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31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7D78-4225-4FCB-A311-F8C372CA6DF9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4CA-26D7-4C17-94EE-7FDB0A485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74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7D78-4225-4FCB-A311-F8C372CA6DF9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4CA-26D7-4C17-94EE-7FDB0A485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13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7D78-4225-4FCB-A311-F8C372CA6DF9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4CA-26D7-4C17-94EE-7FDB0A485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34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7D78-4225-4FCB-A311-F8C372CA6DF9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4CA-26D7-4C17-94EE-7FDB0A485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974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7D78-4225-4FCB-A311-F8C372CA6DF9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4CA-26D7-4C17-94EE-7FDB0A485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44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7D78-4225-4FCB-A311-F8C372CA6DF9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4CA-26D7-4C17-94EE-7FDB0A485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27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7D78-4225-4FCB-A311-F8C372CA6DF9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4CA-26D7-4C17-94EE-7FDB0A485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75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7D78-4225-4FCB-A311-F8C372CA6DF9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4CA-26D7-4C17-94EE-7FDB0A485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5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7D78-4225-4FCB-A311-F8C372CA6DF9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4CA-26D7-4C17-94EE-7FDB0A485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15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7D78-4225-4FCB-A311-F8C372CA6DF9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4CA-26D7-4C17-94EE-7FDB0A485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74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7D78-4225-4FCB-A311-F8C372CA6DF9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94CA-26D7-4C17-94EE-7FDB0A485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71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67D78-4225-4FCB-A311-F8C372CA6DF9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994CA-26D7-4C17-94EE-7FDB0A485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4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70232" y="548345"/>
            <a:ext cx="11980078" cy="6217690"/>
          </a:xfrm>
          <a:prstGeom prst="roundRect">
            <a:avLst>
              <a:gd name="adj" fmla="val 3838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545423" y="51936"/>
            <a:ext cx="8561614" cy="482682"/>
          </a:xfrm>
        </p:spPr>
        <p:txBody>
          <a:bodyPr>
            <a:normAutofit/>
          </a:bodyPr>
          <a:lstStyle/>
          <a:p>
            <a:pPr algn="ctr"/>
            <a:r>
              <a:rPr lang="ja-JP" altLang="en-US" sz="2800" dirty="0" smtClean="0"/>
              <a:t>門真市住居表示台帳等の写しの閲覧及び交付について</a:t>
            </a:r>
            <a:endParaRPr kumimoji="1" lang="ja-JP" altLang="en-US" sz="2800" dirty="0"/>
          </a:p>
        </p:txBody>
      </p:sp>
      <p:sp>
        <p:nvSpPr>
          <p:cNvPr id="11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446820" y="6123493"/>
            <a:ext cx="11367409" cy="175673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50000"/>
              </a:lnSpc>
              <a:buNone/>
            </a:pPr>
            <a:r>
              <a:rPr lang="ja-JP" altLang="en-US" sz="1600" dirty="0" smtClean="0">
                <a:latin typeface="+mn-ea"/>
              </a:rPr>
              <a:t>（手数料）　住居表示台帳：</a:t>
            </a:r>
            <a:r>
              <a:rPr lang="en-US" altLang="ja-JP" sz="1600" dirty="0" smtClean="0">
                <a:latin typeface="+mn-ea"/>
              </a:rPr>
              <a:t>300</a:t>
            </a:r>
            <a:r>
              <a:rPr lang="ja-JP" altLang="en-US" sz="1600" dirty="0" smtClean="0">
                <a:latin typeface="+mn-ea"/>
              </a:rPr>
              <a:t>円</a:t>
            </a:r>
            <a:r>
              <a:rPr lang="en-US" altLang="ja-JP" sz="1600" dirty="0" smtClean="0">
                <a:latin typeface="+mn-ea"/>
              </a:rPr>
              <a:t>/</a:t>
            </a:r>
            <a:r>
              <a:rPr lang="ja-JP" altLang="en-US" sz="1600" dirty="0" smtClean="0">
                <a:latin typeface="+mn-ea"/>
              </a:rPr>
              <a:t>街区　　届出書等：</a:t>
            </a:r>
            <a:r>
              <a:rPr lang="en-US" altLang="ja-JP" sz="1600" dirty="0" smtClean="0">
                <a:latin typeface="+mn-ea"/>
              </a:rPr>
              <a:t>300</a:t>
            </a:r>
            <a:r>
              <a:rPr lang="ja-JP" altLang="en-US" sz="1600" dirty="0" smtClean="0">
                <a:latin typeface="+mn-ea"/>
              </a:rPr>
              <a:t>円</a:t>
            </a:r>
            <a:r>
              <a:rPr lang="en-US" altLang="ja-JP" sz="1600" dirty="0" smtClean="0">
                <a:latin typeface="+mn-ea"/>
              </a:rPr>
              <a:t>/</a:t>
            </a:r>
            <a:r>
              <a:rPr lang="ja-JP" altLang="en-US" sz="1600" dirty="0" smtClean="0">
                <a:latin typeface="+mn-ea"/>
              </a:rPr>
              <a:t>件　　　受付簿：</a:t>
            </a:r>
            <a:r>
              <a:rPr lang="en-US" altLang="ja-JP" sz="1600" dirty="0" smtClean="0">
                <a:latin typeface="+mn-ea"/>
              </a:rPr>
              <a:t>30</a:t>
            </a:r>
            <a:r>
              <a:rPr lang="ja-JP" altLang="en-US" sz="1600" dirty="0" smtClean="0">
                <a:latin typeface="+mn-ea"/>
              </a:rPr>
              <a:t>円</a:t>
            </a:r>
            <a:r>
              <a:rPr lang="en-US" altLang="ja-JP" sz="1600" dirty="0" smtClean="0">
                <a:latin typeface="+mn-ea"/>
              </a:rPr>
              <a:t>/</a:t>
            </a:r>
            <a:r>
              <a:rPr lang="ja-JP" altLang="en-US" sz="1600" dirty="0" smtClean="0">
                <a:latin typeface="+mn-ea"/>
              </a:rPr>
              <a:t>件</a:t>
            </a:r>
            <a:endParaRPr lang="en-US" altLang="ja-JP" sz="16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ja-JP" sz="1600" dirty="0" smtClean="0">
                <a:latin typeface="+mn-ea"/>
              </a:rPr>
              <a:t>※</a:t>
            </a:r>
            <a:r>
              <a:rPr lang="ja-JP" altLang="en-US" sz="1600" dirty="0" smtClean="0">
                <a:latin typeface="+mn-ea"/>
              </a:rPr>
              <a:t>対象となる街区内に住所を有する者や建築物等を所有、管理又は占有する者等の「関係人」は手数料を免除</a:t>
            </a: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　　</a:t>
            </a:r>
            <a:endParaRPr lang="en-US" altLang="ja-JP" sz="1600" dirty="0">
              <a:latin typeface="+mn-ea"/>
            </a:endParaRPr>
          </a:p>
        </p:txBody>
      </p:sp>
      <p:sp>
        <p:nvSpPr>
          <p:cNvPr id="13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446820" y="997164"/>
            <a:ext cx="2084616" cy="382134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000" dirty="0" smtClean="0">
                <a:latin typeface="+mn-ea"/>
              </a:rPr>
              <a:t>【</a:t>
            </a:r>
            <a:r>
              <a:rPr lang="ja-JP" altLang="en-US" sz="2000" dirty="0" smtClean="0">
                <a:latin typeface="+mn-ea"/>
              </a:rPr>
              <a:t>手続きの流れ</a:t>
            </a:r>
            <a:r>
              <a:rPr lang="en-US" altLang="ja-JP" sz="2000" dirty="0" smtClean="0">
                <a:latin typeface="+mn-ea"/>
              </a:rPr>
              <a:t>】</a:t>
            </a:r>
          </a:p>
          <a:p>
            <a:pPr marL="0" indent="0">
              <a:lnSpc>
                <a:spcPct val="50000"/>
              </a:lnSpc>
              <a:buNone/>
            </a:pPr>
            <a:endParaRPr lang="en-US" altLang="ja-JP" sz="1600" dirty="0">
              <a:latin typeface="+mn-ea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09548" y="1462010"/>
            <a:ext cx="2292808" cy="4012118"/>
          </a:xfrm>
          <a:prstGeom prst="roundRect">
            <a:avLst>
              <a:gd name="adj" fmla="val 97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9218907" y="1385774"/>
            <a:ext cx="2292808" cy="4074627"/>
          </a:xfrm>
          <a:prstGeom prst="roundRect">
            <a:avLst>
              <a:gd name="adj" fmla="val 979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969835" y="1525137"/>
            <a:ext cx="972233" cy="382134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000" dirty="0">
                <a:latin typeface="+mn-ea"/>
              </a:rPr>
              <a:t>請求者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600" dirty="0">
              <a:latin typeface="+mn-ea"/>
            </a:endParaRPr>
          </a:p>
        </p:txBody>
      </p:sp>
      <p:sp>
        <p:nvSpPr>
          <p:cNvPr id="20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9757071" y="1598616"/>
            <a:ext cx="1216479" cy="736370"/>
          </a:xfrm>
          <a:ln>
            <a:noFill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ja-JP" altLang="en-US" sz="2000" dirty="0" smtClean="0">
                <a:latin typeface="+mn-ea"/>
              </a:rPr>
              <a:t>　門真市</a:t>
            </a:r>
            <a:endParaRPr lang="en-US" altLang="ja-JP" sz="20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000" dirty="0">
                <a:latin typeface="+mn-ea"/>
              </a:rPr>
              <a:t> </a:t>
            </a:r>
            <a:r>
              <a:rPr lang="ja-JP" altLang="en-US" sz="2000" dirty="0" smtClean="0">
                <a:latin typeface="+mn-ea"/>
              </a:rPr>
              <a:t>（市民課）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600" dirty="0">
              <a:latin typeface="+mn-ea"/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3185120" y="1181528"/>
            <a:ext cx="5451023" cy="1032604"/>
          </a:xfrm>
          <a:prstGeom prst="rightArrow">
            <a:avLst>
              <a:gd name="adj1" fmla="val 50000"/>
              <a:gd name="adj2" fmla="val 72138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3441241" y="1558498"/>
            <a:ext cx="4437295" cy="276787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2000" dirty="0">
                <a:latin typeface="+mn-ea"/>
              </a:rPr>
              <a:t>　</a:t>
            </a:r>
            <a:r>
              <a:rPr lang="ja-JP" altLang="en-US" sz="2000" dirty="0" smtClean="0">
                <a:latin typeface="+mn-ea"/>
              </a:rPr>
              <a:t>　➀閲覧又は交付の旨を事前に連絡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600" dirty="0">
              <a:latin typeface="+mn-ea"/>
            </a:endParaRPr>
          </a:p>
        </p:txBody>
      </p:sp>
      <p:sp>
        <p:nvSpPr>
          <p:cNvPr id="23" name="左矢印 22"/>
          <p:cNvSpPr/>
          <p:nvPr/>
        </p:nvSpPr>
        <p:spPr>
          <a:xfrm>
            <a:off x="3042213" y="2055110"/>
            <a:ext cx="5624141" cy="979561"/>
          </a:xfrm>
          <a:prstGeom prst="leftArrow">
            <a:avLst>
              <a:gd name="adj1" fmla="val 50000"/>
              <a:gd name="adj2" fmla="val 60835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446820" y="660258"/>
            <a:ext cx="7227610" cy="341722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600" dirty="0" smtClean="0">
                <a:latin typeface="+mn-ea"/>
              </a:rPr>
              <a:t>条例改正に伴い、令和４年４月１日以降は手続き方法等が以下のとおりとなります</a:t>
            </a:r>
            <a:endParaRPr lang="en-US" altLang="ja-JP" sz="1600" dirty="0">
              <a:latin typeface="+mn-ea"/>
            </a:endParaRPr>
          </a:p>
        </p:txBody>
      </p:sp>
      <p:sp>
        <p:nvSpPr>
          <p:cNvPr id="24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3733924" y="2403925"/>
            <a:ext cx="5003350" cy="298267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2000" dirty="0" smtClean="0">
                <a:latin typeface="+mn-ea"/>
              </a:rPr>
              <a:t>②手数料等の連絡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600" dirty="0">
              <a:latin typeface="+mn-ea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3229289" y="2898832"/>
            <a:ext cx="5451023" cy="1550707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3758416" y="3354684"/>
            <a:ext cx="5003350" cy="298267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2000" dirty="0" smtClean="0">
                <a:latin typeface="+mn-ea"/>
              </a:rPr>
              <a:t>③「請求書」及び「手数料」を提出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600" dirty="0">
              <a:latin typeface="+mn-ea"/>
            </a:endParaRPr>
          </a:p>
        </p:txBody>
      </p:sp>
      <p:sp>
        <p:nvSpPr>
          <p:cNvPr id="29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3899683" y="3648607"/>
            <a:ext cx="5003350" cy="418821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50000"/>
              </a:lnSpc>
              <a:buNone/>
            </a:pPr>
            <a:r>
              <a:rPr lang="ja-JP" altLang="en-US" sz="1300" b="1" dirty="0" smtClean="0">
                <a:solidFill>
                  <a:srgbClr val="FF0000"/>
                </a:solidFill>
                <a:latin typeface="+mn-ea"/>
              </a:rPr>
              <a:t>＊ 手数料は普通為替証書又は定額小為替証書</a:t>
            </a:r>
            <a:endParaRPr lang="en-US" altLang="ja-JP" sz="1300" b="1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300" b="1" dirty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sz="1300" b="1" dirty="0" smtClean="0">
                <a:solidFill>
                  <a:srgbClr val="FF0000"/>
                </a:solidFill>
                <a:latin typeface="+mn-ea"/>
              </a:rPr>
              <a:t>　郵送交付の場合は、別途、郵送費用（切手）が必要</a:t>
            </a:r>
            <a:endParaRPr lang="en-US" altLang="ja-JP" sz="1300" b="1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300" b="1" dirty="0" smtClean="0">
                <a:solidFill>
                  <a:srgbClr val="FF0000"/>
                </a:solidFill>
                <a:latin typeface="+mn-ea"/>
              </a:rPr>
              <a:t>　</a:t>
            </a:r>
            <a:endParaRPr lang="en-US" altLang="ja-JP" sz="13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2" name="左矢印 31"/>
          <p:cNvSpPr/>
          <p:nvPr/>
        </p:nvSpPr>
        <p:spPr>
          <a:xfrm>
            <a:off x="3035005" y="4198557"/>
            <a:ext cx="5624141" cy="1401141"/>
          </a:xfrm>
          <a:prstGeom prst="leftArrow">
            <a:avLst>
              <a:gd name="adj1" fmla="val 57241"/>
              <a:gd name="adj2" fmla="val 43990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3758416" y="4683281"/>
            <a:ext cx="5003350" cy="298267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2000" dirty="0">
                <a:latin typeface="+mn-ea"/>
              </a:rPr>
              <a:t>④</a:t>
            </a:r>
            <a:r>
              <a:rPr lang="ja-JP" altLang="en-US" sz="2000" dirty="0" smtClean="0">
                <a:latin typeface="+mn-ea"/>
              </a:rPr>
              <a:t>閲覧又は交付決定通知書の送付</a:t>
            </a:r>
            <a:endParaRPr lang="en-US" altLang="ja-JP" sz="2000" dirty="0" smtClean="0">
              <a:latin typeface="+mn-ea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600" dirty="0">
              <a:latin typeface="+mn-ea"/>
            </a:endParaRPr>
          </a:p>
        </p:txBody>
      </p:sp>
      <p:sp>
        <p:nvSpPr>
          <p:cNvPr id="28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3924175" y="5009794"/>
            <a:ext cx="5003350" cy="287692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50000"/>
              </a:lnSpc>
              <a:buNone/>
            </a:pPr>
            <a:r>
              <a:rPr lang="ja-JP" altLang="en-US" sz="1300" b="1" dirty="0" smtClean="0">
                <a:solidFill>
                  <a:srgbClr val="FF0000"/>
                </a:solidFill>
                <a:latin typeface="+mn-ea"/>
              </a:rPr>
              <a:t>＊郵送交付の場合は、住居表示台帳等の写しを同封</a:t>
            </a:r>
            <a:endParaRPr lang="en-US" altLang="ja-JP" sz="1300" b="1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300" b="1" dirty="0" smtClean="0">
                <a:solidFill>
                  <a:srgbClr val="FF0000"/>
                </a:solidFill>
                <a:latin typeface="+mn-ea"/>
              </a:rPr>
              <a:t>　</a:t>
            </a:r>
            <a:endParaRPr lang="en-US" altLang="ja-JP" sz="13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3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3758601" y="5474128"/>
            <a:ext cx="5842596" cy="59447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50000"/>
              </a:lnSpc>
              <a:buNone/>
            </a:pPr>
            <a:r>
              <a:rPr lang="ja-JP" altLang="en-US" sz="1300" b="1" dirty="0" smtClean="0">
                <a:solidFill>
                  <a:srgbClr val="FF0000"/>
                </a:solidFill>
                <a:latin typeface="+mn-ea"/>
              </a:rPr>
              <a:t>（注）閲覧又は交付まで数日かかります</a:t>
            </a:r>
            <a:endParaRPr lang="en-US" altLang="ja-JP" sz="1300" b="1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300" b="1" dirty="0" smtClean="0">
                <a:solidFill>
                  <a:srgbClr val="FF0000"/>
                </a:solidFill>
                <a:latin typeface="+mn-ea"/>
              </a:rPr>
              <a:t>　　　関係人等からの請求は、原則、即日対応（ただし、件数が多い場合は除く）</a:t>
            </a:r>
            <a:endParaRPr lang="en-US" altLang="ja-JP" sz="1300" b="1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300" b="1" dirty="0" smtClean="0">
                <a:solidFill>
                  <a:srgbClr val="FF0000"/>
                </a:solidFill>
                <a:latin typeface="+mn-ea"/>
              </a:rPr>
              <a:t>　</a:t>
            </a:r>
            <a:endParaRPr lang="en-US" altLang="ja-JP" sz="13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4212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102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門真市住居表示台帳等の写しの閲覧及び交付について</vt:lpstr>
    </vt:vector>
  </TitlesOfParts>
  <Company>門真市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住居表示台帳等の写しの閲覧及び交付について</dc:title>
  <dc:creator>03681-t</dc:creator>
  <cp:lastModifiedBy>sim03</cp:lastModifiedBy>
  <cp:revision>23</cp:revision>
  <cp:lastPrinted>2022-03-29T08:22:11Z</cp:lastPrinted>
  <dcterms:created xsi:type="dcterms:W3CDTF">2022-03-15T02:46:32Z</dcterms:created>
  <dcterms:modified xsi:type="dcterms:W3CDTF">2022-03-31T00:34:28Z</dcterms:modified>
</cp:coreProperties>
</file>