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296" autoAdjust="0"/>
  </p:normalViewPr>
  <p:slideViewPr>
    <p:cSldViewPr snapToGrid="0">
      <p:cViewPr varScale="1">
        <p:scale>
          <a:sx n="106" d="100"/>
          <a:sy n="106" d="100"/>
        </p:scale>
        <p:origin x="114" y="156"/>
      </p:cViewPr>
      <p:guideLst/>
    </p:cSldViewPr>
  </p:slideViewPr>
  <p:outlineViewPr>
    <p:cViewPr>
      <p:scale>
        <a:sx n="33" d="100"/>
        <a:sy n="33" d="100"/>
      </p:scale>
      <p:origin x="0" y="0"/>
    </p:cViewPr>
  </p:outlineViewPr>
  <p:notesTextViewPr>
    <p:cViewPr>
      <p:scale>
        <a:sx n="1" d="1"/>
        <a:sy n="1" d="1"/>
      </p:scale>
      <p:origin x="0" y="-366"/>
    </p:cViewPr>
  </p:notesTextViewPr>
  <p:sorterViewPr>
    <p:cViewPr>
      <p:scale>
        <a:sx n="100" d="100"/>
        <a:sy n="100" d="100"/>
      </p:scale>
      <p:origin x="0" y="0"/>
    </p:cViewPr>
  </p:sorterViewPr>
  <p:notesViewPr>
    <p:cSldViewPr snapToGrid="0">
      <p:cViewPr varScale="1">
        <p:scale>
          <a:sx n="80" d="100"/>
          <a:sy n="80" d="100"/>
        </p:scale>
        <p:origin x="4014"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54CF80-3FE6-4AB5-9D7A-8DCCDC2429FD}" type="doc">
      <dgm:prSet loTypeId="urn:microsoft.com/office/officeart/2005/8/layout/hProcess10" loCatId="picture" qsTypeId="urn:microsoft.com/office/officeart/2005/8/quickstyle/simple1" qsCatId="simple" csTypeId="urn:microsoft.com/office/officeart/2005/8/colors/accent2_2" csCatId="accent2" phldr="1"/>
      <dgm:spPr/>
      <dgm:t>
        <a:bodyPr/>
        <a:lstStyle/>
        <a:p>
          <a:endParaRPr kumimoji="1" lang="ja-JP" altLang="en-US"/>
        </a:p>
      </dgm:t>
    </dgm:pt>
    <dgm:pt modelId="{D4172D32-D3E9-46D1-BE7D-32343C8B8056}">
      <dgm:prSet phldrT="[テキスト]" custT="1"/>
      <dgm:spPr/>
      <dgm:t>
        <a:bodyPr/>
        <a:lstStyle/>
        <a:p>
          <a:pPr algn="ctr"/>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時間や季節の感覚が薄れてくる</a:t>
          </a:r>
          <a:endParaRPr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algn="ctr"/>
          <a:r>
            <a:rPr kumimoji="1" lang="ja-JP" altLang="en-US" sz="1400" dirty="0" err="1" smtClean="0">
              <a:solidFill>
                <a:schemeClr val="tx1"/>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ー</a:t>
          </a:r>
          <a:r>
            <a:rPr kumimoji="1" lang="ja-JP" altLang="en-US" sz="1400" dirty="0" smtClean="0">
              <a:solidFill>
                <a:schemeClr val="tx1"/>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ーー</a:t>
          </a:r>
          <a:r>
            <a:rPr kumimoji="1" lang="ja-JP" altLang="en-US" sz="1400" dirty="0" err="1" smtClean="0">
              <a:solidFill>
                <a:schemeClr val="tx1"/>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ーーーーーーーーーーーーーー</a:t>
          </a:r>
          <a:endParaRPr kumimoji="1" lang="en-US" altLang="ja-JP" sz="1400" dirty="0" smtClean="0">
            <a:solidFill>
              <a:schemeClr val="tx1"/>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algn="l"/>
          <a:r>
            <a:rPr kumimoji="1" lang="ja-JP" altLang="en-US" sz="1400" dirty="0" smtClean="0">
              <a:solidFill>
                <a:schemeClr val="tx1"/>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rPr>
            <a:t>夜中</a:t>
          </a:r>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なのに「仕事に行く」と　</a:t>
          </a:r>
          <a:endParaRPr lang="en-US" altLang="ja-JP" sz="16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algn="l"/>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外に出かけようとする</a:t>
          </a:r>
          <a:endParaRPr lang="en-US" altLang="ja-JP" sz="16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algn="l"/>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◎真夏なのにセーターを着ているなど</a:t>
          </a:r>
          <a:endParaRPr kumimoji="1" lang="ja-JP" altLang="en-US" sz="1400" dirty="0">
            <a:solidFill>
              <a:schemeClr val="tx1"/>
            </a:solidFill>
            <a:latin typeface="UD デジタル 教科書体 N-B" panose="02020700000000000000" pitchFamily="17" charset="-128"/>
            <a:ea typeface="UD デジタル 教科書体 N-B" panose="02020700000000000000" pitchFamily="17" charset="-128"/>
          </a:endParaRPr>
        </a:p>
      </dgm:t>
    </dgm:pt>
    <dgm:pt modelId="{13B7FB9A-826B-4EF6-80C0-5FA120F117DF}" type="parTrans" cxnId="{03374EDF-AD04-4A80-83DD-06123A7113F9}">
      <dgm:prSet/>
      <dgm:spPr/>
      <dgm:t>
        <a:bodyPr/>
        <a:lstStyle/>
        <a:p>
          <a:endParaRPr kumimoji="1" lang="ja-JP" altLang="en-US"/>
        </a:p>
      </dgm:t>
    </dgm:pt>
    <dgm:pt modelId="{5B2B59C2-FC8E-4EB6-83CF-2132F3AEAE12}" type="sibTrans" cxnId="{03374EDF-AD04-4A80-83DD-06123A7113F9}">
      <dgm:prSet/>
      <dgm:spPr>
        <a:solidFill>
          <a:srgbClr val="FFC000"/>
        </a:solidFill>
      </dgm:spPr>
      <dgm:t>
        <a:bodyPr/>
        <a:lstStyle/>
        <a:p>
          <a:endParaRPr kumimoji="1" lang="ja-JP" altLang="en-US"/>
        </a:p>
      </dgm:t>
    </dgm:pt>
    <dgm:pt modelId="{2AC206F9-6B4E-4BEF-9A56-25C0D11E9A93}">
      <dgm:prSet phldrT="[テキスト]" custT="1"/>
      <dgm:spPr/>
      <dgm:t>
        <a:bodyPr/>
        <a:lstStyle/>
        <a:p>
          <a:pPr algn="ctr"/>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rPr>
            <a:t>自分が今いる場所がわからない</a:t>
          </a:r>
          <a:endParaRPr lang="en-US" altLang="ja-JP" sz="1600" dirty="0" smtClean="0">
            <a:solidFill>
              <a:prstClr val="black"/>
            </a:solidFill>
            <a:latin typeface="UD デジタル 教科書体 N-B" panose="02020700000000000000" pitchFamily="17" charset="-128"/>
            <a:ea typeface="UD デジタル 教科書体 N-B" panose="02020700000000000000" pitchFamily="17" charset="-128"/>
          </a:endParaRPr>
        </a:p>
        <a:p>
          <a:pPr algn="l"/>
          <a:r>
            <a:rPr lang="ja-JP" altLang="en-US" sz="1400" dirty="0" err="1" smtClean="0">
              <a:solidFill>
                <a:prstClr val="black"/>
              </a:solidFill>
              <a:latin typeface="UD デジタル 教科書体 N-B" panose="02020700000000000000" pitchFamily="17" charset="-128"/>
              <a:ea typeface="UD デジタル 教科書体 N-B" panose="02020700000000000000" pitchFamily="17" charset="-128"/>
            </a:rPr>
            <a:t>ー</a:t>
          </a:r>
          <a:r>
            <a:rPr lang="ja-JP" altLang="en-US" sz="1400" dirty="0" smtClean="0">
              <a:solidFill>
                <a:prstClr val="black"/>
              </a:solidFill>
              <a:latin typeface="UD デジタル 教科書体 N-B" panose="02020700000000000000" pitchFamily="17" charset="-128"/>
              <a:ea typeface="UD デジタル 教科書体 N-B" panose="02020700000000000000" pitchFamily="17" charset="-128"/>
            </a:rPr>
            <a:t>ーー</a:t>
          </a:r>
          <a:r>
            <a:rPr lang="ja-JP" altLang="en-US" sz="1400" dirty="0" err="1" smtClean="0">
              <a:solidFill>
                <a:prstClr val="black"/>
              </a:solidFill>
              <a:latin typeface="UD デジタル 教科書体 N-B" panose="02020700000000000000" pitchFamily="17" charset="-128"/>
              <a:ea typeface="UD デジタル 教科書体 N-B" panose="02020700000000000000" pitchFamily="17" charset="-128"/>
            </a:rPr>
            <a:t>ーーーーーーーーーーーー</a:t>
          </a:r>
          <a:r>
            <a:rPr lang="ja-JP" altLang="en-US" sz="1400" dirty="0" smtClean="0">
              <a:solidFill>
                <a:prstClr val="black"/>
              </a:solidFill>
              <a:latin typeface="UD デジタル 教科書体 N-B" panose="02020700000000000000" pitchFamily="17" charset="-128"/>
              <a:ea typeface="UD デジタル 教科書体 N-B" panose="02020700000000000000" pitchFamily="17" charset="-128"/>
            </a:rPr>
            <a:t>ー</a:t>
          </a:r>
          <a:endParaRPr lang="en-US" altLang="ja-JP" sz="1400" dirty="0" smtClean="0">
            <a:solidFill>
              <a:prstClr val="black"/>
            </a:solidFill>
            <a:latin typeface="UD デジタル 教科書体 N-B" panose="02020700000000000000" pitchFamily="17" charset="-128"/>
            <a:ea typeface="UD デジタル 教科書体 N-B" panose="02020700000000000000" pitchFamily="17" charset="-128"/>
          </a:endParaRPr>
        </a:p>
        <a:p>
          <a:pPr algn="l"/>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rPr>
            <a:t>◎道に迷う</a:t>
          </a:r>
          <a:endParaRPr lang="en-US" altLang="ja-JP" sz="1600" dirty="0" smtClean="0">
            <a:solidFill>
              <a:prstClr val="black"/>
            </a:solidFill>
            <a:latin typeface="UD デジタル 教科書体 N-B" panose="02020700000000000000" pitchFamily="17" charset="-128"/>
            <a:ea typeface="UD デジタル 教科書体 N-B" panose="02020700000000000000" pitchFamily="17" charset="-128"/>
          </a:endParaRPr>
        </a:p>
        <a:p>
          <a:pPr algn="l"/>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rPr>
            <a:t>◎</a:t>
          </a:r>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家の中にいるのに</a:t>
          </a:r>
          <a:endParaRPr lang="en-US" altLang="ja-JP" sz="16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algn="l"/>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家にいる認識が持てず帰ると</a:t>
          </a:r>
          <a:r>
            <a:rPr lang="en-US" altLang="ja-JP" sz="16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a:r>
          <a:br>
            <a:rPr lang="en-US" altLang="ja-JP" sz="16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br>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言う</a:t>
          </a:r>
          <a:endParaRPr kumimoji="1" lang="ja-JP" altLang="en-US" sz="1600" dirty="0">
            <a:latin typeface="UD デジタル 教科書体 N-B" panose="02020700000000000000" pitchFamily="17" charset="-128"/>
            <a:ea typeface="UD デジタル 教科書体 N-B" panose="02020700000000000000" pitchFamily="17" charset="-128"/>
          </a:endParaRPr>
        </a:p>
      </dgm:t>
    </dgm:pt>
    <dgm:pt modelId="{41B8DA90-5739-405A-87EC-959251981113}" type="parTrans" cxnId="{6F12FF39-B9B2-4720-9CFA-00C0F615A4C2}">
      <dgm:prSet/>
      <dgm:spPr/>
      <dgm:t>
        <a:bodyPr/>
        <a:lstStyle/>
        <a:p>
          <a:endParaRPr kumimoji="1" lang="ja-JP" altLang="en-US"/>
        </a:p>
      </dgm:t>
    </dgm:pt>
    <dgm:pt modelId="{79245157-759E-443F-A7AC-167795A15EDE}" type="sibTrans" cxnId="{6F12FF39-B9B2-4720-9CFA-00C0F615A4C2}">
      <dgm:prSet/>
      <dgm:spPr>
        <a:solidFill>
          <a:srgbClr val="FFC000"/>
        </a:solidFill>
      </dgm:spPr>
      <dgm:t>
        <a:bodyPr/>
        <a:lstStyle/>
        <a:p>
          <a:endParaRPr kumimoji="1" lang="ja-JP" altLang="en-US"/>
        </a:p>
      </dgm:t>
    </dgm:pt>
    <dgm:pt modelId="{B992D7B0-E7FB-48DA-82F1-935C85FDE958}">
      <dgm:prSet phldrT="[テキスト]" custT="1"/>
      <dgm:spPr/>
      <dgm:t>
        <a:bodyPr/>
        <a:lstStyle/>
        <a:p>
          <a:pPr algn="ctr"/>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rPr>
            <a:t>人間関係はかなり進行してから</a:t>
          </a:r>
          <a:endParaRPr lang="en-US" altLang="ja-JP" sz="1600" dirty="0" smtClean="0">
            <a:solidFill>
              <a:prstClr val="black"/>
            </a:solidFill>
            <a:latin typeface="UD デジタル 教科書体 N-B" panose="02020700000000000000" pitchFamily="17" charset="-128"/>
            <a:ea typeface="UD デジタル 教科書体 N-B" panose="02020700000000000000" pitchFamily="17" charset="-128"/>
          </a:endParaRPr>
        </a:p>
        <a:p>
          <a:pPr algn="ctr"/>
          <a:r>
            <a:rPr lang="ja-JP" altLang="en-US" sz="1400" dirty="0" err="1" smtClean="0">
              <a:solidFill>
                <a:prstClr val="black"/>
              </a:solidFill>
              <a:latin typeface="UD デジタル 教科書体 N-B" panose="02020700000000000000" pitchFamily="17" charset="-128"/>
              <a:ea typeface="UD デジタル 教科書体 N-B" panose="02020700000000000000" pitchFamily="17" charset="-128"/>
            </a:rPr>
            <a:t>ー</a:t>
          </a:r>
          <a:r>
            <a:rPr lang="ja-JP" altLang="en-US" sz="1400" dirty="0" smtClean="0">
              <a:solidFill>
                <a:prstClr val="black"/>
              </a:solidFill>
              <a:latin typeface="UD デジタル 教科書体 N-B" panose="02020700000000000000" pitchFamily="17" charset="-128"/>
              <a:ea typeface="UD デジタル 教科書体 N-B" panose="02020700000000000000" pitchFamily="17" charset="-128"/>
            </a:rPr>
            <a:t>ーー</a:t>
          </a:r>
          <a:r>
            <a:rPr lang="ja-JP" altLang="en-US" sz="1400" dirty="0" err="1" smtClean="0">
              <a:solidFill>
                <a:prstClr val="black"/>
              </a:solidFill>
              <a:latin typeface="UD デジタル 教科書体 N-B" panose="02020700000000000000" pitchFamily="17" charset="-128"/>
              <a:ea typeface="UD デジタル 教科書体 N-B" panose="02020700000000000000" pitchFamily="17" charset="-128"/>
            </a:rPr>
            <a:t>ーーーーーーーーーーーー</a:t>
          </a:r>
          <a:r>
            <a:rPr lang="ja-JP" altLang="en-US" sz="1400" dirty="0" smtClean="0">
              <a:solidFill>
                <a:prstClr val="black"/>
              </a:solidFill>
              <a:latin typeface="UD デジタル 教科書体 N-B" panose="02020700000000000000" pitchFamily="17" charset="-128"/>
              <a:ea typeface="UD デジタル 教科書体 N-B" panose="02020700000000000000" pitchFamily="17" charset="-128"/>
            </a:rPr>
            <a:t>ー</a:t>
          </a:r>
          <a:endParaRPr lang="en-US" altLang="ja-JP" sz="1400" dirty="0" smtClean="0">
            <a:solidFill>
              <a:prstClr val="black"/>
            </a:solidFill>
            <a:latin typeface="UD デジタル 教科書体 N-B" panose="02020700000000000000" pitchFamily="17" charset="-128"/>
            <a:ea typeface="UD デジタル 教科書体 N-B" panose="02020700000000000000" pitchFamily="17" charset="-128"/>
          </a:endParaRPr>
        </a:p>
        <a:p>
          <a:pPr algn="l"/>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rPr>
            <a:t>◎</a:t>
          </a:r>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家族を見ても誰なのかわから　</a:t>
          </a:r>
          <a:endParaRPr lang="en-US" altLang="ja-JP" sz="16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algn="l"/>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なかったり、間違ってしまう。</a:t>
          </a:r>
          <a:endParaRPr lang="en-US" altLang="ja-JP" sz="16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algn="l"/>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◎若い頃にタイムスリップして</a:t>
          </a:r>
          <a:endParaRPr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l"/>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　いるような発言もみられる。</a:t>
          </a:r>
          <a:endParaRPr lang="en-US" altLang="ja-JP" sz="1600" dirty="0" smtClean="0">
            <a:solidFill>
              <a:prstClr val="black"/>
            </a:solidFill>
            <a:latin typeface="UD デジタル 教科書体 N-B" panose="02020700000000000000" pitchFamily="17" charset="-128"/>
            <a:ea typeface="UD デジタル 教科書体 N-B" panose="02020700000000000000" pitchFamily="17" charset="-128"/>
          </a:endParaRPr>
        </a:p>
      </dgm:t>
    </dgm:pt>
    <dgm:pt modelId="{3279CCBC-5943-479C-A440-9557BE400E39}" type="parTrans" cxnId="{FBC9CBF2-5FCC-43CE-945C-399BFF3EB901}">
      <dgm:prSet/>
      <dgm:spPr/>
      <dgm:t>
        <a:bodyPr/>
        <a:lstStyle/>
        <a:p>
          <a:endParaRPr kumimoji="1" lang="ja-JP" altLang="en-US"/>
        </a:p>
      </dgm:t>
    </dgm:pt>
    <dgm:pt modelId="{04AB09DC-6B20-470F-AB1C-5C235B189C2E}" type="sibTrans" cxnId="{FBC9CBF2-5FCC-43CE-945C-399BFF3EB901}">
      <dgm:prSet/>
      <dgm:spPr/>
      <dgm:t>
        <a:bodyPr/>
        <a:lstStyle/>
        <a:p>
          <a:endParaRPr kumimoji="1" lang="ja-JP" altLang="en-US"/>
        </a:p>
      </dgm:t>
    </dgm:pt>
    <dgm:pt modelId="{6E7DEFB2-A4E0-4D8B-B4D6-01BBE27C3B14}" type="pres">
      <dgm:prSet presAssocID="{1B54CF80-3FE6-4AB5-9D7A-8DCCDC2429FD}" presName="Name0" presStyleCnt="0">
        <dgm:presLayoutVars>
          <dgm:dir/>
          <dgm:resizeHandles val="exact"/>
        </dgm:presLayoutVars>
      </dgm:prSet>
      <dgm:spPr/>
      <dgm:t>
        <a:bodyPr/>
        <a:lstStyle/>
        <a:p>
          <a:endParaRPr kumimoji="1" lang="ja-JP" altLang="en-US"/>
        </a:p>
      </dgm:t>
    </dgm:pt>
    <dgm:pt modelId="{C14D555F-66CF-4B82-B121-9048CCA02126}" type="pres">
      <dgm:prSet presAssocID="{D4172D32-D3E9-46D1-BE7D-32343C8B8056}" presName="composite" presStyleCnt="0"/>
      <dgm:spPr/>
    </dgm:pt>
    <dgm:pt modelId="{4192BA00-6DBE-4A2B-AE30-EB2F4D43C8A7}" type="pres">
      <dgm:prSet presAssocID="{D4172D32-D3E9-46D1-BE7D-32343C8B8056}" presName="imagSh" presStyleLbl="bgImgPlace1" presStyleIdx="0" presStyleCnt="3" custScaleX="64980" custScaleY="72785"/>
      <dgm:spPr>
        <a:noFill/>
        <a:ln>
          <a:solidFill>
            <a:schemeClr val="tx1"/>
          </a:solidFill>
        </a:ln>
      </dgm:spPr>
    </dgm:pt>
    <dgm:pt modelId="{E548AAA0-02F9-49C6-87BF-8510398290FD}" type="pres">
      <dgm:prSet presAssocID="{D4172D32-D3E9-46D1-BE7D-32343C8B8056}" presName="txNode" presStyleLbl="node1" presStyleIdx="0" presStyleCnt="3" custScaleX="137755" custScaleY="93770">
        <dgm:presLayoutVars>
          <dgm:bulletEnabled val="1"/>
        </dgm:presLayoutVars>
      </dgm:prSet>
      <dgm:spPr/>
      <dgm:t>
        <a:bodyPr/>
        <a:lstStyle/>
        <a:p>
          <a:endParaRPr kumimoji="1" lang="ja-JP" altLang="en-US"/>
        </a:p>
      </dgm:t>
    </dgm:pt>
    <dgm:pt modelId="{8726DA55-0F1C-46C9-8FA5-18516B6FCCFB}" type="pres">
      <dgm:prSet presAssocID="{5B2B59C2-FC8E-4EB6-83CF-2132F3AEAE12}" presName="sibTrans" presStyleLbl="sibTrans2D1" presStyleIdx="0" presStyleCnt="2" custLinFactNeighborX="257" custLinFactNeighborY="-32084"/>
      <dgm:spPr/>
      <dgm:t>
        <a:bodyPr/>
        <a:lstStyle/>
        <a:p>
          <a:endParaRPr kumimoji="1" lang="ja-JP" altLang="en-US"/>
        </a:p>
      </dgm:t>
    </dgm:pt>
    <dgm:pt modelId="{323FE5C0-96A3-4903-A441-4EF7E2CA1079}" type="pres">
      <dgm:prSet presAssocID="{5B2B59C2-FC8E-4EB6-83CF-2132F3AEAE12}" presName="connTx" presStyleLbl="sibTrans2D1" presStyleIdx="0" presStyleCnt="2"/>
      <dgm:spPr/>
      <dgm:t>
        <a:bodyPr/>
        <a:lstStyle/>
        <a:p>
          <a:endParaRPr kumimoji="1" lang="ja-JP" altLang="en-US"/>
        </a:p>
      </dgm:t>
    </dgm:pt>
    <dgm:pt modelId="{3C334CAD-4D4E-41FA-939A-5FB7A38A09C4}" type="pres">
      <dgm:prSet presAssocID="{2AC206F9-6B4E-4BEF-9A56-25C0D11E9A93}" presName="composite" presStyleCnt="0"/>
      <dgm:spPr/>
    </dgm:pt>
    <dgm:pt modelId="{B31E5F5C-8FD2-4DE6-923A-D69880D80F2B}" type="pres">
      <dgm:prSet presAssocID="{2AC206F9-6B4E-4BEF-9A56-25C0D11E9A93}" presName="imagSh" presStyleLbl="bgImgPlace1" presStyleIdx="1" presStyleCnt="3" custScaleX="71533" custScaleY="75603"/>
      <dgm:spPr>
        <a:noFill/>
        <a:ln>
          <a:solidFill>
            <a:schemeClr val="tx1"/>
          </a:solidFill>
        </a:ln>
      </dgm:spPr>
    </dgm:pt>
    <dgm:pt modelId="{5DFE1EF2-4FD4-4821-814B-56671C9B96B0}" type="pres">
      <dgm:prSet presAssocID="{2AC206F9-6B4E-4BEF-9A56-25C0D11E9A93}" presName="txNode" presStyleLbl="node1" presStyleIdx="1" presStyleCnt="3" custScaleX="127611">
        <dgm:presLayoutVars>
          <dgm:bulletEnabled val="1"/>
        </dgm:presLayoutVars>
      </dgm:prSet>
      <dgm:spPr/>
      <dgm:t>
        <a:bodyPr/>
        <a:lstStyle/>
        <a:p>
          <a:endParaRPr kumimoji="1" lang="ja-JP" altLang="en-US"/>
        </a:p>
      </dgm:t>
    </dgm:pt>
    <dgm:pt modelId="{E67ED21D-5520-4AD2-B4ED-981C4569C27B}" type="pres">
      <dgm:prSet presAssocID="{79245157-759E-443F-A7AC-167795A15EDE}" presName="sibTrans" presStyleLbl="sibTrans2D1" presStyleIdx="1" presStyleCnt="2" custLinFactNeighborX="15200" custLinFactNeighborY="-43065"/>
      <dgm:spPr/>
      <dgm:t>
        <a:bodyPr/>
        <a:lstStyle/>
        <a:p>
          <a:endParaRPr kumimoji="1" lang="ja-JP" altLang="en-US"/>
        </a:p>
      </dgm:t>
    </dgm:pt>
    <dgm:pt modelId="{05CD0348-477D-4668-8728-E5CB9185AD4A}" type="pres">
      <dgm:prSet presAssocID="{79245157-759E-443F-A7AC-167795A15EDE}" presName="connTx" presStyleLbl="sibTrans2D1" presStyleIdx="1" presStyleCnt="2"/>
      <dgm:spPr/>
      <dgm:t>
        <a:bodyPr/>
        <a:lstStyle/>
        <a:p>
          <a:endParaRPr kumimoji="1" lang="ja-JP" altLang="en-US"/>
        </a:p>
      </dgm:t>
    </dgm:pt>
    <dgm:pt modelId="{55A3B132-B4CC-4206-9EBF-B30D1EE601A7}" type="pres">
      <dgm:prSet presAssocID="{B992D7B0-E7FB-48DA-82F1-935C85FDE958}" presName="composite" presStyleCnt="0"/>
      <dgm:spPr/>
    </dgm:pt>
    <dgm:pt modelId="{FFB984D1-2E3C-4E37-8CDB-50D19BAAC34A}" type="pres">
      <dgm:prSet presAssocID="{B992D7B0-E7FB-48DA-82F1-935C85FDE958}" presName="imagSh" presStyleLbl="bgImgPlace1" presStyleIdx="2" presStyleCnt="3" custScaleX="65629" custScaleY="75557"/>
      <dgm:spPr>
        <a:noFill/>
        <a:ln>
          <a:solidFill>
            <a:schemeClr val="tx1"/>
          </a:solidFill>
        </a:ln>
      </dgm:spPr>
    </dgm:pt>
    <dgm:pt modelId="{23027831-6627-4295-B9DB-43BB89F121EB}" type="pres">
      <dgm:prSet presAssocID="{B992D7B0-E7FB-48DA-82F1-935C85FDE958}" presName="txNode" presStyleLbl="node1" presStyleIdx="2" presStyleCnt="3" custScaleX="138120">
        <dgm:presLayoutVars>
          <dgm:bulletEnabled val="1"/>
        </dgm:presLayoutVars>
      </dgm:prSet>
      <dgm:spPr/>
      <dgm:t>
        <a:bodyPr/>
        <a:lstStyle/>
        <a:p>
          <a:endParaRPr kumimoji="1" lang="ja-JP" altLang="en-US"/>
        </a:p>
      </dgm:t>
    </dgm:pt>
  </dgm:ptLst>
  <dgm:cxnLst>
    <dgm:cxn modelId="{8E2D74F2-5047-4807-85C1-5CE6B28B46AA}" type="presOf" srcId="{79245157-759E-443F-A7AC-167795A15EDE}" destId="{05CD0348-477D-4668-8728-E5CB9185AD4A}" srcOrd="1" destOrd="0" presId="urn:microsoft.com/office/officeart/2005/8/layout/hProcess10"/>
    <dgm:cxn modelId="{3373997D-F518-4718-A5F2-96E8C29054A9}" type="presOf" srcId="{D4172D32-D3E9-46D1-BE7D-32343C8B8056}" destId="{E548AAA0-02F9-49C6-87BF-8510398290FD}" srcOrd="0" destOrd="0" presId="urn:microsoft.com/office/officeart/2005/8/layout/hProcess10"/>
    <dgm:cxn modelId="{BCE5EA47-6D65-4759-AD62-A3EAE977523E}" type="presOf" srcId="{5B2B59C2-FC8E-4EB6-83CF-2132F3AEAE12}" destId="{323FE5C0-96A3-4903-A441-4EF7E2CA1079}" srcOrd="1" destOrd="0" presId="urn:microsoft.com/office/officeart/2005/8/layout/hProcess10"/>
    <dgm:cxn modelId="{03374EDF-AD04-4A80-83DD-06123A7113F9}" srcId="{1B54CF80-3FE6-4AB5-9D7A-8DCCDC2429FD}" destId="{D4172D32-D3E9-46D1-BE7D-32343C8B8056}" srcOrd="0" destOrd="0" parTransId="{13B7FB9A-826B-4EF6-80C0-5FA120F117DF}" sibTransId="{5B2B59C2-FC8E-4EB6-83CF-2132F3AEAE12}"/>
    <dgm:cxn modelId="{D4E7FD7B-471A-4DE2-BF96-80CF3EC3C879}" type="presOf" srcId="{5B2B59C2-FC8E-4EB6-83CF-2132F3AEAE12}" destId="{8726DA55-0F1C-46C9-8FA5-18516B6FCCFB}" srcOrd="0" destOrd="0" presId="urn:microsoft.com/office/officeart/2005/8/layout/hProcess10"/>
    <dgm:cxn modelId="{FBC9CBF2-5FCC-43CE-945C-399BFF3EB901}" srcId="{1B54CF80-3FE6-4AB5-9D7A-8DCCDC2429FD}" destId="{B992D7B0-E7FB-48DA-82F1-935C85FDE958}" srcOrd="2" destOrd="0" parTransId="{3279CCBC-5943-479C-A440-9557BE400E39}" sibTransId="{04AB09DC-6B20-470F-AB1C-5C235B189C2E}"/>
    <dgm:cxn modelId="{E9163154-8A46-440A-A0A9-58FD0DE4522A}" type="presOf" srcId="{2AC206F9-6B4E-4BEF-9A56-25C0D11E9A93}" destId="{5DFE1EF2-4FD4-4821-814B-56671C9B96B0}" srcOrd="0" destOrd="0" presId="urn:microsoft.com/office/officeart/2005/8/layout/hProcess10"/>
    <dgm:cxn modelId="{6F12FF39-B9B2-4720-9CFA-00C0F615A4C2}" srcId="{1B54CF80-3FE6-4AB5-9D7A-8DCCDC2429FD}" destId="{2AC206F9-6B4E-4BEF-9A56-25C0D11E9A93}" srcOrd="1" destOrd="0" parTransId="{41B8DA90-5739-405A-87EC-959251981113}" sibTransId="{79245157-759E-443F-A7AC-167795A15EDE}"/>
    <dgm:cxn modelId="{659F3911-74FB-42D1-926B-9B63080EE511}" type="presOf" srcId="{1B54CF80-3FE6-4AB5-9D7A-8DCCDC2429FD}" destId="{6E7DEFB2-A4E0-4D8B-B4D6-01BBE27C3B14}" srcOrd="0" destOrd="0" presId="urn:microsoft.com/office/officeart/2005/8/layout/hProcess10"/>
    <dgm:cxn modelId="{CDB17073-FB8B-4680-96D2-E02ED09ED975}" type="presOf" srcId="{B992D7B0-E7FB-48DA-82F1-935C85FDE958}" destId="{23027831-6627-4295-B9DB-43BB89F121EB}" srcOrd="0" destOrd="0" presId="urn:microsoft.com/office/officeart/2005/8/layout/hProcess10"/>
    <dgm:cxn modelId="{9FEFDB6A-96D8-4F4D-BC1A-206E5FB997AC}" type="presOf" srcId="{79245157-759E-443F-A7AC-167795A15EDE}" destId="{E67ED21D-5520-4AD2-B4ED-981C4569C27B}" srcOrd="0" destOrd="0" presId="urn:microsoft.com/office/officeart/2005/8/layout/hProcess10"/>
    <dgm:cxn modelId="{D6ECCB0B-2160-48F5-9132-B6E0E395E25E}" type="presParOf" srcId="{6E7DEFB2-A4E0-4D8B-B4D6-01BBE27C3B14}" destId="{C14D555F-66CF-4B82-B121-9048CCA02126}" srcOrd="0" destOrd="0" presId="urn:microsoft.com/office/officeart/2005/8/layout/hProcess10"/>
    <dgm:cxn modelId="{B2509A4B-17E3-4020-B579-30F88762A742}" type="presParOf" srcId="{C14D555F-66CF-4B82-B121-9048CCA02126}" destId="{4192BA00-6DBE-4A2B-AE30-EB2F4D43C8A7}" srcOrd="0" destOrd="0" presId="urn:microsoft.com/office/officeart/2005/8/layout/hProcess10"/>
    <dgm:cxn modelId="{E54F87CC-B1FA-4F8B-92B7-61B1516467E7}" type="presParOf" srcId="{C14D555F-66CF-4B82-B121-9048CCA02126}" destId="{E548AAA0-02F9-49C6-87BF-8510398290FD}" srcOrd="1" destOrd="0" presId="urn:microsoft.com/office/officeart/2005/8/layout/hProcess10"/>
    <dgm:cxn modelId="{3E2617E6-7D1C-402F-9AC4-74044B6532C3}" type="presParOf" srcId="{6E7DEFB2-A4E0-4D8B-B4D6-01BBE27C3B14}" destId="{8726DA55-0F1C-46C9-8FA5-18516B6FCCFB}" srcOrd="1" destOrd="0" presId="urn:microsoft.com/office/officeart/2005/8/layout/hProcess10"/>
    <dgm:cxn modelId="{DCEC8CD4-BCF5-4F67-A4F6-DF9AD03A0995}" type="presParOf" srcId="{8726DA55-0F1C-46C9-8FA5-18516B6FCCFB}" destId="{323FE5C0-96A3-4903-A441-4EF7E2CA1079}" srcOrd="0" destOrd="0" presId="urn:microsoft.com/office/officeart/2005/8/layout/hProcess10"/>
    <dgm:cxn modelId="{92945B86-8471-4593-9E49-EDE1B352FC4F}" type="presParOf" srcId="{6E7DEFB2-A4E0-4D8B-B4D6-01BBE27C3B14}" destId="{3C334CAD-4D4E-41FA-939A-5FB7A38A09C4}" srcOrd="2" destOrd="0" presId="urn:microsoft.com/office/officeart/2005/8/layout/hProcess10"/>
    <dgm:cxn modelId="{77F50CD0-3006-4CF0-BD2F-42F6A0BB59F9}" type="presParOf" srcId="{3C334CAD-4D4E-41FA-939A-5FB7A38A09C4}" destId="{B31E5F5C-8FD2-4DE6-923A-D69880D80F2B}" srcOrd="0" destOrd="0" presId="urn:microsoft.com/office/officeart/2005/8/layout/hProcess10"/>
    <dgm:cxn modelId="{539FB580-4CC2-40DE-A34F-B09A7DC692BB}" type="presParOf" srcId="{3C334CAD-4D4E-41FA-939A-5FB7A38A09C4}" destId="{5DFE1EF2-4FD4-4821-814B-56671C9B96B0}" srcOrd="1" destOrd="0" presId="urn:microsoft.com/office/officeart/2005/8/layout/hProcess10"/>
    <dgm:cxn modelId="{CF9FE1E2-4197-4A16-ADEA-137DDCA74220}" type="presParOf" srcId="{6E7DEFB2-A4E0-4D8B-B4D6-01BBE27C3B14}" destId="{E67ED21D-5520-4AD2-B4ED-981C4569C27B}" srcOrd="3" destOrd="0" presId="urn:microsoft.com/office/officeart/2005/8/layout/hProcess10"/>
    <dgm:cxn modelId="{C03F15CA-24B1-4D3A-961E-9CDA320D5FD5}" type="presParOf" srcId="{E67ED21D-5520-4AD2-B4ED-981C4569C27B}" destId="{05CD0348-477D-4668-8728-E5CB9185AD4A}" srcOrd="0" destOrd="0" presId="urn:microsoft.com/office/officeart/2005/8/layout/hProcess10"/>
    <dgm:cxn modelId="{7C21C4DD-7E77-47B5-A9FC-D3261A6D40CE}" type="presParOf" srcId="{6E7DEFB2-A4E0-4D8B-B4D6-01BBE27C3B14}" destId="{55A3B132-B4CC-4206-9EBF-B30D1EE601A7}" srcOrd="4" destOrd="0" presId="urn:microsoft.com/office/officeart/2005/8/layout/hProcess10"/>
    <dgm:cxn modelId="{11FF4A75-F072-44C4-89F5-FD1B74E8FD64}" type="presParOf" srcId="{55A3B132-B4CC-4206-9EBF-B30D1EE601A7}" destId="{FFB984D1-2E3C-4E37-8CDB-50D19BAAC34A}" srcOrd="0" destOrd="0" presId="urn:microsoft.com/office/officeart/2005/8/layout/hProcess10"/>
    <dgm:cxn modelId="{3CA2D411-15B3-4259-9895-E5CC37DF115C}" type="presParOf" srcId="{55A3B132-B4CC-4206-9EBF-B30D1EE601A7}" destId="{23027831-6627-4295-B9DB-43BB89F121EB}" srcOrd="1" destOrd="0" presId="urn:microsoft.com/office/officeart/2005/8/layout/hProcess10"/>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2BA00-6DBE-4A2B-AE30-EB2F4D43C8A7}">
      <dsp:nvSpPr>
        <dsp:cNvPr id="0" name=""/>
        <dsp:cNvSpPr/>
      </dsp:nvSpPr>
      <dsp:spPr>
        <a:xfrm>
          <a:off x="495261" y="195549"/>
          <a:ext cx="1596761" cy="1702264"/>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E548AAA0-02F9-49C6-87BF-8510398290FD}">
      <dsp:nvSpPr>
        <dsp:cNvPr id="0" name=""/>
        <dsp:cNvSpPr/>
      </dsp:nvSpPr>
      <dsp:spPr>
        <a:xfrm>
          <a:off x="1134" y="1353409"/>
          <a:ext cx="3385071" cy="219305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ja-JP" altLang="en-US" sz="1600" kern="1200" dirty="0" smtClean="0">
              <a:solidFill>
                <a:schemeClr val="tx1"/>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時間や季節の感覚が薄れてくる</a:t>
          </a:r>
          <a:endParaRPr lang="en-US" altLang="ja-JP" sz="1600" kern="1200" dirty="0" smtClean="0">
            <a:solidFill>
              <a:schemeClr val="tx1"/>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lvl="0" algn="ctr" defTabSz="711200">
            <a:lnSpc>
              <a:spcPct val="90000"/>
            </a:lnSpc>
            <a:spcBef>
              <a:spcPct val="0"/>
            </a:spcBef>
            <a:spcAft>
              <a:spcPct val="35000"/>
            </a:spcAft>
          </a:pPr>
          <a:r>
            <a:rPr kumimoji="1" lang="ja-JP" altLang="en-US" sz="1400" kern="1200" dirty="0" err="1" smtClean="0">
              <a:solidFill>
                <a:schemeClr val="tx1"/>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ー</a:t>
          </a:r>
          <a:r>
            <a:rPr kumimoji="1" lang="ja-JP" altLang="en-US" sz="1400" kern="1200" dirty="0" smtClean="0">
              <a:solidFill>
                <a:schemeClr val="tx1"/>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ーー</a:t>
          </a:r>
          <a:r>
            <a:rPr kumimoji="1" lang="ja-JP" altLang="en-US" sz="1400" kern="1200" dirty="0" err="1" smtClean="0">
              <a:solidFill>
                <a:schemeClr val="tx1"/>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ーーーーーーーーーーーーーー</a:t>
          </a:r>
          <a:endParaRPr kumimoji="1" lang="en-US" altLang="ja-JP" sz="1400" kern="1200" dirty="0" smtClean="0">
            <a:solidFill>
              <a:schemeClr val="tx1"/>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lvl="0" algn="l" defTabSz="711200">
            <a:lnSpc>
              <a:spcPct val="90000"/>
            </a:lnSpc>
            <a:spcBef>
              <a:spcPct val="0"/>
            </a:spcBef>
            <a:spcAft>
              <a:spcPct val="35000"/>
            </a:spcAft>
          </a:pPr>
          <a:r>
            <a:rPr kumimoji="1" lang="ja-JP" altLang="en-US" sz="1400" kern="1200" dirty="0" smtClean="0">
              <a:solidFill>
                <a:schemeClr val="tx1"/>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sz="1600" kern="1200" dirty="0" smtClean="0">
              <a:solidFill>
                <a:prstClr val="black"/>
              </a:solidFill>
              <a:latin typeface="UD デジタル 教科書体 N-B" panose="02020700000000000000" pitchFamily="17" charset="-128"/>
              <a:ea typeface="UD デジタル 教科書体 N-B" panose="02020700000000000000" pitchFamily="17" charset="-128"/>
            </a:rPr>
            <a:t>夜中</a:t>
          </a:r>
          <a:r>
            <a:rPr lang="ja-JP" altLang="en-US" sz="1600" kern="12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なのに「仕事に行く」と　</a:t>
          </a:r>
          <a:endParaRPr lang="en-US" altLang="ja-JP" sz="1600" kern="12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lvl="0" algn="l" defTabSz="711200">
            <a:lnSpc>
              <a:spcPct val="90000"/>
            </a:lnSpc>
            <a:spcBef>
              <a:spcPct val="0"/>
            </a:spcBef>
            <a:spcAft>
              <a:spcPct val="35000"/>
            </a:spcAft>
          </a:pPr>
          <a:r>
            <a:rPr lang="ja-JP" altLang="en-US" sz="1600" kern="12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外に出かけようとする</a:t>
          </a:r>
          <a:endParaRPr lang="en-US" altLang="ja-JP" sz="1600" kern="12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lvl="0" algn="l" defTabSz="711200">
            <a:lnSpc>
              <a:spcPct val="90000"/>
            </a:lnSpc>
            <a:spcBef>
              <a:spcPct val="0"/>
            </a:spcBef>
            <a:spcAft>
              <a:spcPct val="35000"/>
            </a:spcAft>
          </a:pPr>
          <a:r>
            <a:rPr lang="ja-JP" altLang="en-US" sz="1600" kern="12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◎真夏なのにセーターを着ているなど</a:t>
          </a:r>
          <a:endParaRPr kumimoji="1" lang="ja-JP" altLang="en-US" sz="1400" kern="1200" dirty="0">
            <a:solidFill>
              <a:schemeClr val="tx1"/>
            </a:solidFill>
            <a:latin typeface="UD デジタル 教科書体 N-B" panose="02020700000000000000" pitchFamily="17" charset="-128"/>
            <a:ea typeface="UD デジタル 教科書体 N-B" panose="02020700000000000000" pitchFamily="17" charset="-128"/>
          </a:endParaRPr>
        </a:p>
      </dsp:txBody>
      <dsp:txXfrm>
        <a:off x="65366" y="1417641"/>
        <a:ext cx="3256607" cy="2064588"/>
      </dsp:txXfrm>
    </dsp:sp>
    <dsp:sp modelId="{8726DA55-0F1C-46C9-8FA5-18516B6FCCFB}">
      <dsp:nvSpPr>
        <dsp:cNvPr id="0" name=""/>
        <dsp:cNvSpPr/>
      </dsp:nvSpPr>
      <dsp:spPr>
        <a:xfrm rot="21583721">
          <a:off x="2981728" y="551925"/>
          <a:ext cx="887439" cy="590458"/>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kumimoji="1" lang="ja-JP" altLang="en-US" sz="1800" kern="1200"/>
        </a:p>
      </dsp:txBody>
      <dsp:txXfrm>
        <a:off x="2981729" y="670436"/>
        <a:ext cx="710302" cy="354274"/>
      </dsp:txXfrm>
    </dsp:sp>
    <dsp:sp modelId="{B31E5F5C-8FD2-4DE6-923A-D69880D80F2B}">
      <dsp:nvSpPr>
        <dsp:cNvPr id="0" name=""/>
        <dsp:cNvSpPr/>
      </dsp:nvSpPr>
      <dsp:spPr>
        <a:xfrm>
          <a:off x="4627535" y="142646"/>
          <a:ext cx="1757789" cy="1768170"/>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DFE1EF2-4FD4-4821-814B-56671C9B96B0}">
      <dsp:nvSpPr>
        <dsp:cNvPr id="0" name=""/>
        <dsp:cNvSpPr/>
      </dsp:nvSpPr>
      <dsp:spPr>
        <a:xfrm>
          <a:off x="4338557" y="1260607"/>
          <a:ext cx="3135801" cy="233875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ja-JP" altLang="en-US" sz="1600" kern="1200" dirty="0" smtClean="0">
              <a:solidFill>
                <a:prstClr val="black"/>
              </a:solidFill>
              <a:latin typeface="UD デジタル 教科書体 N-B" panose="02020700000000000000" pitchFamily="17" charset="-128"/>
              <a:ea typeface="UD デジタル 教科書体 N-B" panose="02020700000000000000" pitchFamily="17" charset="-128"/>
            </a:rPr>
            <a:t>自分が今いる場所がわからない</a:t>
          </a:r>
          <a:endParaRPr lang="en-US" altLang="ja-JP" sz="1600" kern="1200"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l" defTabSz="711200">
            <a:lnSpc>
              <a:spcPct val="90000"/>
            </a:lnSpc>
            <a:spcBef>
              <a:spcPct val="0"/>
            </a:spcBef>
            <a:spcAft>
              <a:spcPct val="35000"/>
            </a:spcAft>
          </a:pPr>
          <a:r>
            <a:rPr lang="ja-JP" altLang="en-US" sz="1400" kern="1200" dirty="0" err="1" smtClean="0">
              <a:solidFill>
                <a:prstClr val="black"/>
              </a:solidFill>
              <a:latin typeface="UD デジタル 教科書体 N-B" panose="02020700000000000000" pitchFamily="17" charset="-128"/>
              <a:ea typeface="UD デジタル 教科書体 N-B" panose="02020700000000000000" pitchFamily="17" charset="-128"/>
            </a:rPr>
            <a:t>ー</a:t>
          </a:r>
          <a:r>
            <a:rPr lang="ja-JP" altLang="en-US" sz="1400" kern="1200" dirty="0" smtClean="0">
              <a:solidFill>
                <a:prstClr val="black"/>
              </a:solidFill>
              <a:latin typeface="UD デジタル 教科書体 N-B" panose="02020700000000000000" pitchFamily="17" charset="-128"/>
              <a:ea typeface="UD デジタル 教科書体 N-B" panose="02020700000000000000" pitchFamily="17" charset="-128"/>
            </a:rPr>
            <a:t>ーー</a:t>
          </a:r>
          <a:r>
            <a:rPr lang="ja-JP" altLang="en-US" sz="1400" kern="1200" dirty="0" err="1" smtClean="0">
              <a:solidFill>
                <a:prstClr val="black"/>
              </a:solidFill>
              <a:latin typeface="UD デジタル 教科書体 N-B" panose="02020700000000000000" pitchFamily="17" charset="-128"/>
              <a:ea typeface="UD デジタル 教科書体 N-B" panose="02020700000000000000" pitchFamily="17" charset="-128"/>
            </a:rPr>
            <a:t>ーーーーーーーーーーーー</a:t>
          </a:r>
          <a:r>
            <a:rPr lang="ja-JP" altLang="en-US" sz="1400" kern="1200" dirty="0" smtClean="0">
              <a:solidFill>
                <a:prstClr val="black"/>
              </a:solidFill>
              <a:latin typeface="UD デジタル 教科書体 N-B" panose="02020700000000000000" pitchFamily="17" charset="-128"/>
              <a:ea typeface="UD デジタル 教科書体 N-B" panose="02020700000000000000" pitchFamily="17" charset="-128"/>
            </a:rPr>
            <a:t>ー</a:t>
          </a:r>
          <a:endParaRPr lang="en-US" altLang="ja-JP" sz="1400" kern="1200"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l" defTabSz="711200">
            <a:lnSpc>
              <a:spcPct val="90000"/>
            </a:lnSpc>
            <a:spcBef>
              <a:spcPct val="0"/>
            </a:spcBef>
            <a:spcAft>
              <a:spcPct val="35000"/>
            </a:spcAft>
          </a:pPr>
          <a:r>
            <a:rPr lang="ja-JP" altLang="en-US" sz="1600" kern="1200" dirty="0" smtClean="0">
              <a:solidFill>
                <a:prstClr val="black"/>
              </a:solidFill>
              <a:latin typeface="UD デジタル 教科書体 N-B" panose="02020700000000000000" pitchFamily="17" charset="-128"/>
              <a:ea typeface="UD デジタル 教科書体 N-B" panose="02020700000000000000" pitchFamily="17" charset="-128"/>
            </a:rPr>
            <a:t>◎道に迷う</a:t>
          </a:r>
          <a:endParaRPr lang="en-US" altLang="ja-JP" sz="1600" kern="1200"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l" defTabSz="711200">
            <a:lnSpc>
              <a:spcPct val="90000"/>
            </a:lnSpc>
            <a:spcBef>
              <a:spcPct val="0"/>
            </a:spcBef>
            <a:spcAft>
              <a:spcPct val="35000"/>
            </a:spcAft>
          </a:pPr>
          <a:r>
            <a:rPr lang="ja-JP" altLang="en-US" sz="1600" kern="1200" dirty="0" smtClean="0">
              <a:solidFill>
                <a:prstClr val="black"/>
              </a:solidFill>
              <a:latin typeface="UD デジタル 教科書体 N-B" panose="02020700000000000000" pitchFamily="17" charset="-128"/>
              <a:ea typeface="UD デジタル 教科書体 N-B" panose="02020700000000000000" pitchFamily="17" charset="-128"/>
            </a:rPr>
            <a:t>◎</a:t>
          </a:r>
          <a:r>
            <a:rPr lang="ja-JP" altLang="en-US" sz="1600" kern="12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家の中にいるのに</a:t>
          </a:r>
          <a:endParaRPr lang="en-US" altLang="ja-JP" sz="1600" kern="12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lvl="0" algn="l" defTabSz="711200">
            <a:lnSpc>
              <a:spcPct val="90000"/>
            </a:lnSpc>
            <a:spcBef>
              <a:spcPct val="0"/>
            </a:spcBef>
            <a:spcAft>
              <a:spcPct val="35000"/>
            </a:spcAft>
          </a:pPr>
          <a:r>
            <a:rPr lang="ja-JP" altLang="en-US" sz="1600" kern="12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家にいる認識が持てず帰ると</a:t>
          </a:r>
          <a:r>
            <a:rPr lang="en-US" altLang="ja-JP" sz="1600" kern="12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a:r>
          <a:br>
            <a:rPr lang="en-US" altLang="ja-JP" sz="1600" kern="12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br>
          <a:r>
            <a:rPr lang="ja-JP" altLang="en-US" sz="1600" kern="12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言う</a:t>
          </a:r>
          <a:endParaRPr kumimoji="1" lang="ja-JP" altLang="en-US" sz="1600" kern="1200" dirty="0">
            <a:latin typeface="UD デジタル 教科書体 N-B" panose="02020700000000000000" pitchFamily="17" charset="-128"/>
            <a:ea typeface="UD デジタル 教科書体 N-B" panose="02020700000000000000" pitchFamily="17" charset="-128"/>
          </a:endParaRPr>
        </a:p>
      </dsp:txBody>
      <dsp:txXfrm>
        <a:off x="4407057" y="1329107"/>
        <a:ext cx="2998801" cy="2201756"/>
      </dsp:txXfrm>
    </dsp:sp>
    <dsp:sp modelId="{E67ED21D-5520-4AD2-B4ED-981C4569C27B}">
      <dsp:nvSpPr>
        <dsp:cNvPr id="0" name=""/>
        <dsp:cNvSpPr/>
      </dsp:nvSpPr>
      <dsp:spPr>
        <a:xfrm rot="21599781">
          <a:off x="7406237" y="477081"/>
          <a:ext cx="886208" cy="590458"/>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kumimoji="1" lang="ja-JP" altLang="en-US" sz="1800" kern="1200"/>
        </a:p>
      </dsp:txBody>
      <dsp:txXfrm>
        <a:off x="7406237" y="595179"/>
        <a:ext cx="709071" cy="354274"/>
      </dsp:txXfrm>
    </dsp:sp>
    <dsp:sp modelId="{FFB984D1-2E3C-4E37-8CDB-50D19BAAC34A}">
      <dsp:nvSpPr>
        <dsp:cNvPr id="0" name=""/>
        <dsp:cNvSpPr/>
      </dsp:nvSpPr>
      <dsp:spPr>
        <a:xfrm>
          <a:off x="8917348" y="142915"/>
          <a:ext cx="1612709" cy="1767094"/>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23027831-6627-4295-B9DB-43BB89F121EB}">
      <dsp:nvSpPr>
        <dsp:cNvPr id="0" name=""/>
        <dsp:cNvSpPr/>
      </dsp:nvSpPr>
      <dsp:spPr>
        <a:xfrm>
          <a:off x="8426710" y="1260338"/>
          <a:ext cx="3394040" cy="233875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ja-JP" altLang="en-US" sz="1600" kern="1200" dirty="0" smtClean="0">
              <a:solidFill>
                <a:prstClr val="black"/>
              </a:solidFill>
              <a:latin typeface="UD デジタル 教科書体 N-B" panose="02020700000000000000" pitchFamily="17" charset="-128"/>
              <a:ea typeface="UD デジタル 教科書体 N-B" panose="02020700000000000000" pitchFamily="17" charset="-128"/>
            </a:rPr>
            <a:t>人間関係はかなり進行してから</a:t>
          </a:r>
          <a:endParaRPr lang="en-US" altLang="ja-JP" sz="1600" kern="1200"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ctr" defTabSz="711200">
            <a:lnSpc>
              <a:spcPct val="90000"/>
            </a:lnSpc>
            <a:spcBef>
              <a:spcPct val="0"/>
            </a:spcBef>
            <a:spcAft>
              <a:spcPct val="35000"/>
            </a:spcAft>
          </a:pPr>
          <a:r>
            <a:rPr lang="ja-JP" altLang="en-US" sz="1400" kern="1200" dirty="0" err="1" smtClean="0">
              <a:solidFill>
                <a:prstClr val="black"/>
              </a:solidFill>
              <a:latin typeface="UD デジタル 教科書体 N-B" panose="02020700000000000000" pitchFamily="17" charset="-128"/>
              <a:ea typeface="UD デジタル 教科書体 N-B" panose="02020700000000000000" pitchFamily="17" charset="-128"/>
            </a:rPr>
            <a:t>ー</a:t>
          </a:r>
          <a:r>
            <a:rPr lang="ja-JP" altLang="en-US" sz="1400" kern="1200" dirty="0" smtClean="0">
              <a:solidFill>
                <a:prstClr val="black"/>
              </a:solidFill>
              <a:latin typeface="UD デジタル 教科書体 N-B" panose="02020700000000000000" pitchFamily="17" charset="-128"/>
              <a:ea typeface="UD デジタル 教科書体 N-B" panose="02020700000000000000" pitchFamily="17" charset="-128"/>
            </a:rPr>
            <a:t>ーー</a:t>
          </a:r>
          <a:r>
            <a:rPr lang="ja-JP" altLang="en-US" sz="1400" kern="1200" dirty="0" err="1" smtClean="0">
              <a:solidFill>
                <a:prstClr val="black"/>
              </a:solidFill>
              <a:latin typeface="UD デジタル 教科書体 N-B" panose="02020700000000000000" pitchFamily="17" charset="-128"/>
              <a:ea typeface="UD デジタル 教科書体 N-B" panose="02020700000000000000" pitchFamily="17" charset="-128"/>
            </a:rPr>
            <a:t>ーーーーーーーーーーーー</a:t>
          </a:r>
          <a:r>
            <a:rPr lang="ja-JP" altLang="en-US" sz="1400" kern="1200" dirty="0" smtClean="0">
              <a:solidFill>
                <a:prstClr val="black"/>
              </a:solidFill>
              <a:latin typeface="UD デジタル 教科書体 N-B" panose="02020700000000000000" pitchFamily="17" charset="-128"/>
              <a:ea typeface="UD デジタル 教科書体 N-B" panose="02020700000000000000" pitchFamily="17" charset="-128"/>
            </a:rPr>
            <a:t>ー</a:t>
          </a:r>
          <a:endParaRPr lang="en-US" altLang="ja-JP" sz="1400" kern="1200"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l" defTabSz="711200">
            <a:lnSpc>
              <a:spcPct val="90000"/>
            </a:lnSpc>
            <a:spcBef>
              <a:spcPct val="0"/>
            </a:spcBef>
            <a:spcAft>
              <a:spcPct val="35000"/>
            </a:spcAft>
          </a:pPr>
          <a:r>
            <a:rPr lang="ja-JP" altLang="en-US" sz="1600" kern="1200" dirty="0" smtClean="0">
              <a:solidFill>
                <a:prstClr val="black"/>
              </a:solidFill>
              <a:latin typeface="UD デジタル 教科書体 N-B" panose="02020700000000000000" pitchFamily="17" charset="-128"/>
              <a:ea typeface="UD デジタル 教科書体 N-B" panose="02020700000000000000" pitchFamily="17" charset="-128"/>
            </a:rPr>
            <a:t>◎</a:t>
          </a:r>
          <a:r>
            <a:rPr lang="ja-JP" altLang="en-US" sz="1600" kern="12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家族を見ても誰なのかわから　</a:t>
          </a:r>
          <a:endParaRPr lang="en-US" altLang="ja-JP" sz="1600" kern="12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lvl="0" algn="l" defTabSz="711200">
            <a:lnSpc>
              <a:spcPct val="90000"/>
            </a:lnSpc>
            <a:spcBef>
              <a:spcPct val="0"/>
            </a:spcBef>
            <a:spcAft>
              <a:spcPct val="35000"/>
            </a:spcAft>
          </a:pPr>
          <a:r>
            <a:rPr lang="ja-JP" altLang="en-US" sz="1600" kern="12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なかったり、間違ってしまう。</a:t>
          </a:r>
          <a:endParaRPr lang="en-US" altLang="ja-JP" sz="1600" kern="12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lvl="0" algn="l" defTabSz="711200">
            <a:lnSpc>
              <a:spcPct val="90000"/>
            </a:lnSpc>
            <a:spcBef>
              <a:spcPct val="0"/>
            </a:spcBef>
            <a:spcAft>
              <a:spcPct val="35000"/>
            </a:spcAft>
          </a:pPr>
          <a:r>
            <a:rPr lang="ja-JP" altLang="en-US" sz="1600" kern="1200" dirty="0" smtClean="0">
              <a:solidFill>
                <a:schemeClr val="tx1"/>
              </a:solidFill>
              <a:latin typeface="UD デジタル 教科書体 N-B" panose="02020700000000000000" pitchFamily="17" charset="-128"/>
              <a:ea typeface="UD デジタル 教科書体 N-B" panose="02020700000000000000" pitchFamily="17" charset="-128"/>
            </a:rPr>
            <a:t>◎若い頃にタイムスリップして</a:t>
          </a:r>
          <a:endParaRPr lang="en-US" altLang="ja-JP" sz="1600" kern="1200" dirty="0" smtClean="0">
            <a:solidFill>
              <a:schemeClr val="tx1"/>
            </a:solidFill>
            <a:latin typeface="UD デジタル 教科書体 N-B" panose="02020700000000000000" pitchFamily="17" charset="-128"/>
            <a:ea typeface="UD デジタル 教科書体 N-B" panose="02020700000000000000" pitchFamily="17" charset="-128"/>
          </a:endParaRPr>
        </a:p>
        <a:p>
          <a:pPr lvl="0" algn="l" defTabSz="711200">
            <a:lnSpc>
              <a:spcPct val="90000"/>
            </a:lnSpc>
            <a:spcBef>
              <a:spcPct val="0"/>
            </a:spcBef>
            <a:spcAft>
              <a:spcPct val="35000"/>
            </a:spcAft>
          </a:pPr>
          <a:r>
            <a:rPr lang="ja-JP" altLang="en-US" sz="1600" kern="1200" dirty="0" smtClean="0">
              <a:solidFill>
                <a:schemeClr val="tx1"/>
              </a:solidFill>
              <a:latin typeface="UD デジタル 教科書体 N-B" panose="02020700000000000000" pitchFamily="17" charset="-128"/>
              <a:ea typeface="UD デジタル 教科書体 N-B" panose="02020700000000000000" pitchFamily="17" charset="-128"/>
            </a:rPr>
            <a:t>　いるような発言もみられる。</a:t>
          </a:r>
          <a:endParaRPr lang="en-US" altLang="ja-JP" sz="1600" kern="1200" dirty="0" smtClean="0">
            <a:solidFill>
              <a:prstClr val="black"/>
            </a:solidFill>
            <a:latin typeface="UD デジタル 教科書体 N-B" panose="02020700000000000000" pitchFamily="17" charset="-128"/>
            <a:ea typeface="UD デジタル 教科書体 N-B" panose="02020700000000000000" pitchFamily="17" charset="-128"/>
          </a:endParaRPr>
        </a:p>
      </dsp:txBody>
      <dsp:txXfrm>
        <a:off x="8495210" y="1328838"/>
        <a:ext cx="3257040" cy="220175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2AA32A8C-E8B2-4AD5-8FBB-591BE361A894}" type="datetimeFigureOut">
              <a:rPr kumimoji="1" lang="ja-JP" altLang="en-US" smtClean="0"/>
              <a:t>2025/4/25</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r>
              <a:rPr kumimoji="1" lang="ja-JP" altLang="en-US" smtClean="0"/>
              <a:t>無断での転載、複製、改変等を禁止</a:t>
            </a:r>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A6C2BA2A-904C-4A38-AF01-DA55FC5DA5B5}" type="slidenum">
              <a:rPr kumimoji="1" lang="ja-JP" altLang="en-US" smtClean="0"/>
              <a:t>‹#›</a:t>
            </a:fld>
            <a:endParaRPr kumimoji="1" lang="ja-JP" altLang="en-US"/>
          </a:p>
        </p:txBody>
      </p:sp>
    </p:spTree>
    <p:extLst>
      <p:ext uri="{BB962C8B-B14F-4D97-AF65-F5344CB8AC3E}">
        <p14:creationId xmlns:p14="http://schemas.microsoft.com/office/powerpoint/2010/main" val="4213469000"/>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8693"/>
          </a:xfrm>
          <a:prstGeom prst="rect">
            <a:avLst/>
          </a:prstGeom>
        </p:spPr>
        <p:txBody>
          <a:bodyPr vert="horz" lIns="91432" tIns="45716" rIns="91432"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1"/>
            <a:ext cx="2949787" cy="498693"/>
          </a:xfrm>
          <a:prstGeom prst="rect">
            <a:avLst/>
          </a:prstGeom>
        </p:spPr>
        <p:txBody>
          <a:bodyPr vert="horz" lIns="91432" tIns="45716" rIns="91432" bIns="45716" rtlCol="0"/>
          <a:lstStyle>
            <a:lvl1pPr algn="r">
              <a:defRPr sz="1200"/>
            </a:lvl1pPr>
          </a:lstStyle>
          <a:p>
            <a:fld id="{05F2420E-2D02-44F0-84F0-BD58D4753AF0}" type="datetimeFigureOut">
              <a:rPr kumimoji="1" lang="ja-JP" altLang="en-US" smtClean="0"/>
              <a:t>2025/4/25</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32" tIns="45716" rIns="91432" bIns="45716" rtlCol="0" anchor="ctr"/>
          <a:lstStyle/>
          <a:p>
            <a:endParaRPr lang="ja-JP" altLang="en-US"/>
          </a:p>
        </p:txBody>
      </p:sp>
      <p:sp>
        <p:nvSpPr>
          <p:cNvPr id="5" name="ノート プレースホルダー 4"/>
          <p:cNvSpPr>
            <a:spLocks noGrp="1"/>
          </p:cNvSpPr>
          <p:nvPr>
            <p:ph type="body" sz="quarter" idx="3"/>
          </p:nvPr>
        </p:nvSpPr>
        <p:spPr>
          <a:xfrm>
            <a:off x="680720" y="4783308"/>
            <a:ext cx="5445760" cy="3913614"/>
          </a:xfrm>
          <a:prstGeom prst="rect">
            <a:avLst/>
          </a:prstGeom>
        </p:spPr>
        <p:txBody>
          <a:bodyPr vert="horz" lIns="91432" tIns="45716" rIns="91432" bIns="4571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32" tIns="45716" rIns="91432" bIns="45716" rtlCol="0" anchor="b"/>
          <a:lstStyle>
            <a:lvl1pPr algn="l">
              <a:defRPr sz="1200"/>
            </a:lvl1pPr>
          </a:lstStyle>
          <a:p>
            <a:r>
              <a:rPr kumimoji="1" lang="ja-JP" altLang="en-US" smtClean="0"/>
              <a:t>無断での転載、複製、改変等を禁止</a:t>
            </a:r>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32" tIns="45716" rIns="91432" bIns="45716" rtlCol="0" anchor="b"/>
          <a:lstStyle>
            <a:lvl1pPr algn="r">
              <a:defRPr sz="1200"/>
            </a:lvl1pPr>
          </a:lstStyle>
          <a:p>
            <a:fld id="{94B70C73-FE90-48CB-937D-0DAA2046B06D}" type="slidenum">
              <a:rPr kumimoji="1" lang="ja-JP" altLang="en-US" smtClean="0"/>
              <a:t>‹#›</a:t>
            </a:fld>
            <a:endParaRPr kumimoji="1" lang="ja-JP" altLang="en-US"/>
          </a:p>
        </p:txBody>
      </p:sp>
    </p:spTree>
    <p:extLst>
      <p:ext uri="{BB962C8B-B14F-4D97-AF65-F5344CB8AC3E}">
        <p14:creationId xmlns:p14="http://schemas.microsoft.com/office/powerpoint/2010/main" val="531631628"/>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フッター プレースホルダー 2"/>
          <p:cNvSpPr>
            <a:spLocks noGrp="1"/>
          </p:cNvSpPr>
          <p:nvPr>
            <p:ph type="ftr" sz="quarter" idx="10"/>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010612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4663" y="979488"/>
            <a:ext cx="6005512" cy="3379787"/>
          </a:xfrm>
        </p:spPr>
      </p:sp>
      <p:sp>
        <p:nvSpPr>
          <p:cNvPr id="3" name="ノート プレースホルダー 2"/>
          <p:cNvSpPr>
            <a:spLocks noGrp="1"/>
          </p:cNvSpPr>
          <p:nvPr>
            <p:ph type="body" idx="1"/>
          </p:nvPr>
        </p:nvSpPr>
        <p:spPr>
          <a:xfrm>
            <a:off x="385011" y="4688207"/>
            <a:ext cx="6220326" cy="4748176"/>
          </a:xfrm>
        </p:spPr>
        <p:txBody>
          <a:bodyPr>
            <a:normAutofit/>
          </a:bodyPr>
          <a:lstStyle/>
          <a:p>
            <a:pPr lvl="0">
              <a:lnSpc>
                <a:spcPct val="150000"/>
              </a:lnSpc>
            </a:pPr>
            <a:r>
              <a:rPr lang="ja-JP" altLang="en-US" sz="1050" dirty="0">
                <a:latin typeface="HGPｺﾞｼｯｸM" panose="020B0600000000000000" pitchFamily="50" charset="-128"/>
                <a:ea typeface="HGPｺﾞｼｯｸM" panose="020B0600000000000000" pitchFamily="50" charset="-128"/>
              </a:rPr>
              <a:t>テキスト</a:t>
            </a:r>
            <a:r>
              <a:rPr lang="en-US" altLang="ja-JP" sz="1050" dirty="0">
                <a:latin typeface="HGPｺﾞｼｯｸM" panose="020B0600000000000000" pitchFamily="50" charset="-128"/>
                <a:ea typeface="HGPｺﾞｼｯｸM" panose="020B0600000000000000" pitchFamily="50" charset="-128"/>
              </a:rPr>
              <a:t>9</a:t>
            </a:r>
            <a:r>
              <a:rPr lang="ja-JP" altLang="en-US" sz="1050" dirty="0">
                <a:latin typeface="HGPｺﾞｼｯｸM" panose="020B0600000000000000" pitchFamily="50" charset="-128"/>
                <a:ea typeface="HGPｺﾞｼｯｸM" panose="020B0600000000000000" pitchFamily="50" charset="-128"/>
              </a:rPr>
              <a:t>ページの</a:t>
            </a:r>
            <a:r>
              <a:rPr lang="en-US" altLang="ja-JP" sz="1050" dirty="0">
                <a:latin typeface="HGPｺﾞｼｯｸM" panose="020B0600000000000000" pitchFamily="50" charset="-128"/>
                <a:ea typeface="HGPｺﾞｼｯｸM" panose="020B0600000000000000" pitchFamily="50" charset="-128"/>
              </a:rPr>
              <a:t>QR</a:t>
            </a:r>
            <a:r>
              <a:rPr lang="ja-JP" altLang="en-US" sz="1050" dirty="0">
                <a:latin typeface="HGPｺﾞｼｯｸM" panose="020B0600000000000000" pitchFamily="50" charset="-128"/>
                <a:ea typeface="HGPｺﾞｼｯｸM" panose="020B0600000000000000" pitchFamily="50" charset="-128"/>
              </a:rPr>
              <a:t>コードにある、本人にとってのよりよい暮らしガイドより一部抜粋</a:t>
            </a:r>
            <a:endParaRPr lang="en-US" altLang="ja-JP" sz="1050" dirty="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診断を受けた直後の気持ち</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暗いトンネル（落ち込み）から一日も早く脱出しよう</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医師に「認知症です。」と言われて、頭が真っ白になりました。</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自分はこれからどうなってしまうのか、</a:t>
            </a:r>
            <a:r>
              <a:rPr lang="ja-JP" altLang="en-US" sz="1050" dirty="0" err="1">
                <a:latin typeface="HGPｺﾞｼｯｸM" panose="020B0600000000000000" pitchFamily="50" charset="-128"/>
                <a:ea typeface="HGPｺﾞｼｯｸM" panose="020B0600000000000000" pitchFamily="50" charset="-128"/>
              </a:rPr>
              <a:t>心配で心配で</a:t>
            </a:r>
            <a:r>
              <a:rPr lang="ja-JP" altLang="en-US" sz="1050" dirty="0">
                <a:latin typeface="HGPｺﾞｼｯｸM" panose="020B0600000000000000" pitchFamily="50" charset="-128"/>
                <a:ea typeface="HGPｺﾞｼｯｸM" panose="020B0600000000000000" pitchFamily="50" charset="-128"/>
              </a:rPr>
              <a:t>、眠れない夜が続きました。</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誰にも相談できずに、一人でうつうつ悩んでました。　</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人に会いたくない、家から出たくなくなって、家にこもってました。</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自分でもまずいなとわかってるけど、家族に言われるとムカッときて、毎日、口喧嘩ばかり。</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こんなんじゃダメになるって、ある日思いきって役所に相談にいってみたら、担当の人が、本当に親身に　</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話をきいてくれた。　　視界が</a:t>
            </a:r>
            <a:r>
              <a:rPr lang="ja-JP" altLang="en-US" sz="1050" dirty="0" err="1">
                <a:latin typeface="HGPｺﾞｼｯｸM" panose="020B0600000000000000" pitchFamily="50" charset="-128"/>
                <a:ea typeface="HGPｺﾞｼｯｸM" panose="020B0600000000000000" pitchFamily="50" charset="-128"/>
              </a:rPr>
              <a:t>ぱ</a:t>
            </a:r>
            <a:r>
              <a:rPr lang="ja-JP" altLang="en-US" sz="1050" dirty="0">
                <a:latin typeface="HGPｺﾞｼｯｸM" panose="020B0600000000000000" pitchFamily="50" charset="-128"/>
                <a:ea typeface="HGPｺﾞｼｯｸM" panose="020B0600000000000000" pitchFamily="50" charset="-128"/>
              </a:rPr>
              <a:t>あっと開けた。　もっと早く相談にいけばよかったな。　</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あんなに苦しい思いをせずに済んだのに。</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トンネルを抜けると、可能性が広がる</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　　今から思うと、診断された直後、あの頃が最悪だった。　</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　　先が見えずに、悶々としてた。　　気持ちだけでなくって、体調まで悪くなって、一気に弱った。　</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今は嘘のように元気。まだまだ体は元気だし、むしろ認知症になる前よりも、つきあいが広がって、</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今の方が楽しい。　あなたも一日も早く元気になろう。　</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この言葉からも本人の不安や葛藤、その先にある気持ちが窺え、</a:t>
            </a:r>
            <a:r>
              <a:rPr lang="ja-JP" altLang="en-US" sz="1050" dirty="0">
                <a:solidFill>
                  <a:srgbClr val="000000"/>
                </a:solidFill>
                <a:latin typeface="HGPｺﾞｼｯｸM" panose="020B0600000000000000" pitchFamily="50" charset="-128"/>
                <a:ea typeface="HGPｺﾞｼｯｸM" panose="020B0600000000000000" pitchFamily="50" charset="-128"/>
              </a:rPr>
              <a:t>勇気づけられますよね</a:t>
            </a:r>
            <a:endParaRPr lang="en-US" altLang="ja-JP" sz="1050" dirty="0">
              <a:solidFill>
                <a:srgbClr val="FFC000"/>
              </a:solidFill>
              <a:latin typeface="UD デジタル 教科書体 NK-B" panose="02020700000000000000" pitchFamily="18" charset="-128"/>
              <a:ea typeface="UD デジタル 教科書体 NK-B" panose="02020700000000000000" pitchFamily="18" charset="-128"/>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2991383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087438"/>
            <a:ext cx="5962650" cy="3354387"/>
          </a:xfrm>
        </p:spPr>
      </p:sp>
      <p:sp>
        <p:nvSpPr>
          <p:cNvPr id="3" name="ノート プレースホルダー 2"/>
          <p:cNvSpPr>
            <a:spLocks noGrp="1"/>
          </p:cNvSpPr>
          <p:nvPr>
            <p:ph type="body" idx="1"/>
          </p:nvPr>
        </p:nvSpPr>
        <p:spPr>
          <a:xfrm>
            <a:off x="422275" y="4888004"/>
            <a:ext cx="5962649" cy="1889908"/>
          </a:xfrm>
        </p:spPr>
        <p:txBody>
          <a:bodyPr/>
          <a:lstStyle/>
          <a:p>
            <a:pPr lvl="0">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地域の仲間と出会い、味方と思えることが、落ち込みや孤立を防ぎ</a:t>
            </a:r>
            <a:r>
              <a:rPr lang="ja-JP" altLang="en-US" sz="1050" dirty="0" smtClean="0">
                <a:solidFill>
                  <a:prstClr val="black"/>
                </a:solidFill>
                <a:latin typeface="HGPｺﾞｼｯｸM" panose="020B0600000000000000" pitchFamily="50" charset="-128"/>
                <a:ea typeface="HGPｺﾞｼｯｸM" panose="020B0600000000000000" pitchFamily="50" charset="-128"/>
              </a:rPr>
              <a:t>、</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solidFill>
                  <a:prstClr val="black"/>
                </a:solidFill>
                <a:latin typeface="HGPｺﾞｼｯｸM" panose="020B0600000000000000" pitchFamily="50" charset="-128"/>
                <a:ea typeface="HGPｺﾞｼｯｸM" panose="020B0600000000000000" pitchFamily="50" charset="-128"/>
              </a:rPr>
              <a:t>前向き</a:t>
            </a:r>
            <a:r>
              <a:rPr lang="ja-JP" altLang="en-US" sz="1050" dirty="0">
                <a:solidFill>
                  <a:prstClr val="black"/>
                </a:solidFill>
                <a:latin typeface="HGPｺﾞｼｯｸM" panose="020B0600000000000000" pitchFamily="50" charset="-128"/>
                <a:ea typeface="HGPｺﾞｼｯｸM" panose="020B0600000000000000" pitchFamily="50" charset="-128"/>
              </a:rPr>
              <a:t>に日常を送っていくためにも重要なんです！</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lvl="0">
              <a:lnSpc>
                <a:spcPct val="150000"/>
              </a:lnSpc>
            </a:pP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認知症があるとわかっても、急に何かが変わるわけではないので</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latin typeface="HGPｺﾞｼｯｸM" panose="020B0600000000000000" pitchFamily="50" charset="-128"/>
                <a:ea typeface="HGPｺﾞｼｯｸM" panose="020B0600000000000000" pitchFamily="50" charset="-128"/>
              </a:rPr>
              <a:t>大切</a:t>
            </a:r>
            <a:r>
              <a:rPr lang="ja-JP" altLang="en-US" sz="1050" dirty="0">
                <a:latin typeface="HGPｺﾞｼｯｸM" panose="020B0600000000000000" pitchFamily="50" charset="-128"/>
                <a:ea typeface="HGPｺﾞｼｯｸM" panose="020B0600000000000000" pitchFamily="50" charset="-128"/>
              </a:rPr>
              <a:t>にしている日課や好きな</a:t>
            </a:r>
            <a:r>
              <a:rPr lang="ja-JP" altLang="en-US" sz="1050" dirty="0" smtClean="0">
                <a:latin typeface="HGPｺﾞｼｯｸM" panose="020B0600000000000000" pitchFamily="50" charset="-128"/>
                <a:ea typeface="HGPｺﾞｼｯｸM" panose="020B0600000000000000" pitchFamily="50" charset="-128"/>
              </a:rPr>
              <a:t>こと</a:t>
            </a:r>
            <a:r>
              <a:rPr lang="ja-JP" altLang="en-US" sz="1050" dirty="0">
                <a:latin typeface="HGPｺﾞｼｯｸM" panose="020B0600000000000000" pitchFamily="50" charset="-128"/>
                <a:ea typeface="HGPｺﾞｼｯｸM" panose="020B0600000000000000" pitchFamily="50" charset="-128"/>
              </a:rPr>
              <a:t>、</a:t>
            </a:r>
            <a:r>
              <a:rPr lang="ja-JP" altLang="en-US" sz="1050" dirty="0" smtClean="0">
                <a:latin typeface="HGPｺﾞｼｯｸM" panose="020B0600000000000000" pitchFamily="50" charset="-128"/>
                <a:ea typeface="HGPｺﾞｼｯｸM" panose="020B0600000000000000" pitchFamily="50" charset="-128"/>
              </a:rPr>
              <a:t>得意</a:t>
            </a:r>
            <a:r>
              <a:rPr lang="ja-JP" altLang="en-US" sz="1050" dirty="0">
                <a:latin typeface="HGPｺﾞｼｯｸM" panose="020B0600000000000000" pitchFamily="50" charset="-128"/>
                <a:ea typeface="HGPｺﾞｼｯｸM" panose="020B0600000000000000" pitchFamily="50" charset="-128"/>
              </a:rPr>
              <a:t>なことを続けることが安心と自信につながります！</a:t>
            </a:r>
            <a:endParaRPr lang="en-US" altLang="ja-JP" sz="1050" dirty="0">
              <a:solidFill>
                <a:prstClr val="black"/>
              </a:solidFill>
              <a:latin typeface="UD デジタル 教科書体 NK-B" panose="02020700000000000000" pitchFamily="18" charset="-128"/>
              <a:ea typeface="UD デジタル 教科書体 NK-B" panose="02020700000000000000" pitchFamily="18" charset="-128"/>
            </a:endParaRPr>
          </a:p>
          <a:p>
            <a:endParaRPr kumimoji="1" lang="ja-JP" altLang="en-US" sz="1050" dirty="0"/>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1124019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60375" y="1162050"/>
            <a:ext cx="5961063" cy="3354388"/>
          </a:xfrm>
        </p:spPr>
      </p:sp>
      <p:sp>
        <p:nvSpPr>
          <p:cNvPr id="3" name="ノート プレースホルダー 2"/>
          <p:cNvSpPr>
            <a:spLocks noGrp="1"/>
          </p:cNvSpPr>
          <p:nvPr>
            <p:ph type="body" idx="1"/>
          </p:nvPr>
        </p:nvSpPr>
        <p:spPr>
          <a:xfrm>
            <a:off x="733925" y="4903202"/>
            <a:ext cx="5414779" cy="4150995"/>
          </a:xfrm>
        </p:spPr>
        <p:txBody>
          <a:bodyPr/>
          <a:lstStyle/>
          <a:p>
            <a:pPr lvl="0">
              <a:lnSpc>
                <a:spcPct val="200000"/>
              </a:lnSpc>
            </a:pPr>
            <a:r>
              <a:rPr lang="ja-JP" altLang="en-US" sz="1050" dirty="0">
                <a:latin typeface="HGPｺﾞｼｯｸM" panose="020B0600000000000000" pitchFamily="50" charset="-128"/>
                <a:ea typeface="HGPｺﾞｼｯｸM" panose="020B0600000000000000" pitchFamily="50" charset="-128"/>
              </a:rPr>
              <a:t>本人から、ともに生きる家族へのメッセージ</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できることはできるだけ自分でしたい。</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心配をかけていると思うけれど、できる限り、自分のことは自分でできるよう、手伝ってほしい。</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時に失敗することもあるかもしれないけれど、失敗からまた新しい工夫が生まれて、</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dirty="0">
                <a:latin typeface="HGPｺﾞｼｯｸM" panose="020B0600000000000000" pitchFamily="50" charset="-128"/>
                <a:ea typeface="HGPｺﾞｼｯｸM" panose="020B0600000000000000" pitchFamily="50" charset="-128"/>
              </a:rPr>
              <a:t>　自分がやりたいことにつながるかもしれない。　　その工夫を一緒に考えてほしい。</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診断されても自分は自分。　変わらないことを理解してほしい。</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本人が自分らしく暮らすことだけが大切ではなく、家族も自分らしく暮らしてほしい。</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家族以外との人間関係もこれまで通り大切にしたい。</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自分が地域の人たちの助けを借りながら元気でいることで、家族を楽にしたい。</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家族はいるが、離れて住んでいるしそれぞれの暮らしがある。</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dirty="0">
                <a:latin typeface="HGPｺﾞｼｯｸM" panose="020B0600000000000000" pitchFamily="50" charset="-128"/>
                <a:ea typeface="HGPｺﾞｼｯｸM" panose="020B0600000000000000" pitchFamily="50" charset="-128"/>
              </a:rPr>
              <a:t>　家族に負担をかけずに、この土地で地域の人たちと楽しく暮らしていきたい。</a:t>
            </a:r>
            <a:endParaRPr lang="en-US" altLang="ja-JP" sz="1050" dirty="0">
              <a:latin typeface="HGPｺﾞｼｯｸM" panose="020B0600000000000000" pitchFamily="50" charset="-128"/>
              <a:ea typeface="HGPｺﾞｼｯｸM" panose="020B0600000000000000" pitchFamily="50" charset="-128"/>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2036874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5100" y="676275"/>
            <a:ext cx="6480175" cy="3646488"/>
          </a:xfrm>
        </p:spPr>
      </p:sp>
      <p:sp>
        <p:nvSpPr>
          <p:cNvPr id="4" name="ノート プレースホルダー 2"/>
          <p:cNvSpPr>
            <a:spLocks noGrp="1"/>
          </p:cNvSpPr>
          <p:nvPr>
            <p:ph type="body" idx="3"/>
          </p:nvPr>
        </p:nvSpPr>
        <p:spPr>
          <a:xfrm>
            <a:off x="250742" y="4732501"/>
            <a:ext cx="6358021" cy="4664769"/>
          </a:xfrm>
        </p:spPr>
        <p:txBody>
          <a:bodyPr>
            <a:noAutofit/>
          </a:bodyPr>
          <a:lstStyle/>
          <a:p>
            <a:pPr lvl="0">
              <a:lnSpc>
                <a:spcPct val="150000"/>
              </a:lnSpc>
            </a:pPr>
            <a:r>
              <a:rPr lang="ja-JP" altLang="en-US" sz="1050" dirty="0">
                <a:latin typeface="HGPｺﾞｼｯｸM" panose="020B0600000000000000" pitchFamily="50" charset="-128"/>
                <a:ea typeface="HGPｺﾞｼｯｸM" panose="020B0600000000000000" pitchFamily="50" charset="-128"/>
              </a:rPr>
              <a:t>認知症になった本人だけでなく、その家族にも少なからず変化が訪れます。</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多くの家族が経験する“気持ち”のステップがあります。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5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第</a:t>
            </a:r>
            <a:r>
              <a:rPr lang="en-US" altLang="ja-JP" sz="1050" dirty="0">
                <a:latin typeface="HGPｺﾞｼｯｸM" panose="020B0600000000000000" pitchFamily="50" charset="-128"/>
                <a:ea typeface="HGPｺﾞｼｯｸM" panose="020B0600000000000000" pitchFamily="50" charset="-128"/>
              </a:rPr>
              <a:t>1</a:t>
            </a:r>
            <a:r>
              <a:rPr lang="ja-JP" altLang="en-US" sz="1050" dirty="0">
                <a:latin typeface="HGPｺﾞｼｯｸM" panose="020B0600000000000000" pitchFamily="50" charset="-128"/>
                <a:ea typeface="HGPｺﾞｼｯｸM" panose="020B0600000000000000" pitchFamily="50" charset="-128"/>
              </a:rPr>
              <a:t>ステップは、以前の本人からは考えられないような言葉や行動にとまどい、　「こんなはずはない」</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「あんなにしっかりしていた人がまさか、なぜ？」　と、戸惑い否定しようとします。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5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　第</a:t>
            </a:r>
            <a:r>
              <a:rPr lang="en-US" altLang="ja-JP" sz="1050" dirty="0">
                <a:solidFill>
                  <a:prstClr val="black"/>
                </a:solidFill>
                <a:latin typeface="HGPｺﾞｼｯｸM" panose="020B0600000000000000" pitchFamily="50" charset="-128"/>
                <a:ea typeface="HGPｺﾞｼｯｸM" panose="020B0600000000000000" pitchFamily="50" charset="-128"/>
              </a:rPr>
              <a:t>2</a:t>
            </a:r>
            <a:r>
              <a:rPr lang="ja-JP" altLang="en-US" sz="1050" dirty="0">
                <a:solidFill>
                  <a:prstClr val="black"/>
                </a:solidFill>
                <a:latin typeface="HGPｺﾞｼｯｸM" panose="020B0600000000000000" pitchFamily="50" charset="-128"/>
                <a:ea typeface="HGPｺﾞｼｯｸM" panose="020B0600000000000000" pitchFamily="50" charset="-128"/>
              </a:rPr>
              <a:t>ステップ</a:t>
            </a:r>
            <a:r>
              <a:rPr lang="ja-JP" altLang="en-US" sz="1050" dirty="0">
                <a:latin typeface="HGPｺﾞｼｯｸM" panose="020B0600000000000000" pitchFamily="50" charset="-128"/>
                <a:ea typeface="HGPｺﾞｼｯｸM" panose="020B0600000000000000" pitchFamily="50" charset="-128"/>
              </a:rPr>
              <a:t>では、さまざまな症状を示す本人にどう向き合ったら良いのか、どう対応したら良いの</a:t>
            </a:r>
            <a:r>
              <a:rPr lang="ja-JP" altLang="en-US" sz="1050" dirty="0" smtClean="0">
                <a:latin typeface="HGPｺﾞｼｯｸM" panose="020B0600000000000000" pitchFamily="50" charset="-128"/>
                <a:ea typeface="HGPｺﾞｼｯｸM" panose="020B0600000000000000" pitchFamily="50" charset="-128"/>
              </a:rPr>
              <a:t>かわからず、</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a:t>
            </a:r>
            <a:r>
              <a:rPr lang="ja-JP" altLang="en-US" sz="1050" dirty="0" smtClean="0">
                <a:latin typeface="HGPｺﾞｼｯｸM" panose="020B0600000000000000" pitchFamily="50" charset="-128"/>
                <a:ea typeface="HGPｺﾞｼｯｸM" panose="020B0600000000000000" pitchFamily="50" charset="-128"/>
              </a:rPr>
              <a:t>　混乱</a:t>
            </a:r>
            <a:r>
              <a:rPr lang="ja-JP" altLang="en-US" sz="1050" dirty="0">
                <a:latin typeface="HGPｺﾞｼｯｸM" panose="020B0600000000000000" pitchFamily="50" charset="-128"/>
                <a:ea typeface="HGPｺﾞｼｯｸM" panose="020B0600000000000000" pitchFamily="50" charset="-128"/>
              </a:rPr>
              <a:t>したり、些細なことに腹が立って、本人を責めたり、「顔も見たくない」と拒絶したりします。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心身の疲れ、今後の生活への不安が増大し、絶望感におそわれやすい最もつらい時期です。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虐待が起こりやすいのもこの時期です。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5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　第</a:t>
            </a:r>
            <a:r>
              <a:rPr lang="en-US" altLang="ja-JP" sz="1050" dirty="0">
                <a:solidFill>
                  <a:prstClr val="black"/>
                </a:solidFill>
                <a:latin typeface="HGPｺﾞｼｯｸM" panose="020B0600000000000000" pitchFamily="50" charset="-128"/>
                <a:ea typeface="HGPｺﾞｼｯｸM" panose="020B0600000000000000" pitchFamily="50" charset="-128"/>
              </a:rPr>
              <a:t>3</a:t>
            </a:r>
            <a:r>
              <a:rPr lang="ja-JP" altLang="en-US" sz="1050" dirty="0">
                <a:solidFill>
                  <a:prstClr val="black"/>
                </a:solidFill>
                <a:latin typeface="HGPｺﾞｼｯｸM" panose="020B0600000000000000" pitchFamily="50" charset="-128"/>
                <a:ea typeface="HGPｺﾞｼｯｸM" panose="020B0600000000000000" pitchFamily="50" charset="-128"/>
              </a:rPr>
              <a:t>ステップでも</a:t>
            </a:r>
            <a:r>
              <a:rPr lang="ja-JP" altLang="en-US" sz="1050" dirty="0" smtClean="0">
                <a:solidFill>
                  <a:prstClr val="black"/>
                </a:solidFill>
                <a:latin typeface="HGPｺﾞｼｯｸM" panose="020B0600000000000000" pitchFamily="50" charset="-128"/>
                <a:ea typeface="HGPｺﾞｼｯｸM" panose="020B0600000000000000" pitchFamily="50" charset="-128"/>
              </a:rPr>
              <a:t>、</a:t>
            </a:r>
            <a:r>
              <a:rPr lang="ja-JP" altLang="en-US" sz="1050" dirty="0">
                <a:solidFill>
                  <a:prstClr val="black"/>
                </a:solidFill>
                <a:latin typeface="HGPｺﾞｼｯｸM" panose="020B0600000000000000" pitchFamily="50" charset="-128"/>
                <a:ea typeface="HGPｺﾞｼｯｸM" panose="020B0600000000000000" pitchFamily="50" charset="-128"/>
              </a:rPr>
              <a:t>第</a:t>
            </a:r>
            <a:r>
              <a:rPr lang="en-US" altLang="ja-JP" sz="1050" dirty="0" smtClean="0">
                <a:solidFill>
                  <a:prstClr val="black"/>
                </a:solidFill>
                <a:latin typeface="HGPｺﾞｼｯｸM" panose="020B0600000000000000" pitchFamily="50" charset="-128"/>
                <a:ea typeface="HGPｺﾞｼｯｸM" panose="020B0600000000000000" pitchFamily="50" charset="-128"/>
              </a:rPr>
              <a:t>2</a:t>
            </a:r>
            <a:r>
              <a:rPr lang="ja-JP" altLang="en-US" sz="1050" dirty="0" smtClean="0">
                <a:solidFill>
                  <a:prstClr val="black"/>
                </a:solidFill>
                <a:latin typeface="HGPｺﾞｼｯｸM" panose="020B0600000000000000" pitchFamily="50" charset="-128"/>
                <a:ea typeface="HGPｺﾞｼｯｸM" panose="020B0600000000000000" pitchFamily="50" charset="-128"/>
              </a:rPr>
              <a:t>ステップと行き来</a:t>
            </a:r>
            <a:r>
              <a:rPr lang="ja-JP" altLang="en-US" sz="1050" dirty="0">
                <a:solidFill>
                  <a:prstClr val="black"/>
                </a:solidFill>
                <a:latin typeface="HGPｺﾞｼｯｸM" panose="020B0600000000000000" pitchFamily="50" charset="-128"/>
                <a:ea typeface="HGPｺﾞｼｯｸM" panose="020B0600000000000000" pitchFamily="50" charset="-128"/>
              </a:rPr>
              <a:t>し、つらい時期でもありますが、</a:t>
            </a:r>
            <a:r>
              <a:rPr lang="ja-JP" altLang="en-US" sz="1050" dirty="0">
                <a:latin typeface="HGPｺﾞｼｯｸM" panose="020B0600000000000000" pitchFamily="50" charset="-128"/>
                <a:ea typeface="HGPｺﾞｼｯｸM" panose="020B0600000000000000" pitchFamily="50" charset="-128"/>
              </a:rPr>
              <a:t>医療、介護などのサービス</a:t>
            </a:r>
            <a:r>
              <a:rPr lang="ja-JP" altLang="en-US" sz="1050" dirty="0" smtClean="0">
                <a:latin typeface="HGPｺﾞｼｯｸM" panose="020B0600000000000000" pitchFamily="50" charset="-128"/>
                <a:ea typeface="HGPｺﾞｼｯｸM" panose="020B0600000000000000" pitchFamily="50" charset="-128"/>
              </a:rPr>
              <a:t>を使う</a:t>
            </a:r>
            <a:r>
              <a:rPr lang="ja-JP" altLang="en-US" sz="1050" dirty="0">
                <a:latin typeface="HGPｺﾞｼｯｸM" panose="020B0600000000000000" pitchFamily="50" charset="-128"/>
                <a:ea typeface="HGPｺﾞｼｯｸM" panose="020B0600000000000000" pitchFamily="50" charset="-128"/>
              </a:rPr>
              <a:t>よう</a:t>
            </a:r>
            <a:r>
              <a:rPr lang="ja-JP" altLang="en-US" sz="1050" dirty="0" smtClean="0">
                <a:latin typeface="HGPｺﾞｼｯｸM" panose="020B0600000000000000" pitchFamily="50" charset="-128"/>
                <a:ea typeface="HGPｺﾞｼｯｸM" panose="020B0600000000000000" pitchFamily="50" charset="-128"/>
              </a:rPr>
              <a:t>に</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a:t>
            </a:r>
            <a:r>
              <a:rPr lang="ja-JP" altLang="en-US" sz="1050" dirty="0" smtClean="0">
                <a:latin typeface="HGPｺﾞｼｯｸM" panose="020B0600000000000000" pitchFamily="50" charset="-128"/>
                <a:ea typeface="HGPｺﾞｼｯｸM" panose="020B0600000000000000" pitchFamily="50" charset="-128"/>
              </a:rPr>
              <a:t>　なって</a:t>
            </a:r>
            <a:r>
              <a:rPr lang="ja-JP" altLang="en-US" sz="1050" dirty="0">
                <a:latin typeface="HGPｺﾞｼｯｸM" panose="020B0600000000000000" pitchFamily="50" charset="-128"/>
                <a:ea typeface="HGPｺﾞｼｯｸM" panose="020B0600000000000000" pitchFamily="50" charset="-128"/>
              </a:rPr>
              <a:t>、専門職に相談することで、家族でなんとか乗り切っていけるのではないかと、少し</a:t>
            </a:r>
            <a:r>
              <a:rPr lang="ja-JP" altLang="en-US" sz="1050" dirty="0" smtClean="0">
                <a:latin typeface="HGPｺﾞｼｯｸM" panose="020B0600000000000000" pitchFamily="50" charset="-128"/>
                <a:ea typeface="HGPｺﾞｼｯｸM" panose="020B0600000000000000" pitchFamily="50" charset="-128"/>
              </a:rPr>
              <a:t>気持ちに</a:t>
            </a:r>
            <a:r>
              <a:rPr lang="ja-JP" altLang="en-US" sz="1050" dirty="0">
                <a:latin typeface="HGPｺﾞｼｯｸM" panose="020B0600000000000000" pitchFamily="50" charset="-128"/>
                <a:ea typeface="HGPｺﾞｼｯｸM" panose="020B0600000000000000" pitchFamily="50" charset="-128"/>
              </a:rPr>
              <a:t>ゆとり</a:t>
            </a:r>
            <a:r>
              <a:rPr lang="ja-JP" altLang="en-US" sz="1050" dirty="0" smtClean="0">
                <a:latin typeface="HGPｺﾞｼｯｸM" panose="020B0600000000000000" pitchFamily="50" charset="-128"/>
                <a:ea typeface="HGPｺﾞｼｯｸM" panose="020B0600000000000000" pitchFamily="50" charset="-128"/>
              </a:rPr>
              <a:t>が</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a:t>
            </a:r>
            <a:r>
              <a:rPr lang="ja-JP" altLang="en-US" sz="1050" dirty="0" smtClean="0">
                <a:latin typeface="HGPｺﾞｼｯｸM" panose="020B0600000000000000" pitchFamily="50" charset="-128"/>
                <a:ea typeface="HGPｺﾞｼｯｸM" panose="020B0600000000000000" pitchFamily="50" charset="-128"/>
              </a:rPr>
              <a:t>　できる</a:t>
            </a:r>
            <a:r>
              <a:rPr lang="ja-JP" altLang="en-US" sz="1050" dirty="0">
                <a:latin typeface="HGPｺﾞｼｯｸM" panose="020B0600000000000000" pitchFamily="50" charset="-128"/>
                <a:ea typeface="HGPｺﾞｼｯｸM" panose="020B0600000000000000" pitchFamily="50" charset="-128"/>
              </a:rPr>
              <a:t>ため、負担感は軽くなっていきます。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5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　第</a:t>
            </a:r>
            <a:r>
              <a:rPr lang="en-US" altLang="ja-JP" sz="1050" dirty="0">
                <a:solidFill>
                  <a:prstClr val="black"/>
                </a:solidFill>
                <a:latin typeface="HGPｺﾞｼｯｸM" panose="020B0600000000000000" pitchFamily="50" charset="-128"/>
                <a:ea typeface="HGPｺﾞｼｯｸM" panose="020B0600000000000000" pitchFamily="50" charset="-128"/>
              </a:rPr>
              <a:t>4</a:t>
            </a:r>
            <a:r>
              <a:rPr lang="ja-JP" altLang="en-US" sz="1050" dirty="0">
                <a:solidFill>
                  <a:prstClr val="black"/>
                </a:solidFill>
                <a:latin typeface="HGPｺﾞｼｯｸM" panose="020B0600000000000000" pitchFamily="50" charset="-128"/>
                <a:ea typeface="HGPｺﾞｼｯｸM" panose="020B0600000000000000" pitchFamily="50" charset="-128"/>
              </a:rPr>
              <a:t>ステップは、専門職のアドバイスや、周囲の理解もあり、何とか、</a:t>
            </a:r>
            <a:r>
              <a:rPr lang="ja-JP" altLang="en-US" sz="1050" dirty="0">
                <a:latin typeface="HGPｺﾞｼｯｸM" panose="020B0600000000000000" pitchFamily="50" charset="-128"/>
                <a:ea typeface="HGPｺﾞｼｯｸM" panose="020B0600000000000000" pitchFamily="50" charset="-128"/>
              </a:rPr>
              <a:t>本人の心理を家族も</a:t>
            </a:r>
            <a:r>
              <a:rPr lang="ja-JP" altLang="en-US" sz="1050" dirty="0" smtClean="0">
                <a:latin typeface="HGPｺﾞｼｯｸM" panose="020B0600000000000000" pitchFamily="50" charset="-128"/>
                <a:ea typeface="HGPｺﾞｼｯｸM" panose="020B0600000000000000" pitchFamily="50" charset="-128"/>
              </a:rPr>
              <a:t>受け入れられるように</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a:t>
            </a:r>
            <a:r>
              <a:rPr lang="ja-JP" altLang="en-US" sz="1050" dirty="0" smtClean="0">
                <a:latin typeface="HGPｺﾞｼｯｸM" panose="020B0600000000000000" pitchFamily="50" charset="-128"/>
                <a:ea typeface="HGPｺﾞｼｯｸM" panose="020B0600000000000000" pitchFamily="50" charset="-128"/>
              </a:rPr>
              <a:t>　なって</a:t>
            </a:r>
            <a:r>
              <a:rPr lang="ja-JP" altLang="en-US" sz="1050" dirty="0">
                <a:latin typeface="HGPｺﾞｼｯｸM" panose="020B0600000000000000" pitchFamily="50" charset="-128"/>
                <a:ea typeface="HGPｺﾞｼｯｸM" panose="020B0600000000000000" pitchFamily="50" charset="-128"/>
              </a:rPr>
              <a:t>、本人のあるがまま</a:t>
            </a:r>
            <a:r>
              <a:rPr lang="ja-JP" altLang="en-US" sz="1050" dirty="0" err="1">
                <a:latin typeface="HGPｺﾞｼｯｸM" panose="020B0600000000000000" pitchFamily="50" charset="-128"/>
                <a:ea typeface="HGPｺﾞｼｯｸM" panose="020B0600000000000000" pitchFamily="50" charset="-128"/>
              </a:rPr>
              <a:t>を</a:t>
            </a:r>
            <a:r>
              <a:rPr lang="ja-JP" altLang="en-US" sz="1050" dirty="0">
                <a:latin typeface="HGPｺﾞｼｯｸM" panose="020B0600000000000000" pitchFamily="50" charset="-128"/>
                <a:ea typeface="HGPｺﾞｼｯｸM" panose="020B0600000000000000" pitchFamily="50" charset="-128"/>
              </a:rPr>
              <a:t>自然に受け入れられるようになります。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ですが、実際には、第１ステップから第４ステップの順に進むわけではなく、第</a:t>
            </a:r>
            <a:r>
              <a:rPr lang="en-US" altLang="ja-JP" sz="1050" dirty="0">
                <a:latin typeface="HGPｺﾞｼｯｸM" panose="020B0600000000000000" pitchFamily="50" charset="-128"/>
                <a:ea typeface="HGPｺﾞｼｯｸM" panose="020B0600000000000000" pitchFamily="50" charset="-128"/>
              </a:rPr>
              <a:t>2</a:t>
            </a:r>
            <a:r>
              <a:rPr lang="ja-JP" altLang="en-US" sz="1050" dirty="0">
                <a:latin typeface="HGPｺﾞｼｯｸM" panose="020B0600000000000000" pitchFamily="50" charset="-128"/>
                <a:ea typeface="HGPｺﾞｼｯｸM" panose="020B0600000000000000" pitchFamily="50" charset="-128"/>
              </a:rPr>
              <a:t>ステップ、第</a:t>
            </a:r>
            <a:r>
              <a:rPr lang="en-US" altLang="ja-JP" sz="1050" dirty="0">
                <a:latin typeface="HGPｺﾞｼｯｸM" panose="020B0600000000000000" pitchFamily="50" charset="-128"/>
                <a:ea typeface="HGPｺﾞｼｯｸM" panose="020B0600000000000000" pitchFamily="50" charset="-128"/>
              </a:rPr>
              <a:t>3</a:t>
            </a:r>
            <a:r>
              <a:rPr lang="ja-JP" altLang="en-US" sz="1050" dirty="0">
                <a:latin typeface="HGPｺﾞｼｯｸM" panose="020B0600000000000000" pitchFamily="50" charset="-128"/>
                <a:ea typeface="HGPｺﾞｼｯｸM" panose="020B0600000000000000" pitchFamily="50" charset="-128"/>
              </a:rPr>
              <a:t>ステップ</a:t>
            </a:r>
            <a:r>
              <a:rPr lang="ja-JP" altLang="en-US" sz="1050" dirty="0" smtClean="0">
                <a:latin typeface="HGPｺﾞｼｯｸM" panose="020B0600000000000000" pitchFamily="50" charset="-128"/>
                <a:ea typeface="HGPｺﾞｼｯｸM" panose="020B0600000000000000" pitchFamily="50" charset="-128"/>
              </a:rPr>
              <a:t>の行き来</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a:t>
            </a:r>
            <a:r>
              <a:rPr lang="ja-JP" altLang="en-US" sz="1050" dirty="0" smtClean="0">
                <a:latin typeface="HGPｺﾞｼｯｸM" panose="020B0600000000000000" pitchFamily="50" charset="-128"/>
                <a:ea typeface="HGPｺﾞｼｯｸM" panose="020B0600000000000000" pitchFamily="50" charset="-128"/>
              </a:rPr>
              <a:t>　だけ</a:t>
            </a:r>
            <a:r>
              <a:rPr lang="ja-JP" altLang="en-US" sz="1050" dirty="0">
                <a:latin typeface="HGPｺﾞｼｯｸM" panose="020B0600000000000000" pitchFamily="50" charset="-128"/>
                <a:ea typeface="HGPｺﾞｼｯｸM" panose="020B0600000000000000" pitchFamily="50" charset="-128"/>
              </a:rPr>
              <a:t>ではなく、</a:t>
            </a:r>
            <a:r>
              <a:rPr lang="en-US" altLang="ja-JP" sz="1050" dirty="0">
                <a:latin typeface="HGPｺﾞｼｯｸM" panose="020B0600000000000000" pitchFamily="50" charset="-128"/>
                <a:ea typeface="HGPｺﾞｼｯｸM" panose="020B0600000000000000" pitchFamily="50" charset="-128"/>
              </a:rPr>
              <a:t>4</a:t>
            </a:r>
            <a:r>
              <a:rPr lang="ja-JP" altLang="en-US" sz="1050" dirty="0" err="1">
                <a:latin typeface="HGPｺﾞｼｯｸM" panose="020B0600000000000000" pitchFamily="50" charset="-128"/>
                <a:ea typeface="HGPｺﾞｼｯｸM" panose="020B0600000000000000" pitchFamily="50" charset="-128"/>
              </a:rPr>
              <a:t>つの</a:t>
            </a:r>
            <a:r>
              <a:rPr lang="ja-JP" altLang="en-US" sz="1050" dirty="0">
                <a:latin typeface="HGPｺﾞｼｯｸM" panose="020B0600000000000000" pitchFamily="50" charset="-128"/>
                <a:ea typeface="HGPｺﾞｼｯｸM" panose="020B0600000000000000" pitchFamily="50" charset="-128"/>
              </a:rPr>
              <a:t>ステップを行きつ戻りつしながら、あるがままを受けとめるまでにかなりの時間を要します。　　</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ですが、周囲の理解で家族の負担も軽くなります。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家族の気持ちにゆとりができることで、本人も安心</a:t>
            </a:r>
            <a:r>
              <a:rPr lang="ja-JP" altLang="en-US" sz="1050" dirty="0" smtClean="0">
                <a:latin typeface="HGPｺﾞｼｯｸM" panose="020B0600000000000000" pitchFamily="50" charset="-128"/>
                <a:ea typeface="HGPｺﾞｼｯｸM" panose="020B0600000000000000" pitchFamily="50" charset="-128"/>
              </a:rPr>
              <a:t>できるよう</a:t>
            </a:r>
            <a:r>
              <a:rPr lang="ja-JP" altLang="en-US" sz="1050" dirty="0">
                <a:latin typeface="HGPｺﾞｼｯｸM" panose="020B0600000000000000" pitchFamily="50" charset="-128"/>
                <a:ea typeface="HGPｺﾞｼｯｸM" panose="020B0600000000000000" pitchFamily="50" charset="-128"/>
              </a:rPr>
              <a:t>になります。</a:t>
            </a:r>
          </a:p>
        </p:txBody>
      </p:sp>
      <p:sp>
        <p:nvSpPr>
          <p:cNvPr id="3" name="フッター プレースホルダー 2"/>
          <p:cNvSpPr>
            <a:spLocks noGrp="1"/>
          </p:cNvSpPr>
          <p:nvPr>
            <p:ph type="ftr" sz="quarter" idx="10"/>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1779101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082675"/>
            <a:ext cx="5962650" cy="3354388"/>
          </a:xfrm>
        </p:spPr>
      </p:sp>
      <p:sp>
        <p:nvSpPr>
          <p:cNvPr id="3" name="ノート プレースホルダー 2"/>
          <p:cNvSpPr>
            <a:spLocks noGrp="1"/>
          </p:cNvSpPr>
          <p:nvPr>
            <p:ph type="body" idx="1"/>
          </p:nvPr>
        </p:nvSpPr>
        <p:spPr>
          <a:xfrm>
            <a:off x="513223" y="5033129"/>
            <a:ext cx="5871702" cy="3817900"/>
          </a:xfrm>
        </p:spPr>
        <p:txBody>
          <a:bodyPr/>
          <a:lstStyle/>
          <a:p>
            <a:pPr>
              <a:lnSpc>
                <a:spcPct val="150000"/>
              </a:lnSpc>
            </a:pPr>
            <a:r>
              <a:rPr lang="ja-JP" altLang="en-US" sz="1050" dirty="0">
                <a:latin typeface="HGPｺﾞｼｯｸM" panose="020B0600000000000000" pitchFamily="50" charset="-128"/>
                <a:ea typeface="HGPｺﾞｼｯｸM" panose="020B0600000000000000" pitchFamily="50" charset="-128"/>
              </a:rPr>
              <a:t>家族だからこそ、「あんなにしっかり者だったのに</a:t>
            </a:r>
            <a:r>
              <a:rPr lang="ja-JP" altLang="en-US" sz="1050" dirty="0" smtClean="0">
                <a:latin typeface="HGPｺﾞｼｯｸM" panose="020B0600000000000000" pitchFamily="50" charset="-128"/>
                <a:ea typeface="HGPｺﾞｼｯｸM" panose="020B0600000000000000" pitchFamily="50" charset="-128"/>
              </a:rPr>
              <a:t>」、「</a:t>
            </a:r>
            <a:r>
              <a:rPr lang="ja-JP" altLang="en-US" sz="1050" dirty="0">
                <a:latin typeface="HGPｺﾞｼｯｸM" panose="020B0600000000000000" pitchFamily="50" charset="-128"/>
                <a:ea typeface="HGPｺﾞｼｯｸM" panose="020B0600000000000000" pitchFamily="50" charset="-128"/>
              </a:rPr>
              <a:t>こんな人ではなかった」と、かつてと</a:t>
            </a:r>
            <a:r>
              <a:rPr lang="ja-JP" altLang="en-US" sz="1050" dirty="0" smtClean="0">
                <a:latin typeface="HGPｺﾞｼｯｸM" panose="020B0600000000000000" pitchFamily="50" charset="-128"/>
                <a:ea typeface="HGPｺﾞｼｯｸM" panose="020B0600000000000000" pitchFamily="50" charset="-128"/>
              </a:rPr>
              <a:t>変わらぬ姿</a:t>
            </a:r>
            <a:r>
              <a:rPr lang="ja-JP" altLang="en-US" sz="1050" dirty="0">
                <a:latin typeface="HGPｺﾞｼｯｸM" panose="020B0600000000000000" pitchFamily="50" charset="-128"/>
                <a:ea typeface="HGPｺﾞｼｯｸM" panose="020B0600000000000000" pitchFamily="50" charset="-128"/>
              </a:rPr>
              <a:t>を求め、理屈抜きに感じる寂しさや辛さを抱えてしまいます。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そんな</a:t>
            </a:r>
            <a:r>
              <a:rPr lang="ja-JP" altLang="en-US" sz="1050" dirty="0">
                <a:latin typeface="HGPｺﾞｼｯｸM" panose="020B0600000000000000" pitchFamily="50" charset="-128"/>
                <a:ea typeface="HGPｺﾞｼｯｸM" panose="020B0600000000000000" pitchFamily="50" charset="-128"/>
              </a:rPr>
              <a:t>時には、地域包括支援センターへ相談したり、家族の会や認知症カフェなどへ参加</a:t>
            </a:r>
            <a:r>
              <a:rPr lang="ja-JP" altLang="en-US" sz="1050" dirty="0" smtClean="0">
                <a:latin typeface="HGPｺﾞｼｯｸM" panose="020B0600000000000000" pitchFamily="50" charset="-128"/>
                <a:ea typeface="HGPｺﾞｼｯｸM" panose="020B0600000000000000" pitchFamily="50" charset="-128"/>
              </a:rPr>
              <a:t>すること</a:t>
            </a:r>
            <a:r>
              <a:rPr lang="ja-JP" altLang="en-US" sz="1050" dirty="0">
                <a:latin typeface="HGPｺﾞｼｯｸM" panose="020B0600000000000000" pitchFamily="50" charset="-128"/>
                <a:ea typeface="HGPｺﾞｼｯｸM" panose="020B0600000000000000" pitchFamily="50" charset="-128"/>
              </a:rPr>
              <a:t>で協力、応援してくる人はたくさんいます！</a:t>
            </a:r>
            <a:endParaRPr lang="en-US" altLang="ja-JP" sz="1050" dirty="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そして、「頭ではわかっていても、つい怒ってしまう」</a:t>
            </a:r>
            <a:r>
              <a:rPr lang="ja-JP" altLang="en-US" sz="1050" dirty="0" smtClean="0">
                <a:latin typeface="HGPｺﾞｼｯｸM" panose="020B0600000000000000" pitchFamily="50" charset="-128"/>
                <a:ea typeface="HGPｺﾞｼｯｸM" panose="020B0600000000000000" pitchFamily="50" charset="-128"/>
              </a:rPr>
              <a:t>、「</a:t>
            </a:r>
            <a:r>
              <a:rPr lang="ja-JP" altLang="en-US" sz="1050" dirty="0">
                <a:latin typeface="HGPｺﾞｼｯｸM" panose="020B0600000000000000" pitchFamily="50" charset="-128"/>
                <a:ea typeface="HGPｺﾞｼｯｸM" panose="020B0600000000000000" pitchFamily="50" charset="-128"/>
              </a:rPr>
              <a:t>一生懸命、介護をしているのに思うようにいかない」など多くの家族が日々悩んでいます。</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latin typeface="HGPｺﾞｼｯｸM" panose="020B0600000000000000" pitchFamily="50" charset="-128"/>
                <a:ea typeface="HGPｺﾞｼｯｸM" panose="020B0600000000000000" pitchFamily="50" charset="-128"/>
              </a:rPr>
              <a:t>そんな</a:t>
            </a:r>
            <a:r>
              <a:rPr lang="ja-JP" altLang="en-US" sz="1050" dirty="0">
                <a:latin typeface="HGPｺﾞｼｯｸM" panose="020B0600000000000000" pitchFamily="50" charset="-128"/>
                <a:ea typeface="HGPｺﾞｼｯｸM" panose="020B0600000000000000" pitchFamily="50" charset="-128"/>
              </a:rPr>
              <a:t>時にも、地域包括支援センターへ相談したり、家族の会や認知症カフェなどへ参加</a:t>
            </a:r>
            <a:r>
              <a:rPr lang="ja-JP" altLang="en-US" sz="1050" dirty="0" smtClean="0">
                <a:latin typeface="HGPｺﾞｼｯｸM" panose="020B0600000000000000" pitchFamily="50" charset="-128"/>
                <a:ea typeface="HGPｺﾞｼｯｸM" panose="020B0600000000000000" pitchFamily="50" charset="-128"/>
              </a:rPr>
              <a:t>すること</a:t>
            </a:r>
            <a:r>
              <a:rPr lang="ja-JP" altLang="en-US" sz="1050" dirty="0">
                <a:latin typeface="HGPｺﾞｼｯｸM" panose="020B0600000000000000" pitchFamily="50" charset="-128"/>
                <a:ea typeface="HGPｺﾞｼｯｸM" panose="020B0600000000000000" pitchFamily="50" charset="-128"/>
              </a:rPr>
              <a:t>で仲間と出会うことができます。</a:t>
            </a:r>
            <a:endParaRPr lang="en-US" altLang="ja-JP" sz="1050" dirty="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悩んでいるのは自分だけではありません！</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客観的判断と早期の受診・対応につなげること、本人や家族だけで抱え込まずにオープンに</a:t>
            </a:r>
            <a:r>
              <a:rPr lang="ja-JP" altLang="en-US" sz="1050" dirty="0" smtClean="0">
                <a:latin typeface="HGPｺﾞｼｯｸM" panose="020B0600000000000000" pitchFamily="50" charset="-128"/>
                <a:ea typeface="HGPｺﾞｼｯｸM" panose="020B0600000000000000" pitchFamily="50" charset="-128"/>
              </a:rPr>
              <a:t>することも</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とても</a:t>
            </a:r>
            <a:r>
              <a:rPr lang="ja-JP" altLang="en-US" sz="1050" dirty="0">
                <a:latin typeface="HGPｺﾞｼｯｸM" panose="020B0600000000000000" pitchFamily="50" charset="-128"/>
                <a:ea typeface="HGPｺﾞｼｯｸM" panose="020B0600000000000000" pitchFamily="50" charset="-128"/>
              </a:rPr>
              <a:t>大切です。</a:t>
            </a:r>
            <a:endParaRPr lang="en-US" altLang="ja-JP" sz="1050" dirty="0">
              <a:latin typeface="HGPｺﾞｼｯｸM" panose="020B0600000000000000" pitchFamily="50" charset="-128"/>
              <a:ea typeface="HGPｺﾞｼｯｸM" panose="020B0600000000000000" pitchFamily="50" charset="-128"/>
            </a:endParaRPr>
          </a:p>
          <a:p>
            <a:endParaRPr lang="en-US" altLang="ja-JP" dirty="0">
              <a:latin typeface="HGPｺﾞｼｯｸM" panose="020B0600000000000000" pitchFamily="50" charset="-128"/>
              <a:ea typeface="HGPｺﾞｼｯｸM" panose="020B0600000000000000" pitchFamily="50" charset="-128"/>
            </a:endParaRPr>
          </a:p>
          <a:p>
            <a:endParaRPr kumimoji="1" lang="ja-JP" altLang="en-US" dirty="0">
              <a:latin typeface="HGPｺﾞｼｯｸM" panose="020B0600000000000000" pitchFamily="50" charset="-128"/>
              <a:ea typeface="HGPｺﾞｼｯｸM" panose="020B0600000000000000" pitchFamily="50" charset="-128"/>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1078391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57188" y="1298575"/>
            <a:ext cx="5962650" cy="3354388"/>
          </a:xfrm>
        </p:spPr>
      </p:sp>
      <p:sp>
        <p:nvSpPr>
          <p:cNvPr id="3" name="ノート プレースホルダー 2"/>
          <p:cNvSpPr>
            <a:spLocks noGrp="1"/>
          </p:cNvSpPr>
          <p:nvPr>
            <p:ph type="body" idx="1"/>
          </p:nvPr>
        </p:nvSpPr>
        <p:spPr>
          <a:xfrm>
            <a:off x="390525" y="5287766"/>
            <a:ext cx="5929313" cy="3784045"/>
          </a:xfrm>
        </p:spPr>
        <p:txBody>
          <a:bodyPr/>
          <a:lstStyle/>
          <a:p>
            <a:pPr lvl="0">
              <a:lnSpc>
                <a:spcPct val="150000"/>
              </a:lnSpc>
            </a:pPr>
            <a:r>
              <a:rPr lang="ja-JP" altLang="en-US" sz="1050" dirty="0">
                <a:latin typeface="HGPｺﾞｼｯｸM" panose="020B0600000000000000" pitchFamily="50" charset="-128"/>
                <a:ea typeface="HGPｺﾞｼｯｸM" panose="020B0600000000000000" pitchFamily="50" charset="-128"/>
              </a:rPr>
              <a:t>では、私たち、周りの人はどのような心がけが必要かというと、</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コミュニケーションに気遣いが大切なのは、どなたに対しても同じですよね</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認知症の人ではなく、一人の人として、自分だったらどのように接してほしいですか？</a:t>
            </a:r>
          </a:p>
          <a:p>
            <a:pPr>
              <a:lnSpc>
                <a:spcPct val="150000"/>
              </a:lnSpc>
            </a:pPr>
            <a:r>
              <a:rPr lang="ja-JP" altLang="en-US" sz="1050" dirty="0">
                <a:latin typeface="HGPｺﾞｼｯｸM" panose="020B0600000000000000" pitchFamily="50" charset="-128"/>
                <a:ea typeface="HGPｺﾞｼｯｸM" panose="020B0600000000000000" pitchFamily="50" charset="-128"/>
              </a:rPr>
              <a:t>👉失敗やできないことを指摘されたら？</a:t>
            </a:r>
          </a:p>
          <a:p>
            <a:pPr>
              <a:lnSpc>
                <a:spcPct val="150000"/>
              </a:lnSpc>
            </a:pPr>
            <a:r>
              <a:rPr lang="ja-JP" altLang="en-US" sz="1050" dirty="0">
                <a:latin typeface="HGPｺﾞｼｯｸM" panose="020B0600000000000000" pitchFamily="50" charset="-128"/>
                <a:ea typeface="HGPｺﾞｼｯｸM" panose="020B0600000000000000" pitchFamily="50" charset="-128"/>
              </a:rPr>
              <a:t>👉何もしないうちから、いろいろなことができないかのような態度をとられたら？</a:t>
            </a:r>
          </a:p>
          <a:p>
            <a:pPr>
              <a:lnSpc>
                <a:spcPct val="150000"/>
              </a:lnSpc>
            </a:pPr>
            <a:r>
              <a:rPr lang="ja-JP" altLang="en-US" sz="1050" dirty="0">
                <a:latin typeface="HGPｺﾞｼｯｸM" panose="020B0600000000000000" pitchFamily="50" charset="-128"/>
                <a:ea typeface="HGPｺﾞｼｯｸM" panose="020B0600000000000000" pitchFamily="50" charset="-128"/>
              </a:rPr>
              <a:t>👉一方的に周囲から何かをしてもらう立場になったら？</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認知症と診断されても、全く別人になってしまったわけではなく一人の人です！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「分からないこと」、「できないこと」ばかりに目を向けず一人の人として、「その人らしさ」を大切にしてください。</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「認知症だから」の前提はとりはらって</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苦手</a:t>
            </a:r>
            <a:r>
              <a:rPr lang="ja-JP" altLang="en-US" sz="1050" dirty="0">
                <a:latin typeface="HGPｺﾞｼｯｸM" panose="020B0600000000000000" pitchFamily="50" charset="-128"/>
                <a:ea typeface="HGPｺﾞｼｯｸM" panose="020B0600000000000000" pitchFamily="50" charset="-128"/>
              </a:rPr>
              <a:t>なことや難しいところは、さりげなくフォローし</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本人</a:t>
            </a:r>
            <a:r>
              <a:rPr lang="ja-JP" altLang="en-US" sz="1050" dirty="0">
                <a:latin typeface="HGPｺﾞｼｯｸM" panose="020B0600000000000000" pitchFamily="50" charset="-128"/>
                <a:ea typeface="HGPｺﾞｼｯｸM" panose="020B0600000000000000" pitchFamily="50" charset="-128"/>
              </a:rPr>
              <a:t>の声をしっかり聞き、本人が得意なことやできることを探し</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本人</a:t>
            </a:r>
            <a:r>
              <a:rPr lang="ja-JP" altLang="en-US" sz="1050" dirty="0">
                <a:latin typeface="HGPｺﾞｼｯｸM" panose="020B0600000000000000" pitchFamily="50" charset="-128"/>
                <a:ea typeface="HGPｺﾞｼｯｸM" panose="020B0600000000000000" pitchFamily="50" charset="-128"/>
              </a:rPr>
              <a:t>の自信につなげることがとても大切です</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a:latin typeface="UD デジタル 教科書体 NK-B" panose="02020700000000000000" pitchFamily="18" charset="-128"/>
              <a:ea typeface="UD デジタル 教科書体 NK-B" panose="02020700000000000000" pitchFamily="18" charset="-128"/>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787669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006475"/>
            <a:ext cx="5962650" cy="3354388"/>
          </a:xfrm>
        </p:spPr>
      </p:sp>
      <p:sp>
        <p:nvSpPr>
          <p:cNvPr id="3" name="ノート プレースホルダー 2"/>
          <p:cNvSpPr>
            <a:spLocks noGrp="1"/>
          </p:cNvSpPr>
          <p:nvPr>
            <p:ph type="body" idx="1"/>
          </p:nvPr>
        </p:nvSpPr>
        <p:spPr>
          <a:xfrm>
            <a:off x="422276" y="4718144"/>
            <a:ext cx="5962649" cy="4294848"/>
          </a:xfrm>
        </p:spPr>
        <p:txBody>
          <a:bodyPr/>
          <a:lstStyle/>
          <a:p>
            <a:pPr lvl="0">
              <a:lnSpc>
                <a:spcPct val="150000"/>
              </a:lnSpc>
            </a:pPr>
            <a:r>
              <a:rPr lang="ja-JP" altLang="en-US" sz="1050" dirty="0">
                <a:latin typeface="HGPｺﾞｼｯｸM" panose="020B0600000000000000" pitchFamily="50" charset="-128"/>
                <a:ea typeface="HGPｺﾞｼｯｸM" panose="020B0600000000000000" pitchFamily="50" charset="-128"/>
              </a:rPr>
              <a:t>声をかけようと思った時にも、認知症の人ではなく、一人の人として！</a:t>
            </a:r>
            <a:endParaRPr lang="en-US" altLang="ja-JP" sz="1050" dirty="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　まずは見守り、余裕をもって関わるようにしてください。</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　　なぜなら、こちらが焦りなど感じていると、相手にも伝わって動揺させてしまうからです。</a:t>
            </a:r>
            <a:endParaRPr lang="en-US" altLang="ja-JP" sz="1050" dirty="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　声をかけるときには、できるだけで一人で！</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　　これもなぜかと言うと、私たちでも複数で囲まれると怖いですよね。　　</a:t>
            </a:r>
            <a:endParaRPr lang="en-US" altLang="ja-JP" sz="1050" dirty="0" smtClean="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　</a:t>
            </a:r>
            <a:r>
              <a:rPr lang="ja-JP" altLang="en-US" sz="1050" dirty="0" smtClean="0">
                <a:latin typeface="HGPｺﾞｼｯｸM" panose="020B0600000000000000" pitchFamily="50" charset="-128"/>
                <a:ea typeface="HGPｺﾞｼｯｸM" panose="020B0600000000000000" pitchFamily="50" charset="-128"/>
              </a:rPr>
              <a:t>　認知症</a:t>
            </a:r>
            <a:r>
              <a:rPr lang="ja-JP" altLang="en-US" sz="1050" dirty="0">
                <a:latin typeface="HGPｺﾞｼｯｸM" panose="020B0600000000000000" pitchFamily="50" charset="-128"/>
                <a:ea typeface="HGPｺﾞｼｯｸM" panose="020B0600000000000000" pitchFamily="50" charset="-128"/>
              </a:rPr>
              <a:t>の人も同じです。</a:t>
            </a:r>
            <a:endParaRPr lang="en-US" altLang="ja-JP" sz="1050" dirty="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　背後から声をかけないで、相手に目線を合わせて、やさしい口調で！</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　　これも、私たちでも突然後ろから声をかけられたらビックリしませんか。</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　　ですので、相手の目線に合わせて声をかけるようにしてください。</a:t>
            </a:r>
            <a:endParaRPr lang="en-US" altLang="ja-JP" sz="1050" dirty="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　おだやかに、はっきりした話し方で！</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　　高齢になると聞こえにくくなる人もいらっしゃいますので、「ゆっくり」「はっきり」と話しかけてください。</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　　けして、早口や、大声でまくし立てるような話し方はやめてください。</a:t>
            </a:r>
            <a:endParaRPr lang="en-US" altLang="ja-JP" sz="1050" dirty="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　　この</a:t>
            </a:r>
            <a:r>
              <a:rPr lang="en-US" altLang="ja-JP" sz="1050" dirty="0">
                <a:latin typeface="HGPｺﾞｼｯｸM" panose="020B0600000000000000" pitchFamily="50" charset="-128"/>
                <a:ea typeface="HGPｺﾞｼｯｸM" panose="020B0600000000000000" pitchFamily="50" charset="-128"/>
              </a:rPr>
              <a:t>7</a:t>
            </a:r>
            <a:r>
              <a:rPr lang="ja-JP" altLang="en-US" sz="1050" dirty="0" err="1">
                <a:latin typeface="HGPｺﾞｼｯｸM" panose="020B0600000000000000" pitchFamily="50" charset="-128"/>
                <a:ea typeface="HGPｺﾞｼｯｸM" panose="020B0600000000000000" pitchFamily="50" charset="-128"/>
              </a:rPr>
              <a:t>つの</a:t>
            </a:r>
            <a:r>
              <a:rPr lang="ja-JP" altLang="en-US" sz="1050" dirty="0">
                <a:latin typeface="HGPｺﾞｼｯｸM" panose="020B0600000000000000" pitchFamily="50" charset="-128"/>
                <a:ea typeface="HGPｺﾞｼｯｸM" panose="020B0600000000000000" pitchFamily="50" charset="-128"/>
              </a:rPr>
              <a:t>ポイントは認知症の人だけではなく、誰にとっても大切な関わり方だと思います。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endParaRPr lang="ja-JP" altLang="en-US" sz="1050" dirty="0">
              <a:latin typeface="HGPｺﾞｼｯｸM" panose="020B0600000000000000" pitchFamily="50" charset="-128"/>
              <a:ea typeface="HGPｺﾞｼｯｸM" panose="020B0600000000000000" pitchFamily="50" charset="-128"/>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1296955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5127506"/>
            <a:ext cx="5962650" cy="1530655"/>
          </a:xfrm>
        </p:spPr>
        <p:txBody>
          <a:bodyPr/>
          <a:lstStyle/>
          <a:p>
            <a:pPr lvl="0">
              <a:lnSpc>
                <a:spcPct val="150000"/>
              </a:lnSpc>
            </a:pPr>
            <a:r>
              <a:rPr lang="ja-JP" altLang="en-US" sz="1050" dirty="0">
                <a:latin typeface="HGPｺﾞｼｯｸM" panose="020B0600000000000000" pitchFamily="50" charset="-128"/>
                <a:ea typeface="HGPｺﾞｼｯｸM" panose="020B0600000000000000" pitchFamily="50" charset="-128"/>
              </a:rPr>
              <a:t>認知症を理解する</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認知症とは、さまざまな原因で脳に変化が起こり、それまでできていたことができなくなり、生活に支障</a:t>
            </a:r>
            <a:r>
              <a:rPr lang="ja-JP" altLang="en-US" sz="1050" dirty="0" smtClean="0">
                <a:latin typeface="HGPｺﾞｼｯｸM" panose="020B0600000000000000" pitchFamily="50" charset="-128"/>
                <a:ea typeface="HGPｺﾞｼｯｸM" panose="020B0600000000000000" pitchFamily="50" charset="-128"/>
              </a:rPr>
              <a:t>を</a:t>
            </a:r>
            <a:endParaRPr lang="en-US" altLang="ja-JP" sz="1050" dirty="0" smtClean="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latin typeface="HGPｺﾞｼｯｸM" panose="020B0600000000000000" pitchFamily="50" charset="-128"/>
                <a:ea typeface="HGPｺﾞｼｯｸM" panose="020B0600000000000000" pitchFamily="50" charset="-128"/>
              </a:rPr>
              <a:t>きたした</a:t>
            </a:r>
            <a:r>
              <a:rPr lang="ja-JP" altLang="en-US" sz="1050" dirty="0">
                <a:latin typeface="HGPｺﾞｼｯｸM" panose="020B0600000000000000" pitchFamily="50" charset="-128"/>
                <a:ea typeface="HGPｺﾞｼｯｸM" panose="020B0600000000000000" pitchFamily="50" charset="-128"/>
              </a:rPr>
              <a:t>状態のことをいいます。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endParaRPr lang="ja-JP" altLang="en-US" sz="1050" dirty="0">
              <a:latin typeface="+mn-ea"/>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1037242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074738"/>
            <a:ext cx="5962650" cy="3354387"/>
          </a:xfrm>
        </p:spPr>
      </p:sp>
      <p:sp>
        <p:nvSpPr>
          <p:cNvPr id="3" name="ノート プレースホルダー 2"/>
          <p:cNvSpPr>
            <a:spLocks noGrp="1"/>
          </p:cNvSpPr>
          <p:nvPr>
            <p:ph type="body" idx="1"/>
          </p:nvPr>
        </p:nvSpPr>
        <p:spPr>
          <a:xfrm>
            <a:off x="422275" y="4861810"/>
            <a:ext cx="6025328" cy="4146150"/>
          </a:xfrm>
        </p:spPr>
        <p:txBody>
          <a:bodyPr/>
          <a:lstStyle/>
          <a:p>
            <a:pPr>
              <a:lnSpc>
                <a:spcPct val="150000"/>
              </a:lnSpc>
            </a:pPr>
            <a:r>
              <a:rPr lang="ja-JP" altLang="en-US" sz="1050" dirty="0">
                <a:latin typeface="HGPｺﾞｼｯｸM" panose="020B0600000000000000" pitchFamily="50" charset="-128"/>
                <a:ea typeface="HGPｺﾞｼｯｸM" panose="020B0600000000000000" pitchFamily="50" charset="-128"/>
              </a:rPr>
              <a:t>認知症がおきるしくみ</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脳は、記憶、感覚、思考、感情、体全体の調整といった、生きていくために必要な、ほとんどのはたらきを</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コントロールしています。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前頭葉は理性や思考、創造性などをつかさどります。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この部分が侵されると、行動に抑制が効きにくくなるため、反社会的行動をとることがあります</a:t>
            </a:r>
            <a:r>
              <a:rPr lang="ja-JP" altLang="en-US" sz="1050" dirty="0">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a:t>
            </a:r>
            <a:endParaRPr lang="en-US" altLang="ja-JP" sz="1050" dirty="0">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側頭葉は嗅覚や聴覚、言語などをつかさどります。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この部分が侵されると匂いに鈍感になったり、言葉を理解しにくくなります。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後頭葉は視覚をつかさどります。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この部分が侵されると目には異常がないけど、物が見えない。</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物は見えるけど、正確に見えない。などの症状が見られます。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　頭頂葉は</a:t>
            </a:r>
            <a:r>
              <a:rPr lang="ja-JP" altLang="en-US" sz="1050" dirty="0">
                <a:solidFill>
                  <a:prstClr val="black"/>
                </a:solidFill>
                <a:latin typeface="HGPｺﾞｼｯｸM" panose="020B0600000000000000" pitchFamily="50" charset="-128"/>
                <a:ea typeface="HGPｺﾞｼｯｸM" panose="020B0600000000000000" pitchFamily="50" charset="-128"/>
              </a:rPr>
              <a:t>触覚などの感覚をつかさどります。</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　　この部分が侵されると、</a:t>
            </a:r>
            <a:r>
              <a:rPr lang="ja-JP" altLang="ja-JP" sz="1050" kern="0" dirty="0">
                <a:solidFill>
                  <a:prstClr val="black"/>
                </a:solidFill>
                <a:latin typeface="HGPｺﾞｼｯｸM" panose="020B0600000000000000" pitchFamily="50" charset="-128"/>
                <a:ea typeface="HGPｺﾞｼｯｸM" panose="020B0600000000000000" pitchFamily="50" charset="-128"/>
                <a:cs typeface="ＭＳ Ｐゴシック" panose="020B0600070205080204" pitchFamily="50" charset="-128"/>
              </a:rPr>
              <a:t>位置</a:t>
            </a:r>
            <a:r>
              <a:rPr lang="ja-JP" altLang="en-US" sz="1050" kern="0" dirty="0">
                <a:solidFill>
                  <a:prstClr val="black"/>
                </a:solidFill>
                <a:latin typeface="HGPｺﾞｼｯｸM" panose="020B0600000000000000" pitchFamily="50" charset="-128"/>
                <a:ea typeface="HGPｺﾞｼｯｸM" panose="020B0600000000000000" pitchFamily="50" charset="-128"/>
                <a:cs typeface="ＭＳ Ｐゴシック" panose="020B0600070205080204" pitchFamily="50" charset="-128"/>
              </a:rPr>
              <a:t>や方向などの認識が苦手になって道に迷うことがあります。</a:t>
            </a:r>
            <a:endParaRPr lang="en-US" altLang="ja-JP" sz="1050" dirty="0">
              <a:latin typeface="+mn-ea"/>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273532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8150" y="969963"/>
            <a:ext cx="5957888" cy="3352800"/>
          </a:xfrm>
        </p:spPr>
      </p:sp>
      <p:sp>
        <p:nvSpPr>
          <p:cNvPr id="4" name="ノート プレースホルダー 2"/>
          <p:cNvSpPr>
            <a:spLocks noGrp="1"/>
          </p:cNvSpPr>
          <p:nvPr>
            <p:ph type="body" idx="3"/>
          </p:nvPr>
        </p:nvSpPr>
        <p:spPr>
          <a:xfrm>
            <a:off x="438150" y="4741300"/>
            <a:ext cx="5957888" cy="3813942"/>
          </a:xfrm>
        </p:spPr>
        <p:txBody>
          <a:bodyPr/>
          <a:lstStyle/>
          <a:p>
            <a:pPr lvl="0">
              <a:lnSpc>
                <a:spcPct val="150000"/>
              </a:lnSpc>
            </a:pPr>
            <a:r>
              <a:rPr lang="ja-JP" altLang="en-US" sz="1050" dirty="0">
                <a:latin typeface="HGPｺﾞｼｯｸM" panose="020B0600000000000000" pitchFamily="50" charset="-128"/>
                <a:ea typeface="HGPｺﾞｼｯｸM" panose="020B0600000000000000" pitchFamily="50" charset="-128"/>
              </a:rPr>
              <a:t>認知機能障害　</a:t>
            </a:r>
            <a:r>
              <a:rPr lang="en-US" altLang="ja-JP" sz="1050" dirty="0">
                <a:latin typeface="HGPｺﾞｼｯｸM" panose="020B0600000000000000" pitchFamily="50" charset="-128"/>
                <a:ea typeface="HGPｺﾞｼｯｸM" panose="020B0600000000000000" pitchFamily="50" charset="-128"/>
              </a:rPr>
              <a:t>【</a:t>
            </a:r>
            <a:r>
              <a:rPr lang="ja-JP" altLang="en-US" sz="1050" dirty="0">
                <a:latin typeface="HGPｺﾞｼｯｸM" panose="020B0600000000000000" pitchFamily="50" charset="-128"/>
                <a:ea typeface="HGPｺﾞｼｯｸM" panose="020B0600000000000000" pitchFamily="50" charset="-128"/>
              </a:rPr>
              <a:t>もの忘れ</a:t>
            </a:r>
            <a:r>
              <a:rPr lang="en-US" altLang="ja-JP" sz="1050" dirty="0">
                <a:latin typeface="HGPｺﾞｼｯｸM" panose="020B0600000000000000" pitchFamily="50" charset="-128"/>
                <a:ea typeface="HGPｺﾞｼｯｸM" panose="020B0600000000000000" pitchFamily="50" charset="-128"/>
              </a:rPr>
              <a:t>】</a:t>
            </a:r>
            <a:r>
              <a:rPr lang="ja-JP" altLang="en-US" sz="1050" dirty="0">
                <a:latin typeface="HGPｺﾞｼｯｸM" panose="020B0600000000000000" pitchFamily="50" charset="-128"/>
                <a:ea typeface="HGPｺﾞｼｯｸM" panose="020B0600000000000000" pitchFamily="50" charset="-128"/>
              </a:rPr>
              <a:t>　</a:t>
            </a:r>
            <a:endParaRPr lang="en-US" altLang="ja-JP" sz="1050" dirty="0">
              <a:latin typeface="HGPｺﾞｼｯｸM" panose="020B0600000000000000" pitchFamily="50" charset="-128"/>
              <a:ea typeface="HGPｺﾞｼｯｸM" panose="020B0600000000000000" pitchFamily="50" charset="-128"/>
            </a:endParaRPr>
          </a:p>
          <a:p>
            <a:pPr fontAlgn="t">
              <a:lnSpc>
                <a:spcPct val="150000"/>
              </a:lnSpc>
            </a:pPr>
            <a:r>
              <a:rPr lang="ja-JP" altLang="ja-JP" sz="1050" dirty="0">
                <a:solidFill>
                  <a:srgbClr val="000000"/>
                </a:solidFill>
                <a:latin typeface="HGPｺﾞｼｯｸM" panose="020B0600000000000000" pitchFamily="50" charset="-128"/>
                <a:ea typeface="HGPｺﾞｼｯｸM" panose="020B0600000000000000" pitchFamily="50" charset="-128"/>
              </a:rPr>
              <a:t>加齢によるもの忘れ</a:t>
            </a:r>
            <a:r>
              <a:rPr lang="ja-JP" altLang="en-US" sz="1050" dirty="0">
                <a:solidFill>
                  <a:srgbClr val="000000"/>
                </a:solidFill>
                <a:latin typeface="HGPｺﾞｼｯｸM" panose="020B0600000000000000" pitchFamily="50" charset="-128"/>
                <a:ea typeface="HGPｺﾞｼｯｸM" panose="020B0600000000000000" pitchFamily="50" charset="-128"/>
              </a:rPr>
              <a:t>と、</a:t>
            </a:r>
            <a:r>
              <a:rPr lang="ja-JP" altLang="ja-JP" sz="1050" dirty="0">
                <a:solidFill>
                  <a:srgbClr val="000000"/>
                </a:solidFill>
                <a:latin typeface="HGPｺﾞｼｯｸM" panose="020B0600000000000000" pitchFamily="50" charset="-128"/>
                <a:ea typeface="HGPｺﾞｼｯｸM" panose="020B0600000000000000" pitchFamily="50" charset="-128"/>
              </a:rPr>
              <a:t>認知症の記憶障害</a:t>
            </a:r>
            <a:r>
              <a:rPr lang="ja-JP" altLang="en-US" sz="1050" dirty="0">
                <a:solidFill>
                  <a:srgbClr val="000000"/>
                </a:solidFill>
                <a:latin typeface="HGPｺﾞｼｯｸM" panose="020B0600000000000000" pitchFamily="50" charset="-128"/>
                <a:ea typeface="HGPｺﾞｼｯｸM" panose="020B0600000000000000" pitchFamily="50" charset="-128"/>
              </a:rPr>
              <a:t>の違い。　</a:t>
            </a:r>
            <a:endParaRPr lang="en-US" altLang="ja-JP" sz="1050" dirty="0" smtClean="0">
              <a:solidFill>
                <a:srgbClr val="000000"/>
              </a:solidFill>
              <a:latin typeface="HGPｺﾞｼｯｸM" panose="020B0600000000000000" pitchFamily="50" charset="-128"/>
              <a:ea typeface="HGPｺﾞｼｯｸM" panose="020B0600000000000000" pitchFamily="50" charset="-128"/>
            </a:endParaRPr>
          </a:p>
          <a:p>
            <a:pPr fontAlgn="t">
              <a:lnSpc>
                <a:spcPct val="150000"/>
              </a:lnSpc>
            </a:pPr>
            <a:r>
              <a:rPr lang="ja-JP" altLang="en-US" sz="1050" dirty="0" smtClean="0">
                <a:solidFill>
                  <a:srgbClr val="000000"/>
                </a:solidFill>
                <a:latin typeface="HGPｺﾞｼｯｸM" panose="020B0600000000000000" pitchFamily="50" charset="-128"/>
                <a:ea typeface="HGPｺﾞｼｯｸM" panose="020B0600000000000000" pitchFamily="50" charset="-128"/>
              </a:rPr>
              <a:t>加齢</a:t>
            </a:r>
            <a:r>
              <a:rPr lang="ja-JP" altLang="en-US" sz="1050" dirty="0">
                <a:solidFill>
                  <a:srgbClr val="000000"/>
                </a:solidFill>
                <a:latin typeface="HGPｺﾞｼｯｸM" panose="020B0600000000000000" pitchFamily="50" charset="-128"/>
                <a:ea typeface="HGPｺﾞｼｯｸM" panose="020B0600000000000000" pitchFamily="50" charset="-128"/>
              </a:rPr>
              <a:t>による物忘れは一部を忘れてしまいます</a:t>
            </a:r>
            <a:r>
              <a:rPr lang="ja-JP" altLang="en-US" sz="1050" dirty="0" smtClean="0">
                <a:solidFill>
                  <a:srgbClr val="000000"/>
                </a:solidFill>
                <a:latin typeface="HGPｺﾞｼｯｸM" panose="020B0600000000000000" pitchFamily="50" charset="-128"/>
                <a:ea typeface="HGPｺﾞｼｯｸM" panose="020B0600000000000000" pitchFamily="50" charset="-128"/>
              </a:rPr>
              <a:t>。</a:t>
            </a:r>
            <a:endParaRPr lang="en-US" altLang="ja-JP" sz="1050" dirty="0" smtClean="0">
              <a:solidFill>
                <a:srgbClr val="000000"/>
              </a:solidFill>
              <a:latin typeface="HGPｺﾞｼｯｸM" panose="020B0600000000000000" pitchFamily="50" charset="-128"/>
              <a:ea typeface="HGPｺﾞｼｯｸM" panose="020B0600000000000000" pitchFamily="50" charset="-128"/>
            </a:endParaRPr>
          </a:p>
          <a:p>
            <a:pPr fontAlgn="t"/>
            <a:endParaRPr lang="en-US" altLang="ja-JP" sz="800" dirty="0">
              <a:solidFill>
                <a:srgbClr val="000000"/>
              </a:solidFill>
              <a:latin typeface="HGPｺﾞｼｯｸM" panose="020B0600000000000000" pitchFamily="50" charset="-128"/>
              <a:ea typeface="HGPｺﾞｼｯｸM" panose="020B0600000000000000" pitchFamily="50" charset="-128"/>
            </a:endParaRPr>
          </a:p>
          <a:p>
            <a:pPr fontAlgn="t">
              <a:lnSpc>
                <a:spcPct val="150000"/>
              </a:lnSpc>
            </a:pPr>
            <a:r>
              <a:rPr lang="ja-JP" altLang="en-US" sz="1050" dirty="0" smtClean="0">
                <a:solidFill>
                  <a:srgbClr val="000000"/>
                </a:solidFill>
                <a:latin typeface="HGPｺﾞｼｯｸM" panose="020B0600000000000000" pitchFamily="50" charset="-128"/>
                <a:ea typeface="HGPｺﾞｼｯｸM" panose="020B0600000000000000" pitchFamily="50" charset="-128"/>
              </a:rPr>
              <a:t>例えば、</a:t>
            </a:r>
            <a:endParaRPr lang="en-US" altLang="ja-JP" sz="1050" dirty="0" smtClean="0">
              <a:solidFill>
                <a:srgbClr val="000000"/>
              </a:solidFill>
              <a:latin typeface="HGPｺﾞｼｯｸM" panose="020B0600000000000000" pitchFamily="50" charset="-128"/>
              <a:ea typeface="HGPｺﾞｼｯｸM" panose="020B0600000000000000" pitchFamily="50" charset="-128"/>
            </a:endParaRPr>
          </a:p>
          <a:p>
            <a:pPr fontAlgn="t">
              <a:lnSpc>
                <a:spcPct val="150000"/>
              </a:lnSpc>
            </a:pPr>
            <a:r>
              <a:rPr lang="ja-JP" altLang="ja-JP" sz="1050" dirty="0" smtClean="0">
                <a:solidFill>
                  <a:srgbClr val="000000"/>
                </a:solidFill>
                <a:latin typeface="HGPｺﾞｼｯｸM" panose="020B0600000000000000" pitchFamily="50" charset="-128"/>
                <a:ea typeface="HGPｺﾞｼｯｸM" panose="020B0600000000000000" pitchFamily="50" charset="-128"/>
              </a:rPr>
              <a:t>何</a:t>
            </a:r>
            <a:r>
              <a:rPr lang="ja-JP" altLang="ja-JP" sz="1050" dirty="0">
                <a:solidFill>
                  <a:srgbClr val="000000"/>
                </a:solidFill>
                <a:latin typeface="HGPｺﾞｼｯｸM" panose="020B0600000000000000" pitchFamily="50" charset="-128"/>
                <a:ea typeface="HGPｺﾞｼｯｸM" panose="020B0600000000000000" pitchFamily="50" charset="-128"/>
              </a:rPr>
              <a:t>を食べたか忘れ</a:t>
            </a:r>
            <a:r>
              <a:rPr lang="ja-JP" altLang="en-US" sz="1050" dirty="0">
                <a:solidFill>
                  <a:srgbClr val="000000"/>
                </a:solidFill>
                <a:latin typeface="HGPｺﾞｼｯｸM" panose="020B0600000000000000" pitchFamily="50" charset="-128"/>
                <a:ea typeface="HGPｺﾞｼｯｸM" panose="020B0600000000000000" pitchFamily="50" charset="-128"/>
              </a:rPr>
              <a:t>たり、</a:t>
            </a:r>
            <a:r>
              <a:rPr lang="ja-JP" altLang="ja-JP" sz="1050" dirty="0">
                <a:solidFill>
                  <a:srgbClr val="000000"/>
                </a:solidFill>
                <a:latin typeface="HGPｺﾞｼｯｸM" panose="020B0600000000000000" pitchFamily="50" charset="-128"/>
                <a:ea typeface="HGPｺﾞｼｯｸM" panose="020B0600000000000000" pitchFamily="50" charset="-128"/>
              </a:rPr>
              <a:t>買い物へ行った</a:t>
            </a:r>
            <a:r>
              <a:rPr lang="ja-JP" altLang="en-US" sz="1050" dirty="0">
                <a:solidFill>
                  <a:srgbClr val="000000"/>
                </a:solidFill>
                <a:latin typeface="HGPｺﾞｼｯｸM" panose="020B0600000000000000" pitchFamily="50" charset="-128"/>
                <a:ea typeface="HGPｺﾞｼｯｸM" panose="020B0600000000000000" pitchFamily="50" charset="-128"/>
              </a:rPr>
              <a:t>けど、</a:t>
            </a:r>
            <a:r>
              <a:rPr lang="ja-JP" altLang="ja-JP" sz="1050" dirty="0">
                <a:solidFill>
                  <a:srgbClr val="000000"/>
                </a:solidFill>
                <a:latin typeface="HGPｺﾞｼｯｸM" panose="020B0600000000000000" pitchFamily="50" charset="-128"/>
                <a:ea typeface="HGPｺﾞｼｯｸM" panose="020B0600000000000000" pitchFamily="50" charset="-128"/>
              </a:rPr>
              <a:t>何を買うつもりだったか</a:t>
            </a:r>
            <a:r>
              <a:rPr lang="ja-JP" altLang="en-US" sz="1050" dirty="0">
                <a:solidFill>
                  <a:srgbClr val="000000"/>
                </a:solidFill>
                <a:latin typeface="HGPｺﾞｼｯｸM" panose="020B0600000000000000" pitchFamily="50" charset="-128"/>
                <a:ea typeface="HGPｺﾞｼｯｸM" panose="020B0600000000000000" pitchFamily="50" charset="-128"/>
              </a:rPr>
              <a:t>、</a:t>
            </a:r>
            <a:r>
              <a:rPr lang="ja-JP" altLang="ja-JP" sz="1050" dirty="0">
                <a:solidFill>
                  <a:srgbClr val="000000"/>
                </a:solidFill>
                <a:latin typeface="HGPｺﾞｼｯｸM" panose="020B0600000000000000" pitchFamily="50" charset="-128"/>
                <a:ea typeface="HGPｺﾞｼｯｸM" panose="020B0600000000000000" pitchFamily="50" charset="-128"/>
              </a:rPr>
              <a:t>うっかり忘れ</a:t>
            </a:r>
            <a:r>
              <a:rPr lang="ja-JP" altLang="en-US" sz="1050" dirty="0">
                <a:solidFill>
                  <a:srgbClr val="000000"/>
                </a:solidFill>
                <a:latin typeface="HGPｺﾞｼｯｸM" panose="020B0600000000000000" pitchFamily="50" charset="-128"/>
                <a:ea typeface="HGPｺﾞｼｯｸM" panose="020B0600000000000000" pitchFamily="50" charset="-128"/>
              </a:rPr>
              <a:t>しまった</a:t>
            </a:r>
            <a:r>
              <a:rPr lang="ja-JP" altLang="en-US" sz="1050" dirty="0" smtClean="0">
                <a:solidFill>
                  <a:srgbClr val="000000"/>
                </a:solidFill>
                <a:latin typeface="HGPｺﾞｼｯｸM" panose="020B0600000000000000" pitchFamily="50" charset="-128"/>
                <a:ea typeface="HGPｺﾞｼｯｸM" panose="020B0600000000000000" pitchFamily="50" charset="-128"/>
              </a:rPr>
              <a:t>といった</a:t>
            </a:r>
            <a:r>
              <a:rPr lang="ja-JP" altLang="en-US" sz="1050" dirty="0">
                <a:solidFill>
                  <a:srgbClr val="000000"/>
                </a:solidFill>
                <a:latin typeface="HGPｺﾞｼｯｸM" panose="020B0600000000000000" pitchFamily="50" charset="-128"/>
                <a:ea typeface="HGPｺﾞｼｯｸM" panose="020B0600000000000000" pitchFamily="50" charset="-128"/>
              </a:rPr>
              <a:t>よう</a:t>
            </a:r>
            <a:r>
              <a:rPr lang="ja-JP" altLang="en-US" sz="1050" dirty="0" smtClean="0">
                <a:solidFill>
                  <a:srgbClr val="000000"/>
                </a:solidFill>
                <a:latin typeface="HGPｺﾞｼｯｸM" panose="020B0600000000000000" pitchFamily="50" charset="-128"/>
                <a:ea typeface="HGPｺﾞｼｯｸM" panose="020B0600000000000000" pitchFamily="50" charset="-128"/>
              </a:rPr>
              <a:t>な“</a:t>
            </a:r>
            <a:r>
              <a:rPr lang="ja-JP" altLang="en-US" sz="1050" dirty="0">
                <a:solidFill>
                  <a:srgbClr val="000000"/>
                </a:solidFill>
                <a:latin typeface="HGPｺﾞｼｯｸM" panose="020B0600000000000000" pitchFamily="50" charset="-128"/>
                <a:ea typeface="HGPｺﾞｼｯｸM" panose="020B0600000000000000" pitchFamily="50" charset="-128"/>
              </a:rPr>
              <a:t>もの忘れ”ですが</a:t>
            </a:r>
            <a:r>
              <a:rPr lang="ja-JP" altLang="en-US" sz="1050" dirty="0" smtClean="0">
                <a:solidFill>
                  <a:srgbClr val="000000"/>
                </a:solidFill>
                <a:latin typeface="HGPｺﾞｼｯｸM" panose="020B0600000000000000" pitchFamily="50" charset="-128"/>
                <a:ea typeface="HGPｺﾞｼｯｸM" panose="020B0600000000000000" pitchFamily="50" charset="-128"/>
              </a:rPr>
              <a:t>、</a:t>
            </a:r>
            <a:endParaRPr lang="en-US" altLang="ja-JP" sz="1050" dirty="0" smtClean="0">
              <a:solidFill>
                <a:srgbClr val="000000"/>
              </a:solidFill>
              <a:latin typeface="HGPｺﾞｼｯｸM" panose="020B0600000000000000" pitchFamily="50" charset="-128"/>
              <a:ea typeface="HGPｺﾞｼｯｸM" panose="020B0600000000000000" pitchFamily="50" charset="-128"/>
            </a:endParaRPr>
          </a:p>
          <a:p>
            <a:pPr fontAlgn="t"/>
            <a:endParaRPr lang="en-US" altLang="ja-JP" sz="800" dirty="0" smtClean="0">
              <a:solidFill>
                <a:srgbClr val="000000"/>
              </a:solidFill>
              <a:latin typeface="HGPｺﾞｼｯｸM" panose="020B0600000000000000" pitchFamily="50" charset="-128"/>
              <a:ea typeface="HGPｺﾞｼｯｸM" panose="020B0600000000000000" pitchFamily="50" charset="-128"/>
            </a:endParaRPr>
          </a:p>
          <a:p>
            <a:pPr fontAlgn="t">
              <a:lnSpc>
                <a:spcPct val="150000"/>
              </a:lnSpc>
            </a:pPr>
            <a:r>
              <a:rPr lang="ja-JP" altLang="en-US" sz="1050" dirty="0" smtClean="0">
                <a:solidFill>
                  <a:srgbClr val="000000"/>
                </a:solidFill>
                <a:latin typeface="HGPｺﾞｼｯｸM" panose="020B0600000000000000" pitchFamily="50" charset="-128"/>
                <a:ea typeface="HGPｺﾞｼｯｸM" panose="020B0600000000000000" pitchFamily="50" charset="-128"/>
              </a:rPr>
              <a:t>認知症</a:t>
            </a:r>
            <a:r>
              <a:rPr lang="ja-JP" altLang="en-US" sz="1050" dirty="0">
                <a:solidFill>
                  <a:srgbClr val="000000"/>
                </a:solidFill>
                <a:latin typeface="HGPｺﾞｼｯｸM" panose="020B0600000000000000" pitchFamily="50" charset="-128"/>
                <a:ea typeface="HGPｺﾞｼｯｸM" panose="020B0600000000000000" pitchFamily="50" charset="-128"/>
              </a:rPr>
              <a:t>による物忘れはというと、出来事そのものを</a:t>
            </a:r>
            <a:r>
              <a:rPr lang="ja-JP" altLang="ja-JP" sz="1050" dirty="0">
                <a:solidFill>
                  <a:srgbClr val="000000"/>
                </a:solidFill>
                <a:latin typeface="HGPｺﾞｼｯｸM" panose="020B0600000000000000" pitchFamily="50" charset="-128"/>
                <a:ea typeface="HGPｺﾞｼｯｸM" panose="020B0600000000000000" pitchFamily="50" charset="-128"/>
              </a:rPr>
              <a:t>丸ごと忘れ</a:t>
            </a:r>
            <a:r>
              <a:rPr lang="ja-JP" altLang="en-US" sz="1050" dirty="0">
                <a:solidFill>
                  <a:srgbClr val="000000"/>
                </a:solidFill>
                <a:latin typeface="HGPｺﾞｼｯｸM" panose="020B0600000000000000" pitchFamily="50" charset="-128"/>
                <a:ea typeface="HGPｺﾞｼｯｸM" panose="020B0600000000000000" pitchFamily="50" charset="-128"/>
              </a:rPr>
              <a:t>しまいます。</a:t>
            </a:r>
            <a:endParaRPr lang="en-US" altLang="ja-JP" sz="1050" dirty="0">
              <a:solidFill>
                <a:srgbClr val="000000"/>
              </a:solidFill>
              <a:latin typeface="HGPｺﾞｼｯｸM" panose="020B0600000000000000" pitchFamily="50" charset="-128"/>
              <a:ea typeface="HGPｺﾞｼｯｸM" panose="020B0600000000000000" pitchFamily="50" charset="-128"/>
            </a:endParaRPr>
          </a:p>
          <a:p>
            <a:pPr fontAlgn="t">
              <a:lnSpc>
                <a:spcPct val="150000"/>
              </a:lnSpc>
            </a:pPr>
            <a:r>
              <a:rPr lang="ja-JP" altLang="ja-JP" sz="1050" dirty="0" smtClean="0">
                <a:solidFill>
                  <a:srgbClr val="000000"/>
                </a:solidFill>
                <a:latin typeface="HGPｺﾞｼｯｸM" panose="020B0600000000000000" pitchFamily="50" charset="-128"/>
                <a:ea typeface="HGPｺﾞｼｯｸM" panose="020B0600000000000000" pitchFamily="50" charset="-128"/>
              </a:rPr>
              <a:t>食べた</a:t>
            </a:r>
            <a:r>
              <a:rPr lang="ja-JP" altLang="ja-JP" sz="1050" dirty="0">
                <a:solidFill>
                  <a:srgbClr val="000000"/>
                </a:solidFill>
                <a:latin typeface="HGPｺﾞｼｯｸM" panose="020B0600000000000000" pitchFamily="50" charset="-128"/>
                <a:ea typeface="HGPｺﾞｼｯｸM" panose="020B0600000000000000" pitchFamily="50" charset="-128"/>
              </a:rPr>
              <a:t>こと</a:t>
            </a:r>
            <a:r>
              <a:rPr lang="ja-JP" altLang="en-US" sz="1050" dirty="0">
                <a:solidFill>
                  <a:srgbClr val="000000"/>
                </a:solidFill>
                <a:latin typeface="HGPｺﾞｼｯｸM" panose="020B0600000000000000" pitchFamily="50" charset="-128"/>
                <a:ea typeface="HGPｺﾞｼｯｸM" panose="020B0600000000000000" pitchFamily="50" charset="-128"/>
              </a:rPr>
              <a:t>自体を</a:t>
            </a:r>
            <a:r>
              <a:rPr lang="ja-JP" altLang="ja-JP" sz="1050" dirty="0">
                <a:solidFill>
                  <a:srgbClr val="000000"/>
                </a:solidFill>
                <a:latin typeface="HGPｺﾞｼｯｸM" panose="020B0600000000000000" pitchFamily="50" charset="-128"/>
                <a:ea typeface="HGPｺﾞｼｯｸM" panose="020B0600000000000000" pitchFamily="50" charset="-128"/>
              </a:rPr>
              <a:t>忘れ</a:t>
            </a:r>
            <a:r>
              <a:rPr lang="ja-JP" altLang="en-US" sz="1050" dirty="0">
                <a:solidFill>
                  <a:srgbClr val="000000"/>
                </a:solidFill>
                <a:latin typeface="HGPｺﾞｼｯｸM" panose="020B0600000000000000" pitchFamily="50" charset="-128"/>
                <a:ea typeface="HGPｺﾞｼｯｸM" panose="020B0600000000000000" pitchFamily="50" charset="-128"/>
              </a:rPr>
              <a:t>ていたり</a:t>
            </a:r>
            <a:r>
              <a:rPr lang="ja-JP" altLang="en-US" sz="1050" dirty="0" smtClean="0">
                <a:solidFill>
                  <a:srgbClr val="000000"/>
                </a:solidFill>
                <a:latin typeface="HGPｺﾞｼｯｸM" panose="020B0600000000000000" pitchFamily="50" charset="-128"/>
                <a:ea typeface="HGPｺﾞｼｯｸM" panose="020B0600000000000000" pitchFamily="50" charset="-128"/>
              </a:rPr>
              <a:t>、</a:t>
            </a:r>
            <a:endParaRPr lang="en-US" altLang="ja-JP" sz="1050" dirty="0" smtClean="0">
              <a:solidFill>
                <a:srgbClr val="000000"/>
              </a:solidFill>
              <a:latin typeface="HGPｺﾞｼｯｸM" panose="020B0600000000000000" pitchFamily="50" charset="-128"/>
              <a:ea typeface="HGPｺﾞｼｯｸM" panose="020B0600000000000000" pitchFamily="50" charset="-128"/>
            </a:endParaRPr>
          </a:p>
          <a:p>
            <a:pPr fontAlgn="t">
              <a:lnSpc>
                <a:spcPct val="150000"/>
              </a:lnSpc>
            </a:pPr>
            <a:r>
              <a:rPr lang="ja-JP" altLang="ja-JP" sz="1050" dirty="0" smtClean="0">
                <a:solidFill>
                  <a:srgbClr val="000000"/>
                </a:solidFill>
                <a:latin typeface="HGPｺﾞｼｯｸM" panose="020B0600000000000000" pitchFamily="50" charset="-128"/>
                <a:ea typeface="HGPｺﾞｼｯｸM" panose="020B0600000000000000" pitchFamily="50" charset="-128"/>
              </a:rPr>
              <a:t>買い物</a:t>
            </a:r>
            <a:r>
              <a:rPr lang="ja-JP" altLang="ja-JP" sz="1050" dirty="0">
                <a:solidFill>
                  <a:srgbClr val="000000"/>
                </a:solidFill>
                <a:latin typeface="HGPｺﾞｼｯｸM" panose="020B0600000000000000" pitchFamily="50" charset="-128"/>
                <a:ea typeface="HGPｺﾞｼｯｸM" panose="020B0600000000000000" pitchFamily="50" charset="-128"/>
              </a:rPr>
              <a:t>に行ったことを</a:t>
            </a:r>
            <a:r>
              <a:rPr lang="ja-JP" altLang="en-US" sz="1050" dirty="0">
                <a:solidFill>
                  <a:srgbClr val="000000"/>
                </a:solidFill>
                <a:latin typeface="HGPｺﾞｼｯｸM" panose="020B0600000000000000" pitchFamily="50" charset="-128"/>
                <a:ea typeface="HGPｺﾞｼｯｸM" panose="020B0600000000000000" pitchFamily="50" charset="-128"/>
              </a:rPr>
              <a:t>自体を</a:t>
            </a:r>
            <a:r>
              <a:rPr lang="ja-JP" altLang="ja-JP" sz="1050" dirty="0">
                <a:solidFill>
                  <a:srgbClr val="000000"/>
                </a:solidFill>
                <a:latin typeface="HGPｺﾞｼｯｸM" panose="020B0600000000000000" pitchFamily="50" charset="-128"/>
                <a:ea typeface="HGPｺﾞｼｯｸM" panose="020B0600000000000000" pitchFamily="50" charset="-128"/>
              </a:rPr>
              <a:t>忘れ</a:t>
            </a:r>
            <a:r>
              <a:rPr lang="ja-JP" altLang="en-US" sz="1050" dirty="0">
                <a:solidFill>
                  <a:srgbClr val="000000"/>
                </a:solidFill>
                <a:latin typeface="HGPｺﾞｼｯｸM" panose="020B0600000000000000" pitchFamily="50" charset="-128"/>
                <a:ea typeface="HGPｺﾞｼｯｸM" panose="020B0600000000000000" pitchFamily="50" charset="-128"/>
              </a:rPr>
              <a:t>て、</a:t>
            </a:r>
            <a:r>
              <a:rPr lang="ja-JP" altLang="ja-JP" sz="1050" dirty="0">
                <a:solidFill>
                  <a:srgbClr val="000000"/>
                </a:solidFill>
                <a:latin typeface="HGPｺﾞｼｯｸM" panose="020B0600000000000000" pitchFamily="50" charset="-128"/>
                <a:ea typeface="HGPｺﾞｼｯｸM" panose="020B0600000000000000" pitchFamily="50" charset="-128"/>
              </a:rPr>
              <a:t>また買い物へ行</a:t>
            </a:r>
            <a:r>
              <a:rPr lang="ja-JP" altLang="en-US" sz="1050" dirty="0">
                <a:solidFill>
                  <a:srgbClr val="000000"/>
                </a:solidFill>
                <a:latin typeface="HGPｺﾞｼｯｸM" panose="020B0600000000000000" pitchFamily="50" charset="-128"/>
                <a:ea typeface="HGPｺﾞｼｯｸM" panose="020B0600000000000000" pitchFamily="50" charset="-128"/>
              </a:rPr>
              <a:t>き、　同じ物を買ったりします。</a:t>
            </a:r>
            <a:endParaRPr lang="ja-JP" altLang="ja-JP" sz="1050" dirty="0">
              <a:latin typeface="HGPｺﾞｼｯｸM" panose="020B0600000000000000" pitchFamily="50" charset="-128"/>
              <a:ea typeface="HGPｺﾞｼｯｸM" panose="020B0600000000000000" pitchFamily="50" charset="-128"/>
            </a:endParaRPr>
          </a:p>
          <a:p>
            <a:pPr fontAlgn="t"/>
            <a:endParaRPr lang="en-US" altLang="ja-JP" sz="800" dirty="0">
              <a:solidFill>
                <a:srgbClr val="000000"/>
              </a:solidFill>
              <a:latin typeface="HGPｺﾞｼｯｸM" panose="020B0600000000000000" pitchFamily="50" charset="-128"/>
              <a:ea typeface="HGPｺﾞｼｯｸM" panose="020B0600000000000000" pitchFamily="50" charset="-128"/>
            </a:endParaRPr>
          </a:p>
          <a:p>
            <a:pPr>
              <a:spcBef>
                <a:spcPts val="1000"/>
              </a:spcBef>
              <a:defRPr/>
            </a:pPr>
            <a:r>
              <a:rPr lang="ja-JP" altLang="en-US" sz="1050" dirty="0">
                <a:solidFill>
                  <a:prstClr val="black"/>
                </a:solidFill>
                <a:latin typeface="HGPｺﾞｼｯｸM" panose="020B0600000000000000" pitchFamily="50" charset="-128"/>
                <a:ea typeface="HGPｺﾞｼｯｸM" panose="020B0600000000000000" pitchFamily="50" charset="-128"/>
              </a:rPr>
              <a:t>みなさんなら、どうでしょうか？</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a:spcBef>
                <a:spcPts val="1000"/>
              </a:spcBef>
              <a:defRPr/>
            </a:pPr>
            <a:r>
              <a:rPr lang="ja-JP" altLang="en-US" sz="1050" dirty="0">
                <a:solidFill>
                  <a:prstClr val="black"/>
                </a:solidFill>
                <a:latin typeface="HGPｺﾞｼｯｸM" panose="020B0600000000000000" pitchFamily="50" charset="-128"/>
                <a:ea typeface="HGPｺﾞｼｯｸM" panose="020B0600000000000000" pitchFamily="50" charset="-128"/>
              </a:rPr>
              <a:t>👉　自分では間違いなく、いつもの場所に財布をしまったのに財布が見当たらなかったら？</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fontAlgn="t">
              <a:lnSpc>
                <a:spcPct val="150000"/>
              </a:lnSpc>
            </a:pPr>
            <a:endParaRPr lang="ja-JP" altLang="ja-JP" sz="1050" dirty="0">
              <a:latin typeface="+mn-ea"/>
            </a:endParaRPr>
          </a:p>
          <a:p>
            <a:pPr lvl="0">
              <a:lnSpc>
                <a:spcPct val="150000"/>
              </a:lnSpc>
            </a:pPr>
            <a:endParaRPr lang="en-US" altLang="ja-JP" sz="1100" dirty="0">
              <a:latin typeface="+mn-ea"/>
            </a:endParaRPr>
          </a:p>
          <a:p>
            <a:pPr lvl="0">
              <a:lnSpc>
                <a:spcPct val="150000"/>
              </a:lnSpc>
            </a:pPr>
            <a:endParaRPr lang="en-US" altLang="ja-JP" dirty="0">
              <a:latin typeface="UD デジタル 教科書体 NK-B" panose="02020700000000000000" pitchFamily="18" charset="-128"/>
              <a:ea typeface="UD デジタル 教科書体 NK-B" panose="02020700000000000000" pitchFamily="18" charset="-128"/>
            </a:endParaRPr>
          </a:p>
          <a:p>
            <a:pPr>
              <a:lnSpc>
                <a:spcPct val="150000"/>
              </a:lnSpc>
            </a:pPr>
            <a:endParaRPr kumimoji="1" lang="ja-JP" altLang="en-US" dirty="0"/>
          </a:p>
        </p:txBody>
      </p:sp>
      <p:sp>
        <p:nvSpPr>
          <p:cNvPr id="3" name="フッター プレースホルダー 2"/>
          <p:cNvSpPr>
            <a:spLocks noGrp="1"/>
          </p:cNvSpPr>
          <p:nvPr>
            <p:ph type="ftr" sz="quarter" idx="10"/>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2080465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0688" y="1062038"/>
            <a:ext cx="5965825" cy="3355975"/>
          </a:xfrm>
        </p:spPr>
      </p:sp>
      <p:sp>
        <p:nvSpPr>
          <p:cNvPr id="3" name="ノート プレースホルダー 2"/>
          <p:cNvSpPr>
            <a:spLocks noGrp="1"/>
          </p:cNvSpPr>
          <p:nvPr>
            <p:ph type="body" idx="1"/>
          </p:nvPr>
        </p:nvSpPr>
        <p:spPr>
          <a:xfrm>
            <a:off x="420687" y="4852021"/>
            <a:ext cx="5965825" cy="1554605"/>
          </a:xfrm>
        </p:spPr>
        <p:txBody>
          <a:bodyPr/>
          <a:lstStyle/>
          <a:p>
            <a:pPr>
              <a:lnSpc>
                <a:spcPct val="150000"/>
              </a:lnSpc>
            </a:pPr>
            <a:r>
              <a:rPr lang="ja-JP" altLang="en-US" sz="1050" dirty="0">
                <a:latin typeface="HGPｺﾞｼｯｸM" panose="020B0600000000000000" pitchFamily="50" charset="-128"/>
                <a:ea typeface="HGPｺﾞｼｯｸM" panose="020B0600000000000000" pitchFamily="50" charset="-128"/>
              </a:rPr>
              <a:t>講座を聞く前に今、あなたは「認知症」という言葉からどのようなことを思い浮かべますか？</a:t>
            </a: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2033788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5107671"/>
            <a:ext cx="6062747" cy="3280123"/>
          </a:xfrm>
        </p:spPr>
        <p:txBody>
          <a:bodyPr/>
          <a:lstStyle/>
          <a:p>
            <a:pPr lvl="0">
              <a:lnSpc>
                <a:spcPct val="150000"/>
              </a:lnSpc>
            </a:pPr>
            <a:r>
              <a:rPr lang="ja-JP" altLang="en-US" sz="1050" dirty="0">
                <a:solidFill>
                  <a:srgbClr val="333333"/>
                </a:solidFill>
                <a:latin typeface="HGPｺﾞｼｯｸM" panose="020B0600000000000000" pitchFamily="50" charset="-128"/>
                <a:ea typeface="HGPｺﾞｼｯｸM" panose="020B0600000000000000" pitchFamily="50" charset="-128"/>
              </a:rPr>
              <a:t>「○○はしただろうか」「○○を聞いておかなければ」など、不安な気持ちで苦しんでいる人や、</a:t>
            </a:r>
            <a:endParaRPr lang="en-US" altLang="ja-JP" sz="1050" dirty="0">
              <a:solidFill>
                <a:srgbClr val="333333"/>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solidFill>
                  <a:srgbClr val="333333"/>
                </a:solidFill>
                <a:latin typeface="HGPｺﾞｼｯｸM" panose="020B0600000000000000" pitchFamily="50" charset="-128"/>
                <a:ea typeface="HGPｺﾞｼｯｸM" panose="020B0600000000000000" pitchFamily="50" charset="-128"/>
              </a:rPr>
              <a:t>今</a:t>
            </a:r>
            <a:r>
              <a:rPr lang="ja-JP" altLang="en-US" sz="1050" dirty="0">
                <a:solidFill>
                  <a:srgbClr val="333333"/>
                </a:solidFill>
                <a:latin typeface="HGPｺﾞｼｯｸM" panose="020B0600000000000000" pitchFamily="50" charset="-128"/>
                <a:ea typeface="HGPｺﾞｼｯｸM" panose="020B0600000000000000" pitchFamily="50" charset="-128"/>
              </a:rPr>
              <a:t>起こっていることが理解できず不安や混乱を抱え自信を失われる人もおられます。</a:t>
            </a:r>
            <a:endParaRPr lang="en-US" altLang="ja-JP" sz="1050" dirty="0">
              <a:solidFill>
                <a:srgbClr val="333333"/>
              </a:solidFill>
              <a:latin typeface="HGPｺﾞｼｯｸM" panose="020B0600000000000000" pitchFamily="50" charset="-128"/>
              <a:ea typeface="HGPｺﾞｼｯｸM" panose="020B0600000000000000" pitchFamily="50" charset="-128"/>
            </a:endParaRPr>
          </a:p>
          <a:p>
            <a:pPr lvl="0"/>
            <a:endParaRPr lang="en-US" altLang="ja-JP" sz="800" dirty="0">
              <a:solidFill>
                <a:srgbClr val="333333"/>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solidFill>
                  <a:srgbClr val="333333"/>
                </a:solidFill>
                <a:latin typeface="HGPｺﾞｼｯｸM" panose="020B0600000000000000" pitchFamily="50" charset="-128"/>
                <a:ea typeface="HGPｺﾞｼｯｸM" panose="020B0600000000000000" pitchFamily="50" charset="-128"/>
              </a:rPr>
              <a:t>抜け落ちている記憶は、本人にとっては存在しない出来事です。</a:t>
            </a:r>
            <a:endParaRPr lang="en-US" altLang="ja-JP" sz="1050" dirty="0">
              <a:solidFill>
                <a:srgbClr val="333333"/>
              </a:solidFill>
              <a:latin typeface="HGPｺﾞｼｯｸM" panose="020B0600000000000000" pitchFamily="50" charset="-128"/>
              <a:ea typeface="HGPｺﾞｼｯｸM" panose="020B0600000000000000" pitchFamily="50" charset="-128"/>
            </a:endParaRPr>
          </a:p>
          <a:p>
            <a:pPr lvl="0"/>
            <a:endParaRPr lang="en-US" altLang="ja-JP" sz="800" dirty="0">
              <a:solidFill>
                <a:srgbClr val="333333"/>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solidFill>
                  <a:srgbClr val="333333"/>
                </a:solidFill>
                <a:latin typeface="HGPｺﾞｼｯｸM" panose="020B0600000000000000" pitchFamily="50" charset="-128"/>
                <a:ea typeface="HGPｺﾞｼｯｸM" panose="020B0600000000000000" pitchFamily="50" charset="-128"/>
              </a:rPr>
              <a:t>周りがそれを訂正したり否定したりすると、本人はウソをつかれたと感じてしまう可能性があります。</a:t>
            </a:r>
            <a:endParaRPr lang="en-US" altLang="ja-JP" sz="1050" dirty="0">
              <a:solidFill>
                <a:srgbClr val="333333"/>
              </a:solidFill>
              <a:latin typeface="HGPｺﾞｼｯｸM" panose="020B0600000000000000" pitchFamily="50" charset="-128"/>
              <a:ea typeface="HGPｺﾞｼｯｸM" panose="020B0600000000000000" pitchFamily="50" charset="-128"/>
            </a:endParaRPr>
          </a:p>
          <a:p>
            <a:pPr lvl="0"/>
            <a:endParaRPr lang="ja-JP" altLang="en-US" sz="800" dirty="0">
              <a:solidFill>
                <a:srgbClr val="333333"/>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solidFill>
                  <a:srgbClr val="333333"/>
                </a:solidFill>
                <a:latin typeface="HGPｺﾞｼｯｸM" panose="020B0600000000000000" pitchFamily="50" charset="-128"/>
                <a:ea typeface="HGPｺﾞｼｯｸM" panose="020B0600000000000000" pitchFamily="50" charset="-128"/>
              </a:rPr>
              <a:t>本人が事実とは違うことを言っても、認知症の症状であることを理解して、否定をせずに、受け止めて安心</a:t>
            </a:r>
            <a:endParaRPr lang="en-US" altLang="ja-JP" sz="1050" dirty="0">
              <a:solidFill>
                <a:srgbClr val="333333"/>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solidFill>
                  <a:srgbClr val="333333"/>
                </a:solidFill>
                <a:latin typeface="HGPｺﾞｼｯｸM" panose="020B0600000000000000" pitchFamily="50" charset="-128"/>
                <a:ea typeface="HGPｺﾞｼｯｸM" panose="020B0600000000000000" pitchFamily="50" charset="-128"/>
              </a:rPr>
              <a:t>させてあげましょう。</a:t>
            </a:r>
            <a:endParaRPr lang="en-US" altLang="ja-JP" sz="1050" dirty="0">
              <a:solidFill>
                <a:srgbClr val="333333"/>
              </a:solidFill>
              <a:latin typeface="HGPｺﾞｼｯｸM" panose="020B0600000000000000" pitchFamily="50" charset="-128"/>
              <a:ea typeface="HGPｺﾞｼｯｸM" panose="020B0600000000000000" pitchFamily="50" charset="-128"/>
            </a:endParaRPr>
          </a:p>
          <a:p>
            <a:pPr lvl="0"/>
            <a:endParaRPr lang="ja-JP" altLang="en-US" sz="800" dirty="0">
              <a:solidFill>
                <a:srgbClr val="333333"/>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solidFill>
                  <a:srgbClr val="333333"/>
                </a:solidFill>
                <a:latin typeface="HGPｺﾞｼｯｸM" panose="020B0600000000000000" pitchFamily="50" charset="-128"/>
                <a:ea typeface="HGPｺﾞｼｯｸM" panose="020B0600000000000000" pitchFamily="50" charset="-128"/>
              </a:rPr>
              <a:t>もし我慢できずに怒ってしまいそうになったときには、その場を離れて冷静になる時間をつくるのも大切です。</a:t>
            </a:r>
          </a:p>
          <a:p>
            <a:pPr>
              <a:lnSpc>
                <a:spcPct val="150000"/>
              </a:lnSpc>
            </a:pPr>
            <a:endParaRPr lang="ja-JP" altLang="en-US" sz="1050" dirty="0">
              <a:latin typeface="+mn-ea"/>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931541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1625" y="922338"/>
            <a:ext cx="6278563" cy="3532187"/>
          </a:xfrm>
        </p:spPr>
      </p:sp>
      <p:sp>
        <p:nvSpPr>
          <p:cNvPr id="3" name="ノート プレースホルダー 2"/>
          <p:cNvSpPr>
            <a:spLocks noGrp="1"/>
          </p:cNvSpPr>
          <p:nvPr>
            <p:ph type="body" idx="1"/>
          </p:nvPr>
        </p:nvSpPr>
        <p:spPr>
          <a:xfrm>
            <a:off x="433137" y="4872789"/>
            <a:ext cx="6131176" cy="4343400"/>
          </a:xfrm>
        </p:spPr>
        <p:txBody>
          <a:bodyPr/>
          <a:lstStyle/>
          <a:p>
            <a:pPr lvl="0">
              <a:lnSpc>
                <a:spcPct val="150000"/>
              </a:lnSpc>
            </a:pPr>
            <a:r>
              <a:rPr lang="ja-JP" altLang="en-US" sz="1050" dirty="0">
                <a:latin typeface="HGPｺﾞｼｯｸM" panose="020B0600000000000000" pitchFamily="50" charset="-128"/>
                <a:ea typeface="HGPｺﾞｼｯｸM" panose="020B0600000000000000" pitchFamily="50" charset="-128"/>
              </a:rPr>
              <a:t>いま現在、何年の何月何日か、時刻いつか、自分が今どこにいるのか、</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目の前にいる人が誰かなど、基本的な状況を把握することを「見当識」と言います。</a:t>
            </a:r>
            <a:endParaRPr lang="en-US" altLang="ja-JP" sz="1050" dirty="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latin typeface="HGPｺﾞｼｯｸM" panose="020B0600000000000000" pitchFamily="50" charset="-128"/>
                <a:ea typeface="HGPｺﾞｼｯｸM" panose="020B0600000000000000" pitchFamily="50" charset="-128"/>
              </a:rPr>
              <a:t>失見当</a:t>
            </a:r>
            <a:r>
              <a:rPr lang="ja-JP" altLang="en-US" sz="1050" dirty="0">
                <a:latin typeface="HGPｺﾞｼｯｸM" panose="020B0600000000000000" pitchFamily="50" charset="-128"/>
                <a:ea typeface="HGPｺﾞｼｯｸM" panose="020B0600000000000000" pitchFamily="50" charset="-128"/>
              </a:rPr>
              <a:t>識とは、認知症の進行とともに、今の自分のおかれた状況がわかりにくくなることを言います。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solidFill>
                <a:prstClr val="black"/>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夜中</a:t>
            </a:r>
            <a:r>
              <a:rPr lang="ja-JP" altLang="en-US" sz="105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なのに「仕事に行く」と外に出かけようとしたり、</a:t>
            </a:r>
            <a:endParaRPr lang="en-US" altLang="ja-JP" sz="105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真夏なのにセーターを着ているなど、</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時間や季節の感覚から薄れてきます。</a:t>
            </a:r>
            <a:endPar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endParaRPr>
          </a:p>
          <a:p>
            <a:endParaRPr lang="en-US" altLang="ja-JP" sz="8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次に、道に迷ったり、</a:t>
            </a:r>
            <a:r>
              <a:rPr lang="ja-JP" altLang="en-US" sz="105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家の中にいるのに、家にいる認識が持てず帰ると言ったりして、</a:t>
            </a:r>
            <a:r>
              <a:rPr lang="ja-JP" altLang="en-US" sz="1050" dirty="0">
                <a:solidFill>
                  <a:prstClr val="black"/>
                </a:solidFill>
                <a:latin typeface="HGPｺﾞｼｯｸM" panose="020B0600000000000000" pitchFamily="50" charset="-128"/>
                <a:ea typeface="HGPｺﾞｼｯｸM" panose="020B0600000000000000" pitchFamily="50" charset="-128"/>
              </a:rPr>
              <a:t>自分が今いる場所が</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わからなくなってきます。</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endParaRPr lang="en-US" altLang="ja-JP" sz="800" dirty="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人間関係はかなり進行してから見られます。</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家族を見ても誰なのかわからなかったり、間違ったり、</a:t>
            </a:r>
            <a:r>
              <a:rPr lang="ja-JP" altLang="en-US" sz="1050" dirty="0">
                <a:latin typeface="HGPｺﾞｼｯｸM" panose="020B0600000000000000" pitchFamily="50" charset="-128"/>
                <a:ea typeface="HGPｺﾞｼｯｸM" panose="020B0600000000000000" pitchFamily="50" charset="-128"/>
              </a:rPr>
              <a:t>若い頃にタイムスリップしているような発言も見られます。</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endParaRPr lang="en-US" altLang="ja-JP" sz="800" dirty="0">
              <a:solidFill>
                <a:prstClr val="black"/>
              </a:solidFill>
              <a:latin typeface="HGPｺﾞｼｯｸM" panose="020B0600000000000000" pitchFamily="50" charset="-128"/>
              <a:ea typeface="HGPｺﾞｼｯｸM" panose="020B0600000000000000" pitchFamily="50" charset="-128"/>
            </a:endParaRPr>
          </a:p>
          <a:p>
            <a:pPr>
              <a:spcBef>
                <a:spcPts val="1000"/>
              </a:spcBef>
              <a:defRPr/>
            </a:pPr>
            <a:r>
              <a:rPr lang="ja-JP" altLang="en-US" sz="1050" u="sng" dirty="0">
                <a:latin typeface="HGPｺﾞｼｯｸM" panose="020B0600000000000000" pitchFamily="50" charset="-128"/>
                <a:ea typeface="HGPｺﾞｼｯｸM" panose="020B0600000000000000" pitchFamily="50" charset="-128"/>
              </a:rPr>
              <a:t>みなさんなら、どうでしょうか？</a:t>
            </a:r>
            <a:endParaRPr lang="en-US" altLang="ja-JP" sz="1050" u="sng" dirty="0">
              <a:latin typeface="HGPｺﾞｼｯｸM" panose="020B0600000000000000" pitchFamily="50" charset="-128"/>
              <a:ea typeface="HGPｺﾞｼｯｸM" panose="020B0600000000000000" pitchFamily="50" charset="-128"/>
            </a:endParaRPr>
          </a:p>
          <a:p>
            <a:pPr>
              <a:lnSpc>
                <a:spcPct val="150000"/>
              </a:lnSpc>
              <a:spcBef>
                <a:spcPts val="1000"/>
              </a:spcBef>
              <a:defRPr/>
            </a:pPr>
            <a:r>
              <a:rPr lang="ja-JP" altLang="en-US" sz="1050" dirty="0">
                <a:latin typeface="HGPｺﾞｼｯｸM" panose="020B0600000000000000" pitchFamily="50" charset="-128"/>
                <a:ea typeface="HGPｺﾞｼｯｸM" panose="020B0600000000000000" pitchFamily="50" charset="-128"/>
              </a:rPr>
              <a:t>👉　</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自分のいる場所がわからなくなったら</a:t>
            </a:r>
            <a:r>
              <a:rPr lang="ja-JP" altLang="en-US" sz="1050" dirty="0">
                <a:latin typeface="HGPｺﾞｼｯｸM" panose="020B0600000000000000" pitchFamily="50" charset="-128"/>
                <a:ea typeface="HGPｺﾞｼｯｸM" panose="020B0600000000000000" pitchFamily="50" charset="-128"/>
              </a:rPr>
              <a:t>？     </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spcBef>
                <a:spcPts val="1000"/>
              </a:spcBef>
              <a:defRPr/>
            </a:pP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周りにいる人が誰だかわからなくなったら</a:t>
            </a:r>
            <a:r>
              <a:rPr lang="ja-JP" altLang="en-US" sz="1050" dirty="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p:txBody>
      </p:sp>
      <p:sp>
        <p:nvSpPr>
          <p:cNvPr id="5" name="フッター プレースホルダー 4"/>
          <p:cNvSpPr>
            <a:spLocks noGrp="1"/>
          </p:cNvSpPr>
          <p:nvPr>
            <p:ph type="ftr" sz="quarter" idx="10"/>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1098551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923816"/>
            <a:ext cx="5966492" cy="2776066"/>
          </a:xfrm>
        </p:spPr>
        <p:txBody>
          <a:bodyPr/>
          <a:lstStyle/>
          <a:p>
            <a:pPr lvl="0">
              <a:lnSpc>
                <a:spcPct val="150000"/>
              </a:lnSpc>
              <a:defRPr/>
            </a:pP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会話の中でさりげなく、今いる場所や時間について優しく伝えてあげてください。</a:t>
            </a:r>
            <a:endParaRPr lang="en-US" altLang="ja-JP"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lvl="0">
              <a:defRPr/>
            </a:pPr>
            <a:endParaRPr lang="en-US" altLang="ja-JP" sz="80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lvl="0">
              <a:lnSpc>
                <a:spcPct val="150000"/>
              </a:lnSpc>
              <a:defRPr/>
            </a:pP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普段の会話の中で「今日は○月○日ですね、今の季節は〇〇ですね。」といった感じで</a:t>
            </a:r>
            <a:r>
              <a:rPr lang="ja-JP" altLang="en-US" sz="1050" kern="100" dirty="0" smtClean="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a:t>
            </a:r>
            <a:endParaRPr lang="en-US" altLang="ja-JP" sz="1050" kern="100" dirty="0" smtClean="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lvl="0">
              <a:lnSpc>
                <a:spcPct val="150000"/>
              </a:lnSpc>
              <a:defRPr/>
            </a:pPr>
            <a:r>
              <a:rPr lang="ja-JP" altLang="en-US" sz="1050" kern="100" dirty="0" smtClean="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時間</a:t>
            </a: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や季節、場所</a:t>
            </a:r>
            <a:r>
              <a:rPr lang="ja-JP" altLang="en-US" sz="1050" kern="100" dirty="0" smtClean="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の情報</a:t>
            </a: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を伝えることで</a:t>
            </a:r>
            <a:r>
              <a:rPr lang="ja-JP" altLang="en-US" sz="1050" kern="100" dirty="0" smtClean="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、自分</a:t>
            </a: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が今いる場所や時間を認識することができる場合もあります。</a:t>
            </a:r>
            <a:endParaRPr lang="en-US" altLang="ja-JP"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lvl="0">
              <a:defRPr/>
            </a:pPr>
            <a:endParaRPr lang="en-US" altLang="ja-JP" sz="80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lvl="0">
              <a:lnSpc>
                <a:spcPct val="150000"/>
              </a:lnSpc>
              <a:defRPr/>
            </a:pP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今いる場所や季節、時間が確認できるよう</a:t>
            </a:r>
            <a:r>
              <a:rPr lang="ja-JP" altLang="en-US" sz="1050" kern="100" dirty="0" smtClean="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に</a:t>
            </a:r>
            <a:endParaRPr lang="en-US" altLang="ja-JP"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lvl="0">
              <a:lnSpc>
                <a:spcPct val="150000"/>
              </a:lnSpc>
              <a:defRPr/>
            </a:pPr>
            <a:r>
              <a:rPr lang="ja-JP" altLang="en-US" sz="1050" kern="100" dirty="0" smtClean="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カレンダー</a:t>
            </a: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や時計、新聞などを見える位置に置くだけでも効果的です。</a:t>
            </a:r>
            <a:endParaRPr lang="en-US" altLang="ja-JP"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2096834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6700" y="760413"/>
            <a:ext cx="6367463" cy="3582987"/>
          </a:xfrm>
        </p:spPr>
      </p:sp>
      <p:sp>
        <p:nvSpPr>
          <p:cNvPr id="7" name="ノート プレースホルダー 2"/>
          <p:cNvSpPr txBox="1">
            <a:spLocks/>
          </p:cNvSpPr>
          <p:nvPr/>
        </p:nvSpPr>
        <p:spPr>
          <a:xfrm>
            <a:off x="500399" y="5719981"/>
            <a:ext cx="5751706" cy="4835082"/>
          </a:xfrm>
          <a:prstGeom prst="rect">
            <a:avLst/>
          </a:prstGeom>
        </p:spPr>
        <p:txBody>
          <a:bodyPr vert="horz" lIns="91432" tIns="45716" rIns="91432" bIns="45716"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a:tabLst>
                <a:tab pos="5733554" algn="l"/>
              </a:tabLst>
            </a:pPr>
            <a:endParaRPr lang="en-US" altLang="ja-JP" sz="1400" kern="100" dirty="0">
              <a:latin typeface="游明朝" panose="02020400000000000000" pitchFamily="18" charset="-128"/>
              <a:ea typeface="HG丸ｺﾞｼｯｸM-PRO" panose="020F0600000000000000" pitchFamily="50" charset="-128"/>
              <a:cs typeface="Times New Roman" panose="02020603050405020304" pitchFamily="18" charset="0"/>
            </a:endParaRPr>
          </a:p>
        </p:txBody>
      </p:sp>
      <p:sp>
        <p:nvSpPr>
          <p:cNvPr id="5" name="ノート プレースホルダー 2"/>
          <p:cNvSpPr>
            <a:spLocks noGrp="1"/>
          </p:cNvSpPr>
          <p:nvPr>
            <p:ph type="body" idx="3"/>
          </p:nvPr>
        </p:nvSpPr>
        <p:spPr>
          <a:xfrm>
            <a:off x="500399" y="4698704"/>
            <a:ext cx="5900401" cy="4974685"/>
          </a:xfrm>
        </p:spPr>
        <p:txBody>
          <a:bodyPr/>
          <a:lstStyle/>
          <a:p>
            <a:pPr lvl="0">
              <a:lnSpc>
                <a:spcPct val="150000"/>
              </a:lnSpc>
            </a:pPr>
            <a:r>
              <a:rPr lang="ja-JP" altLang="en-US" sz="1050" dirty="0">
                <a:latin typeface="HGPｺﾞｼｯｸM" panose="020B0600000000000000" pitchFamily="50" charset="-128"/>
                <a:ea typeface="HGPｺﾞｼｯｸM" panose="020B0600000000000000" pitchFamily="50" charset="-128"/>
              </a:rPr>
              <a:t>理解・判断力は、認知症の比較的早い段階から、周囲から受け止める情報を選択して</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latin typeface="HGPｺﾞｼｯｸM" panose="020B0600000000000000" pitchFamily="50" charset="-128"/>
                <a:ea typeface="HGPｺﾞｼｯｸM" panose="020B0600000000000000" pitchFamily="50" charset="-128"/>
              </a:rPr>
              <a:t>行動</a:t>
            </a:r>
            <a:r>
              <a:rPr lang="ja-JP" altLang="en-US" sz="1050" dirty="0">
                <a:latin typeface="HGPｺﾞｼｯｸM" panose="020B0600000000000000" pitchFamily="50" charset="-128"/>
                <a:ea typeface="HGPｺﾞｼｯｸM" panose="020B0600000000000000" pitchFamily="50" charset="-128"/>
              </a:rPr>
              <a:t>に移すことが</a:t>
            </a:r>
            <a:r>
              <a:rPr lang="ja-JP" altLang="en-US" sz="1050" dirty="0" smtClean="0">
                <a:latin typeface="HGPｺﾞｼｯｸM" panose="020B0600000000000000" pitchFamily="50" charset="-128"/>
                <a:ea typeface="HGPｺﾞｼｯｸM" panose="020B0600000000000000" pitchFamily="50" charset="-128"/>
              </a:rPr>
              <a:t>難しくなります</a:t>
            </a:r>
            <a:r>
              <a:rPr lang="ja-JP" altLang="en-US" sz="1050" dirty="0">
                <a:latin typeface="HGPｺﾞｼｯｸM" panose="020B0600000000000000" pitchFamily="50" charset="-128"/>
                <a:ea typeface="HGPｺﾞｼｯｸM" panose="020B0600000000000000" pitchFamily="50" charset="-128"/>
              </a:rPr>
              <a:t>。　　</a:t>
            </a:r>
            <a:r>
              <a:rPr lang="ja-JP" altLang="en-US" sz="1050" dirty="0" smtClean="0">
                <a:latin typeface="HGPｺﾞｼｯｸM" panose="020B0600000000000000" pitchFamily="50" charset="-128"/>
                <a:ea typeface="HGPｺﾞｼｯｸM" panose="020B0600000000000000" pitchFamily="50" charset="-128"/>
              </a:rPr>
              <a:t>　</a:t>
            </a:r>
            <a:endParaRPr lang="en-US" altLang="ja-JP" sz="1050" dirty="0" smtClean="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latin typeface="HGPｺﾞｼｯｸM" panose="020B0600000000000000" pitchFamily="50" charset="-128"/>
                <a:ea typeface="HGPｺﾞｼｯｸM" panose="020B0600000000000000" pitchFamily="50" charset="-128"/>
              </a:rPr>
              <a:t>その</a:t>
            </a:r>
            <a:r>
              <a:rPr lang="ja-JP" altLang="en-US" sz="1050" dirty="0">
                <a:latin typeface="HGPｺﾞｼｯｸM" panose="020B0600000000000000" pitchFamily="50" charset="-128"/>
                <a:ea typeface="HGPｺﾞｼｯｸM" panose="020B0600000000000000" pitchFamily="50" charset="-128"/>
              </a:rPr>
              <a:t>ため複雑なこと、予期しないことへの対応が苦手になります。</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記憶力の低下も加わって以前のようには素早く物事を理解、判断することができなくなります。</a:t>
            </a:r>
            <a:endParaRPr lang="en-US" altLang="ja-JP" sz="1050" dirty="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a:lnSpc>
                <a:spcPct val="150000"/>
              </a:lnSpc>
              <a:tabLst>
                <a:tab pos="5733554" algn="l"/>
              </a:tabLst>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①　考えるスピードが</a:t>
            </a:r>
            <a:r>
              <a:rPr lang="ja-JP" altLang="en-US" sz="1050" kern="100" dirty="0" err="1">
                <a:latin typeface="HGPｺﾞｼｯｸM" panose="020B0600000000000000" pitchFamily="50" charset="-128"/>
                <a:ea typeface="HGPｺﾞｼｯｸM" panose="020B0600000000000000" pitchFamily="50" charset="-128"/>
                <a:cs typeface="Times New Roman" panose="02020603050405020304" pitchFamily="18" charset="0"/>
              </a:rPr>
              <a:t>ゆっ</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くりになります。</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tabLst>
                <a:tab pos="5733554" algn="l"/>
              </a:tabLst>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これは逆の見方をしたら時間をかければできると考えられます。　</a:t>
            </a:r>
            <a:r>
              <a:rPr lang="ja-JP" altLang="en-US" sz="1050" kern="100" dirty="0" err="1">
                <a:latin typeface="HGPｺﾞｼｯｸM" panose="020B0600000000000000" pitchFamily="50" charset="-128"/>
                <a:ea typeface="HGPｺﾞｼｯｸM" panose="020B0600000000000000" pitchFamily="50" charset="-128"/>
                <a:cs typeface="Times New Roman" panose="02020603050405020304" pitchFamily="18" charset="0"/>
              </a:rPr>
              <a:t>ですので</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急がせないことが大切です。</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tabLst>
                <a:tab pos="5733554" algn="l"/>
              </a:tabLst>
            </a:pPr>
            <a:endParaRPr lang="en-US" altLang="ja-JP" sz="80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tabLst>
                <a:tab pos="5733554" algn="l"/>
              </a:tabLst>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②　同時</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に二つ</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以上のことを処理することがむずかしくなります。</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tabLst>
                <a:tab pos="5733554" algn="l"/>
              </a:tabLst>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一度に処理できる情報の量が減るので、念を押そうと長々と説明すると逆効果で、ますます混乱</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して</a:t>
            </a:r>
            <a:endParaRPr lang="en-US" altLang="ja-JP"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tabLst>
                <a:tab pos="5733554" algn="l"/>
              </a:tabLst>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　しまいます</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tabLst>
                <a:tab pos="5733554" algn="l"/>
              </a:tabLst>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例えば、「</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服を着替えて、玄関で待っててください」ではなく、「服を着替えてください」と、まず伝えて</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a:t>
            </a:r>
            <a:endParaRPr lang="en-US" altLang="ja-JP"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tabLst>
                <a:tab pos="5733554" algn="l"/>
              </a:tabLst>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　着替えが終わって</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から、「玄関で待っててください」というような感じで、シンプルな表現で</a:t>
            </a:r>
            <a:r>
              <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rPr>
              <a:t>1</a:t>
            </a:r>
            <a:r>
              <a:rPr lang="ja-JP" altLang="en-US" sz="1050" kern="100" dirty="0" err="1">
                <a:latin typeface="HGPｺﾞｼｯｸM" panose="020B0600000000000000" pitchFamily="50" charset="-128"/>
                <a:ea typeface="HGPｺﾞｼｯｸM" panose="020B0600000000000000" pitchFamily="50" charset="-128"/>
                <a:cs typeface="Times New Roman" panose="02020603050405020304" pitchFamily="18" charset="0"/>
              </a:rPr>
              <a:t>つの</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こと</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を</a:t>
            </a:r>
            <a:endParaRPr lang="en-US" altLang="ja-JP"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tabLst>
                <a:tab pos="5733554" algn="l"/>
              </a:tabLst>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　伝える</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こと</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が大切</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です。</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tabLst>
                <a:tab pos="5733554" algn="l"/>
              </a:tabLst>
            </a:pPr>
            <a:endParaRPr lang="en-US" altLang="ja-JP" sz="80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tabLst>
                <a:tab pos="5733554" algn="l"/>
              </a:tabLst>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③　いつもと違うできごとが起こると混乱しやすくなります</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。これ</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は多かれ少なかれ誰にでもあるかと思います。</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tabLst>
                <a:tab pos="5733554" algn="l"/>
              </a:tabLst>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私たちでも予想外のことが起こった時に、ちょっとした手助けがあれば混乱しにくくない</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ですか？</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tabLst>
                <a:tab pos="5733554" algn="l"/>
              </a:tabLst>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少し手助けがあれば、混乱しにくく、落ち着いてできることがたくさんあります。　</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tabLst>
                <a:tab pos="5733554" algn="l"/>
              </a:tabLst>
            </a:pPr>
            <a:endParaRPr lang="en-US" altLang="ja-JP" sz="80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tabLst>
                <a:tab pos="5733554" algn="l"/>
              </a:tabLst>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④　目に見えないしくみが理解</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しづらく</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なります</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。これ</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も私たちでもあるかと思います。</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tabLst>
                <a:tab pos="5733554" algn="l"/>
              </a:tabLst>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リモコンや洗濯機、自動販売機、</a:t>
            </a:r>
            <a:r>
              <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ATM</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などの使い方がわからなくなって、機械の前で困ってしまいます。　</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tabLst>
                <a:tab pos="5733554" algn="l"/>
              </a:tabLst>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そんな時、さりげなく声をかけてくれると嬉しいですよね！　　</a:t>
            </a:r>
            <a:endParaRPr lang="ja-JP" altLang="en-US" sz="1050" dirty="0">
              <a:latin typeface="HGPｺﾞｼｯｸM" panose="020B0600000000000000" pitchFamily="50" charset="-128"/>
              <a:ea typeface="HGPｺﾞｼｯｸM" panose="020B0600000000000000" pitchFamily="50" charset="-128"/>
            </a:endParaRPr>
          </a:p>
        </p:txBody>
      </p:sp>
      <p:sp>
        <p:nvSpPr>
          <p:cNvPr id="3" name="フッター プレースホルダー 2"/>
          <p:cNvSpPr>
            <a:spLocks noGrp="1"/>
          </p:cNvSpPr>
          <p:nvPr>
            <p:ph type="ftr" sz="quarter" idx="10"/>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207352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63550" y="1179513"/>
            <a:ext cx="5962650" cy="3354387"/>
          </a:xfrm>
        </p:spPr>
      </p:sp>
      <p:sp>
        <p:nvSpPr>
          <p:cNvPr id="3" name="ノート プレースホルダー 2"/>
          <p:cNvSpPr>
            <a:spLocks noGrp="1"/>
          </p:cNvSpPr>
          <p:nvPr>
            <p:ph type="body" idx="1"/>
          </p:nvPr>
        </p:nvSpPr>
        <p:spPr>
          <a:xfrm>
            <a:off x="463549" y="5161695"/>
            <a:ext cx="5962651" cy="3023131"/>
          </a:xfrm>
        </p:spPr>
        <p:txBody>
          <a:bodyPr/>
          <a:lstStyle/>
          <a:p>
            <a:pPr lvl="0">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物事を考えたり、場に応じた判断、曖昧な言葉の理解や困りごとの対処が難しくなってきます。</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lvl="0"/>
            <a:endParaRPr lang="en-US" altLang="ja-JP" sz="800" dirty="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例えば</a:t>
            </a:r>
            <a:r>
              <a:rPr lang="ja-JP" altLang="en-US" sz="1050" dirty="0" smtClean="0">
                <a:solidFill>
                  <a:prstClr val="black"/>
                </a:solidFill>
                <a:latin typeface="HGPｺﾞｼｯｸM" panose="020B0600000000000000" pitchFamily="50" charset="-128"/>
                <a:ea typeface="HGPｺﾞｼｯｸM" panose="020B0600000000000000" pitchFamily="50" charset="-128"/>
              </a:rPr>
              <a:t>、寒い</a:t>
            </a:r>
            <a:r>
              <a:rPr lang="ja-JP" altLang="en-US" sz="1050" dirty="0">
                <a:solidFill>
                  <a:prstClr val="black"/>
                </a:solidFill>
                <a:latin typeface="HGPｺﾞｼｯｸM" panose="020B0600000000000000" pitchFamily="50" charset="-128"/>
                <a:ea typeface="HGPｺﾞｼｯｸM" panose="020B0600000000000000" pitchFamily="50" charset="-128"/>
              </a:rPr>
              <a:t>と感じても</a:t>
            </a:r>
            <a:r>
              <a:rPr lang="en-US" altLang="ja-JP" sz="1050" dirty="0">
                <a:solidFill>
                  <a:prstClr val="black"/>
                </a:solidFill>
                <a:latin typeface="HGPｺﾞｼｯｸM" panose="020B0600000000000000" pitchFamily="50" charset="-128"/>
                <a:ea typeface="HGPｺﾞｼｯｸM" panose="020B0600000000000000" pitchFamily="50" charset="-128"/>
              </a:rPr>
              <a:t>1</a:t>
            </a:r>
            <a:r>
              <a:rPr lang="ja-JP" altLang="en-US" sz="1050" dirty="0">
                <a:solidFill>
                  <a:prstClr val="black"/>
                </a:solidFill>
                <a:latin typeface="HGPｺﾞｼｯｸM" panose="020B0600000000000000" pitchFamily="50" charset="-128"/>
                <a:ea typeface="HGPｺﾞｼｯｸM" panose="020B0600000000000000" pitchFamily="50" charset="-128"/>
              </a:rPr>
              <a:t>枚多く着ようと思いつかなかったり、</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solidFill>
                  <a:prstClr val="black"/>
                </a:solidFill>
                <a:latin typeface="HGPｺﾞｼｯｸM" panose="020B0600000000000000" pitchFamily="50" charset="-128"/>
                <a:ea typeface="HGPｺﾞｼｯｸM" panose="020B0600000000000000" pitchFamily="50" charset="-128"/>
              </a:rPr>
              <a:t>レジ</a:t>
            </a:r>
            <a:r>
              <a:rPr lang="ja-JP" altLang="en-US" sz="1050" dirty="0">
                <a:solidFill>
                  <a:prstClr val="black"/>
                </a:solidFill>
                <a:latin typeface="HGPｺﾞｼｯｸM" panose="020B0600000000000000" pitchFamily="50" charset="-128"/>
                <a:ea typeface="HGPｺﾞｼｯｸM" panose="020B0600000000000000" pitchFamily="50" charset="-128"/>
              </a:rPr>
              <a:t>で支払いをする時に小銭があっても、どのお金と、どのお金を出せば払えるのかわからず</a:t>
            </a:r>
            <a:r>
              <a:rPr lang="ja-JP" altLang="en-US" sz="1050" dirty="0" smtClean="0">
                <a:solidFill>
                  <a:prstClr val="black"/>
                </a:solidFill>
                <a:latin typeface="HGPｺﾞｼｯｸM" panose="020B0600000000000000" pitchFamily="50" charset="-128"/>
                <a:ea typeface="HGPｺﾞｼｯｸM" panose="020B0600000000000000" pitchFamily="50" charset="-128"/>
              </a:rPr>
              <a:t>、</a:t>
            </a:r>
            <a:endParaRPr lang="en-US" altLang="ja-JP" sz="1050" dirty="0" smtClean="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solidFill>
                  <a:prstClr val="black"/>
                </a:solidFill>
                <a:latin typeface="HGPｺﾞｼｯｸM" panose="020B0600000000000000" pitchFamily="50" charset="-128"/>
                <a:ea typeface="HGPｺﾞｼｯｸM" panose="020B0600000000000000" pitchFamily="50" charset="-128"/>
              </a:rPr>
              <a:t>お札で支払って</a:t>
            </a:r>
            <a:r>
              <a:rPr lang="ja-JP" altLang="en-US" sz="1050" dirty="0">
                <a:solidFill>
                  <a:prstClr val="black"/>
                </a:solidFill>
                <a:latin typeface="HGPｺﾞｼｯｸM" panose="020B0600000000000000" pitchFamily="50" charset="-128"/>
                <a:ea typeface="HGPｺﾞｼｯｸM" panose="020B0600000000000000" pitchFamily="50" charset="-128"/>
              </a:rPr>
              <a:t>しまいます。</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lvl="0"/>
            <a:endParaRPr lang="ja-JP" altLang="en-US" sz="800" dirty="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家族や身近な人が気づく一つとして</a:t>
            </a:r>
            <a:r>
              <a:rPr lang="ja-JP" altLang="en-US" sz="1050" dirty="0" smtClean="0">
                <a:solidFill>
                  <a:prstClr val="black"/>
                </a:solidFill>
                <a:latin typeface="HGPｺﾞｼｯｸM" panose="020B0600000000000000" pitchFamily="50" charset="-128"/>
                <a:ea typeface="HGPｺﾞｼｯｸM" panose="020B0600000000000000" pitchFamily="50" charset="-128"/>
              </a:rPr>
              <a:t>、「</a:t>
            </a:r>
            <a:r>
              <a:rPr lang="ja-JP" altLang="en-US" sz="1050" dirty="0">
                <a:solidFill>
                  <a:prstClr val="black"/>
                </a:solidFill>
                <a:latin typeface="HGPｺﾞｼｯｸM" panose="020B0600000000000000" pitchFamily="50" charset="-128"/>
                <a:ea typeface="HGPｺﾞｼｯｸM" panose="020B0600000000000000" pitchFamily="50" charset="-128"/>
              </a:rPr>
              <a:t>おつりの小銭があちこちに置いてある」</a:t>
            </a:r>
            <a:r>
              <a:rPr lang="ja-JP" altLang="en-US" sz="1050" dirty="0" smtClean="0">
                <a:solidFill>
                  <a:prstClr val="black"/>
                </a:solidFill>
                <a:latin typeface="HGPｺﾞｼｯｸM" panose="020B0600000000000000" pitchFamily="50" charset="-128"/>
                <a:ea typeface="HGPｺﾞｼｯｸM" panose="020B0600000000000000" pitchFamily="50" charset="-128"/>
              </a:rPr>
              <a:t>、</a:t>
            </a:r>
            <a:endParaRPr lang="en-US" altLang="ja-JP" sz="1050" dirty="0" smtClean="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solidFill>
                  <a:prstClr val="black"/>
                </a:solidFill>
                <a:latin typeface="HGPｺﾞｼｯｸM" panose="020B0600000000000000" pitchFamily="50" charset="-128"/>
                <a:ea typeface="HGPｺﾞｼｯｸM" panose="020B0600000000000000" pitchFamily="50" charset="-128"/>
              </a:rPr>
              <a:t>「</a:t>
            </a:r>
            <a:r>
              <a:rPr lang="ja-JP" altLang="en-US" sz="1050" dirty="0">
                <a:solidFill>
                  <a:prstClr val="black"/>
                </a:solidFill>
                <a:latin typeface="HGPｺﾞｼｯｸM" panose="020B0600000000000000" pitchFamily="50" charset="-128"/>
                <a:ea typeface="HGPｺﾞｼｯｸM" panose="020B0600000000000000" pitchFamily="50" charset="-128"/>
              </a:rPr>
              <a:t>財布の中に小銭が増えてきた・・・」といった様子が見られたときには</a:t>
            </a:r>
            <a:r>
              <a:rPr lang="ja-JP" altLang="en-US" sz="1050" dirty="0" smtClean="0">
                <a:solidFill>
                  <a:prstClr val="black"/>
                </a:solidFill>
                <a:latin typeface="HGPｺﾞｼｯｸM" panose="020B0600000000000000" pitchFamily="50" charset="-128"/>
                <a:ea typeface="HGPｺﾞｼｯｸM" panose="020B0600000000000000" pitchFamily="50" charset="-128"/>
              </a:rPr>
              <a:t>、</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solidFill>
                  <a:prstClr val="black"/>
                </a:solidFill>
                <a:latin typeface="HGPｺﾞｼｯｸM" panose="020B0600000000000000" pitchFamily="50" charset="-128"/>
                <a:ea typeface="HGPｺﾞｼｯｸM" panose="020B0600000000000000" pitchFamily="50" charset="-128"/>
              </a:rPr>
              <a:t>他</a:t>
            </a:r>
            <a:r>
              <a:rPr lang="ja-JP" altLang="en-US" sz="1050" dirty="0">
                <a:solidFill>
                  <a:prstClr val="black"/>
                </a:solidFill>
                <a:latin typeface="HGPｺﾞｼｯｸM" panose="020B0600000000000000" pitchFamily="50" charset="-128"/>
                <a:ea typeface="HGPｺﾞｼｯｸM" panose="020B0600000000000000" pitchFamily="50" charset="-128"/>
              </a:rPr>
              <a:t>の生活の様子も気にかけて見守って下さい。</a:t>
            </a:r>
          </a:p>
          <a:p>
            <a:pPr>
              <a:lnSpc>
                <a:spcPct val="150000"/>
              </a:lnSpc>
            </a:pP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220325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31900"/>
            <a:ext cx="5962650" cy="3354388"/>
          </a:xfrm>
        </p:spPr>
      </p:sp>
      <p:sp>
        <p:nvSpPr>
          <p:cNvPr id="3" name="ノート プレースホルダー 2"/>
          <p:cNvSpPr>
            <a:spLocks noGrp="1"/>
          </p:cNvSpPr>
          <p:nvPr>
            <p:ph type="body" idx="3"/>
          </p:nvPr>
        </p:nvSpPr>
        <p:spPr>
          <a:xfrm>
            <a:off x="422275" y="5247114"/>
            <a:ext cx="6086809" cy="3836728"/>
          </a:xfrm>
        </p:spPr>
        <p:txBody>
          <a:bodyPr/>
          <a:lstStyle/>
          <a:p>
            <a:pPr lvl="0">
              <a:lnSpc>
                <a:spcPct val="150000"/>
              </a:lnSpc>
            </a:pPr>
            <a:r>
              <a:rPr lang="ja-JP" altLang="en-US" sz="1050" dirty="0">
                <a:latin typeface="HGPｺﾞｼｯｸM" panose="020B0600000000000000" pitchFamily="50" charset="-128"/>
                <a:ea typeface="HGPｺﾞｼｯｸM" panose="020B0600000000000000" pitchFamily="50" charset="-128"/>
              </a:rPr>
              <a:t>実行（遂行）機能とは、目的に従って計画を立てて実行し、さらにその結果を振り返りながら物事を</a:t>
            </a:r>
            <a:r>
              <a:rPr lang="ja-JP" altLang="en-US" sz="1050" dirty="0" smtClean="0">
                <a:latin typeface="HGPｺﾞｼｯｸM" panose="020B0600000000000000" pitchFamily="50" charset="-128"/>
                <a:ea typeface="HGPｺﾞｼｯｸM" panose="020B0600000000000000" pitchFamily="50" charset="-128"/>
              </a:rPr>
              <a:t>進めて</a:t>
            </a:r>
            <a:endParaRPr lang="en-US" altLang="ja-JP" sz="1050" dirty="0" smtClean="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latin typeface="HGPｺﾞｼｯｸM" panose="020B0600000000000000" pitchFamily="50" charset="-128"/>
                <a:ea typeface="HGPｺﾞｼｯｸM" panose="020B0600000000000000" pitchFamily="50" charset="-128"/>
              </a:rPr>
              <a:t>いくため</a:t>
            </a:r>
            <a:r>
              <a:rPr lang="ja-JP" altLang="en-US" sz="1050" dirty="0">
                <a:latin typeface="HGPｺﾞｼｯｸM" panose="020B0600000000000000" pitchFamily="50" charset="-128"/>
                <a:ea typeface="HGPｺﾞｼｯｸM" panose="020B0600000000000000" pitchFamily="50" charset="-128"/>
              </a:rPr>
              <a:t>の脳のはたらきのことを言います。</a:t>
            </a:r>
            <a:endParaRPr lang="en-US" altLang="ja-JP" sz="1050" dirty="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一般的な調理を一連の動作で説明すると、献立を考え、足りない材料があれば買いに行きます。</a:t>
            </a:r>
            <a:endParaRPr lang="en-US" altLang="ja-JP"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pP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そして調理にとりかかりますよね。</a:t>
            </a:r>
            <a:endParaRPr lang="en-US" altLang="ja-JP"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pP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野菜を切るなど下ごしらえをしたら、煮込んだり、炒めたり、味付けをして、器に盛りつけるといった</a:t>
            </a:r>
            <a:r>
              <a:rPr lang="ja-JP" altLang="en-US" sz="1050" kern="100" dirty="0" smtClean="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a:t>
            </a:r>
            <a:endParaRPr lang="en-US" altLang="ja-JP" sz="1050" kern="100" dirty="0" smtClean="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一連</a:t>
            </a:r>
            <a:r>
              <a:rPr lang="ja-JP" altLang="en-US" sz="1050" dirty="0">
                <a:latin typeface="HGPｺﾞｼｯｸM" panose="020B0600000000000000" pitchFamily="50" charset="-128"/>
                <a:ea typeface="HGPｺﾞｼｯｸM" panose="020B0600000000000000" pitchFamily="50" charset="-128"/>
              </a:rPr>
              <a:t>の動作</a:t>
            </a:r>
            <a:r>
              <a:rPr lang="ja-JP" altLang="en-US" sz="1050" dirty="0" smtClean="0">
                <a:latin typeface="HGPｺﾞｼｯｸM" panose="020B0600000000000000" pitchFamily="50" charset="-128"/>
                <a:ea typeface="HGPｺﾞｼｯｸM" panose="020B0600000000000000" pitchFamily="50" charset="-128"/>
              </a:rPr>
              <a:t>を頭</a:t>
            </a:r>
            <a:r>
              <a:rPr lang="ja-JP" altLang="en-US" sz="1050" dirty="0">
                <a:latin typeface="HGPｺﾞｼｯｸM" panose="020B0600000000000000" pitchFamily="50" charset="-128"/>
                <a:ea typeface="HGPｺﾞｼｯｸM" panose="020B0600000000000000" pitchFamily="50" charset="-128"/>
              </a:rPr>
              <a:t>の中で考えながら作っているかと思います。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ですが、実行（遂行）機能に支障があると、段取りよく行うことが難しくなってくるため</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家</a:t>
            </a:r>
            <a:r>
              <a:rPr lang="ja-JP" altLang="en-US" sz="1050" dirty="0">
                <a:latin typeface="HGPｺﾞｼｯｸM" panose="020B0600000000000000" pitchFamily="50" charset="-128"/>
                <a:ea typeface="HGPｺﾞｼｯｸM" panose="020B0600000000000000" pitchFamily="50" charset="-128"/>
              </a:rPr>
              <a:t>にある食材を</a:t>
            </a:r>
            <a:r>
              <a:rPr lang="ja-JP" altLang="en-US" sz="1050" dirty="0" smtClean="0">
                <a:latin typeface="HGPｺﾞｼｯｸM" panose="020B0600000000000000" pitchFamily="50" charset="-128"/>
                <a:ea typeface="HGPｺﾞｼｯｸM" panose="020B0600000000000000" pitchFamily="50" charset="-128"/>
              </a:rPr>
              <a:t>忘れて</a:t>
            </a:r>
            <a:r>
              <a:rPr lang="ja-JP" altLang="en-US" sz="1050" dirty="0">
                <a:latin typeface="HGPｺﾞｼｯｸM" panose="020B0600000000000000" pitchFamily="50" charset="-128"/>
                <a:ea typeface="HGPｺﾞｼｯｸM" panose="020B0600000000000000" pitchFamily="50" charset="-128"/>
              </a:rPr>
              <a:t>、</a:t>
            </a:r>
            <a:r>
              <a:rPr lang="ja-JP" altLang="en-US" sz="1050" dirty="0" smtClean="0">
                <a:latin typeface="HGPｺﾞｼｯｸM" panose="020B0600000000000000" pitchFamily="50" charset="-128"/>
                <a:ea typeface="HGPｺﾞｼｯｸM" panose="020B0600000000000000" pitchFamily="50" charset="-128"/>
              </a:rPr>
              <a:t>同じ食材</a:t>
            </a:r>
            <a:r>
              <a:rPr lang="ja-JP" altLang="en-US" sz="1050" dirty="0">
                <a:latin typeface="HGPｺﾞｼｯｸM" panose="020B0600000000000000" pitchFamily="50" charset="-128"/>
                <a:ea typeface="HGPｺﾞｼｯｸM" panose="020B0600000000000000" pitchFamily="50" charset="-128"/>
              </a:rPr>
              <a:t>を買っていたり</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kern="100" dirty="0" smtClean="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動作</a:t>
            </a: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の途中で手が止まってしまっていたり</a:t>
            </a:r>
            <a:r>
              <a:rPr lang="en-US" altLang="ja-JP"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、途中で</a:t>
            </a:r>
            <a:r>
              <a:rPr lang="ja-JP" altLang="en-US" sz="1050" dirty="0">
                <a:latin typeface="HGPｺﾞｼｯｸM" panose="020B0600000000000000" pitchFamily="50" charset="-128"/>
                <a:ea typeface="HGPｺﾞｼｯｸM" panose="020B0600000000000000" pitchFamily="50" charset="-128"/>
              </a:rPr>
              <a:t>終わったり</a:t>
            </a:r>
            <a:r>
              <a:rPr lang="en-US" altLang="ja-JP"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kern="100" dirty="0" err="1" smtClean="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a:t>
            </a:r>
            <a:endParaRPr lang="en-US" altLang="ja-JP" sz="1050" kern="100" dirty="0" smtClean="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味</a:t>
            </a:r>
            <a:r>
              <a:rPr lang="ja-JP" altLang="en-US" sz="1050" dirty="0">
                <a:latin typeface="HGPｺﾞｼｯｸM" panose="020B0600000000000000" pitchFamily="50" charset="-128"/>
                <a:ea typeface="HGPｺﾞｼｯｸM" panose="020B0600000000000000" pitchFamily="50" charset="-128"/>
              </a:rPr>
              <a:t>のない料理</a:t>
            </a:r>
            <a:r>
              <a:rPr lang="ja-JP" altLang="en-US" sz="1050" dirty="0" smtClean="0">
                <a:latin typeface="HGPｺﾞｼｯｸM" panose="020B0600000000000000" pitchFamily="50" charset="-128"/>
                <a:ea typeface="HGPｺﾞｼｯｸM" panose="020B0600000000000000" pitchFamily="50" charset="-128"/>
              </a:rPr>
              <a:t>になって</a:t>
            </a:r>
            <a:r>
              <a:rPr lang="ja-JP" altLang="en-US" sz="1050" dirty="0">
                <a:latin typeface="HGPｺﾞｼｯｸM" panose="020B0600000000000000" pitchFamily="50" charset="-128"/>
                <a:ea typeface="HGPｺﾞｼｯｸM" panose="020B0600000000000000" pitchFamily="50" charset="-128"/>
              </a:rPr>
              <a:t>いたり</a:t>
            </a:r>
            <a:r>
              <a:rPr lang="en-US" altLang="ja-JP"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kern="100" dirty="0" err="1">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といった様子が見られます。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spcBef>
                <a:spcPts val="1000"/>
              </a:spcBef>
              <a:defRPr/>
            </a:pPr>
            <a:r>
              <a:rPr lang="ja-JP" altLang="en-US" sz="1050" dirty="0">
                <a:latin typeface="HGPｺﾞｼｯｸM" panose="020B0600000000000000" pitchFamily="50" charset="-128"/>
                <a:ea typeface="HGPｺﾞｼｯｸM" panose="020B0600000000000000" pitchFamily="50" charset="-128"/>
              </a:rPr>
              <a:t>みなさんなら、どうでしょうか？</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spcBef>
                <a:spcPts val="1000"/>
              </a:spcBef>
              <a:defRPr/>
            </a:pPr>
            <a:r>
              <a:rPr lang="ja-JP" altLang="en-US" sz="1050" dirty="0">
                <a:latin typeface="HGPｺﾞｼｯｸM" panose="020B0600000000000000" pitchFamily="50" charset="-128"/>
                <a:ea typeface="HGPｺﾞｼｯｸM" panose="020B0600000000000000" pitchFamily="50" charset="-128"/>
              </a:rPr>
              <a:t>👉　急に分からないことが増えたり、今までできていたことができなくなったら</a:t>
            </a:r>
            <a:r>
              <a:rPr lang="en-US" altLang="ja-JP"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a:t>
            </a:r>
            <a:endParaRPr lang="en-US" altLang="ja-JP" sz="1050" dirty="0">
              <a:latin typeface="HGPｺﾞｼｯｸM" panose="020B0600000000000000" pitchFamily="50" charset="-128"/>
              <a:ea typeface="HGPｺﾞｼｯｸM" panose="020B0600000000000000" pitchFamily="50" charset="-128"/>
            </a:endParaRPr>
          </a:p>
        </p:txBody>
      </p:sp>
      <p:sp>
        <p:nvSpPr>
          <p:cNvPr id="5" name="フッター プレースホルダー 4"/>
          <p:cNvSpPr>
            <a:spLocks noGrp="1"/>
          </p:cNvSpPr>
          <p:nvPr>
            <p:ph type="ftr" sz="quarter" idx="10"/>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1026249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312821" y="5172836"/>
            <a:ext cx="6072104" cy="2263707"/>
          </a:xfrm>
        </p:spPr>
        <p:txBody>
          <a:bodyPr/>
          <a:lstStyle/>
          <a:p>
            <a:pPr marL="133338">
              <a:lnSpc>
                <a:spcPct val="150000"/>
              </a:lnSpc>
              <a:defRPr/>
            </a:pP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段取りよく進めることは難しくなっても、個々の動作は保たれています。</a:t>
            </a:r>
            <a:endParaRPr lang="en-US" altLang="ja-JP"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marL="133338">
              <a:defRPr/>
            </a:pPr>
            <a:endParaRPr lang="en-US" altLang="ja-JP" sz="80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marL="133338">
              <a:lnSpc>
                <a:spcPct val="150000"/>
              </a:lnSpc>
              <a:defRPr/>
            </a:pP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最初からできないと決めつけず動作に迷っていないか、困っていないかなどさりげなく見守り、</a:t>
            </a:r>
            <a:endParaRPr lang="en-US" altLang="ja-JP"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marL="133338">
              <a:lnSpc>
                <a:spcPct val="150000"/>
              </a:lnSpc>
              <a:defRPr/>
            </a:pP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一つずつ次の動作がやりやすいように声をかけてください。</a:t>
            </a:r>
            <a:endParaRPr lang="en-US" altLang="ja-JP"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marL="133338">
              <a:defRPr/>
            </a:pPr>
            <a:endParaRPr lang="en-US" altLang="ja-JP" sz="80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marL="133338">
              <a:lnSpc>
                <a:spcPct val="150000"/>
              </a:lnSpc>
              <a:defRPr/>
            </a:pP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一度にたくさんのことを伝えると混乱してしまうため、一つずつ丁寧に伝えることが大切です！</a:t>
            </a:r>
            <a:endParaRPr lang="en-US" altLang="ja-JP"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marL="133338">
              <a:defRPr/>
            </a:pPr>
            <a:endParaRPr lang="en-US" altLang="ja-JP" sz="80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marL="133338">
              <a:lnSpc>
                <a:spcPct val="150000"/>
              </a:lnSpc>
              <a:defRPr/>
            </a:pPr>
            <a:r>
              <a:rPr lang="ja-JP" altLang="en-US"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rPr>
              <a:t>できない部分をさりげなくフォローすることは、本人の自信と安心感につながります。</a:t>
            </a:r>
            <a:endParaRPr lang="en-US" altLang="ja-JP"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a:p>
            <a:pPr marL="133338">
              <a:lnSpc>
                <a:spcPct val="150000"/>
              </a:lnSpc>
              <a:defRPr/>
            </a:pPr>
            <a:endParaRPr lang="en-US" altLang="ja-JP" sz="1050" kern="100" dirty="0">
              <a:solidFill>
                <a:prstClr val="black"/>
              </a:solidFill>
              <a:latin typeface="HGPｺﾞｼｯｸM" panose="020B0600000000000000" pitchFamily="50" charset="-128"/>
              <a:ea typeface="HGPｺﾞｼｯｸM" panose="020B0600000000000000" pitchFamily="50" charset="-128"/>
              <a:cs typeface="Times New Roman" panose="02020603050405020304" pitchFamily="18" charset="0"/>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49516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8750" y="746125"/>
            <a:ext cx="6983413" cy="3929063"/>
          </a:xfrm>
        </p:spPr>
      </p:sp>
      <p:sp>
        <p:nvSpPr>
          <p:cNvPr id="3" name="ノート プレースホルダー 2"/>
          <p:cNvSpPr>
            <a:spLocks noGrp="1"/>
          </p:cNvSpPr>
          <p:nvPr>
            <p:ph type="body" idx="3"/>
          </p:nvPr>
        </p:nvSpPr>
        <p:spPr>
          <a:xfrm>
            <a:off x="469232" y="5006016"/>
            <a:ext cx="5907505" cy="4356031"/>
          </a:xfrm>
        </p:spPr>
        <p:txBody>
          <a:bodyPr/>
          <a:lstStyle/>
          <a:p>
            <a:pPr>
              <a:spcBef>
                <a:spcPts val="600"/>
              </a:spcBef>
            </a:pPr>
            <a:r>
              <a:rPr lang="ja-JP" altLang="en-US" sz="1050" dirty="0" smtClean="0">
                <a:latin typeface="HGPｺﾞｼｯｸM" panose="020B0600000000000000" pitchFamily="50" charset="-128"/>
                <a:ea typeface="HGPｺﾞｼｯｸM" panose="020B0600000000000000" pitchFamily="50" charset="-128"/>
              </a:rPr>
              <a:t>認知症によってもたらされる行動</a:t>
            </a:r>
            <a:r>
              <a:rPr lang="ja-JP" altLang="en-US" sz="1050" dirty="0">
                <a:latin typeface="HGPｺﾞｼｯｸM" panose="020B0600000000000000" pitchFamily="50" charset="-128"/>
                <a:ea typeface="HGPｺﾞｼｯｸM" panose="020B0600000000000000" pitchFamily="50" charset="-128"/>
              </a:rPr>
              <a:t>・心理症状を</a:t>
            </a:r>
            <a:r>
              <a:rPr lang="en-US" altLang="ja-JP" sz="1050" dirty="0">
                <a:latin typeface="HGPｺﾞｼｯｸM" panose="020B0600000000000000" pitchFamily="50" charset="-128"/>
                <a:ea typeface="HGPｺﾞｼｯｸM" panose="020B0600000000000000" pitchFamily="50" charset="-128"/>
              </a:rPr>
              <a:t>BPSD</a:t>
            </a:r>
            <a:r>
              <a:rPr lang="ja-JP" altLang="en-US" sz="1050" dirty="0">
                <a:latin typeface="HGPｺﾞｼｯｸM" panose="020B0600000000000000" pitchFamily="50" charset="-128"/>
                <a:ea typeface="HGPｺﾞｼｯｸM" panose="020B0600000000000000" pitchFamily="50" charset="-128"/>
              </a:rPr>
              <a:t>と呼びます。　</a:t>
            </a:r>
            <a:endParaRPr lang="en-US" altLang="ja-JP" sz="1050" dirty="0" smtClean="0">
              <a:latin typeface="HGPｺﾞｼｯｸM" panose="020B0600000000000000" pitchFamily="50" charset="-128"/>
              <a:ea typeface="HGPｺﾞｼｯｸM" panose="020B0600000000000000" pitchFamily="50" charset="-128"/>
            </a:endParaRPr>
          </a:p>
          <a:p>
            <a:pPr>
              <a:spcBef>
                <a:spcPts val="600"/>
              </a:spcBef>
            </a:pPr>
            <a:r>
              <a:rPr lang="en-US" altLang="ja-JP" sz="1050" dirty="0" smtClean="0">
                <a:latin typeface="HGPｺﾞｼｯｸM" panose="020B0600000000000000" pitchFamily="50" charset="-128"/>
                <a:ea typeface="HGPｺﾞｼｯｸM" panose="020B0600000000000000" pitchFamily="50" charset="-128"/>
              </a:rPr>
              <a:t>BPSD</a:t>
            </a:r>
            <a:r>
              <a:rPr lang="ja-JP" altLang="en-US" sz="1050" dirty="0">
                <a:latin typeface="HGPｺﾞｼｯｸM" panose="020B0600000000000000" pitchFamily="50" charset="-128"/>
                <a:ea typeface="HGPｺﾞｼｯｸM" panose="020B0600000000000000" pitchFamily="50" charset="-128"/>
              </a:rPr>
              <a:t>は認知症の人、全員に現れるわけではありません。</a:t>
            </a:r>
            <a:endParaRPr lang="en-US" altLang="ja-JP" sz="1050" dirty="0">
              <a:latin typeface="HGPｺﾞｼｯｸM" panose="020B0600000000000000" pitchFamily="50" charset="-128"/>
              <a:ea typeface="HGPｺﾞｼｯｸM" panose="020B0600000000000000" pitchFamily="50" charset="-128"/>
            </a:endParaRPr>
          </a:p>
          <a:p>
            <a:pPr>
              <a:spcBef>
                <a:spcPts val="600"/>
              </a:spcBef>
            </a:pPr>
            <a:r>
              <a:rPr lang="ja-JP" altLang="en-US" sz="1050" dirty="0" smtClean="0">
                <a:latin typeface="HGPｺﾞｼｯｸM" panose="020B0600000000000000" pitchFamily="50" charset="-128"/>
                <a:ea typeface="HGPｺﾞｼｯｸM" panose="020B0600000000000000" pitchFamily="50" charset="-128"/>
              </a:rPr>
              <a:t>認知症</a:t>
            </a:r>
            <a:r>
              <a:rPr lang="ja-JP" altLang="en-US" sz="1050" dirty="0">
                <a:latin typeface="HGPｺﾞｼｯｸM" panose="020B0600000000000000" pitchFamily="50" charset="-128"/>
                <a:ea typeface="HGPｺﾞｼｯｸM" panose="020B0600000000000000" pitchFamily="50" charset="-128"/>
              </a:rPr>
              <a:t>の</a:t>
            </a:r>
            <a:r>
              <a:rPr lang="ja-JP" altLang="en-US" sz="1050" dirty="0" smtClean="0">
                <a:latin typeface="HGPｺﾞｼｯｸM" panose="020B0600000000000000" pitchFamily="50" charset="-128"/>
                <a:ea typeface="HGPｺﾞｼｯｸM" panose="020B0600000000000000" pitchFamily="50" charset="-128"/>
              </a:rPr>
              <a:t>行動</a:t>
            </a:r>
            <a:r>
              <a:rPr lang="ja-JP" altLang="en-US" sz="1050" dirty="0">
                <a:latin typeface="HGPｺﾞｼｯｸM" panose="020B0600000000000000" pitchFamily="50" charset="-128"/>
                <a:ea typeface="HGPｺﾞｼｯｸM" panose="020B0600000000000000" pitchFamily="50" charset="-128"/>
              </a:rPr>
              <a:t>・心理症状（</a:t>
            </a:r>
            <a:r>
              <a:rPr lang="en-US" altLang="ja-JP" sz="1050" dirty="0">
                <a:latin typeface="HGPｺﾞｼｯｸM" panose="020B0600000000000000" pitchFamily="50" charset="-128"/>
                <a:ea typeface="HGPｺﾞｼｯｸM" panose="020B0600000000000000" pitchFamily="50" charset="-128"/>
              </a:rPr>
              <a:t>BPSD</a:t>
            </a:r>
            <a:r>
              <a:rPr lang="ja-JP" altLang="en-US" sz="1050" dirty="0">
                <a:latin typeface="HGPｺﾞｼｯｸM" panose="020B0600000000000000" pitchFamily="50" charset="-128"/>
                <a:ea typeface="HGPｺﾞｼｯｸM" panose="020B0600000000000000" pitchFamily="50" charset="-128"/>
              </a:rPr>
              <a:t>）の多くは、背景にそこにいたる理由があります。</a:t>
            </a:r>
            <a:endParaRPr lang="en-US" altLang="ja-JP" sz="1050" dirty="0">
              <a:latin typeface="HGPｺﾞｼｯｸM" panose="020B0600000000000000" pitchFamily="50" charset="-128"/>
              <a:ea typeface="HGPｺﾞｼｯｸM" panose="020B0600000000000000" pitchFamily="50" charset="-128"/>
            </a:endParaRPr>
          </a:p>
          <a:p>
            <a:pPr>
              <a:spcBef>
                <a:spcPts val="600"/>
              </a:spcBef>
            </a:pPr>
            <a:endParaRPr lang="en-US" altLang="ja-JP" sz="300" dirty="0">
              <a:latin typeface="HGPｺﾞｼｯｸM" panose="020B0600000000000000" pitchFamily="50" charset="-128"/>
              <a:ea typeface="HGPｺﾞｼｯｸM" panose="020B0600000000000000" pitchFamily="50" charset="-128"/>
            </a:endParaRPr>
          </a:p>
          <a:p>
            <a:pPr>
              <a:spcBef>
                <a:spcPts val="600"/>
              </a:spcBef>
            </a:pPr>
            <a:r>
              <a:rPr lang="ja-JP" altLang="en-US" sz="1050" dirty="0">
                <a:latin typeface="HGPｺﾞｼｯｸM" panose="020B0600000000000000" pitchFamily="50" charset="-128"/>
                <a:ea typeface="HGPｺﾞｼｯｸM" panose="020B0600000000000000" pitchFamily="50" charset="-128"/>
              </a:rPr>
              <a:t>今までできていたことができなくなっていたり、難しくなっていたり</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spcBef>
                <a:spcPts val="600"/>
              </a:spcBef>
            </a:pPr>
            <a:r>
              <a:rPr lang="ja-JP" altLang="en-US" sz="1050" dirty="0" smtClean="0">
                <a:latin typeface="HGPｺﾞｼｯｸM" panose="020B0600000000000000" pitchFamily="50" charset="-128"/>
                <a:ea typeface="HGPｺﾞｼｯｸM" panose="020B0600000000000000" pitchFamily="50" charset="-128"/>
              </a:rPr>
              <a:t>自分</a:t>
            </a:r>
            <a:r>
              <a:rPr lang="ja-JP" altLang="en-US" sz="1050" dirty="0">
                <a:latin typeface="HGPｺﾞｼｯｸM" panose="020B0600000000000000" pitchFamily="50" charset="-128"/>
                <a:ea typeface="HGPｺﾞｼｯｸM" panose="020B0600000000000000" pitchFamily="50" charset="-128"/>
              </a:rPr>
              <a:t>の認識と、周囲の反応に違いが出て</a:t>
            </a:r>
            <a:r>
              <a:rPr lang="ja-JP" altLang="en-US" sz="1050" dirty="0" smtClean="0">
                <a:latin typeface="HGPｺﾞｼｯｸM" panose="020B0600000000000000" pitchFamily="50" charset="-128"/>
                <a:ea typeface="HGPｺﾞｼｯｸM" panose="020B0600000000000000" pitchFamily="50" charset="-128"/>
              </a:rPr>
              <a:t>いること</a:t>
            </a:r>
            <a:r>
              <a:rPr lang="ja-JP" altLang="en-US" sz="1050" dirty="0">
                <a:latin typeface="HGPｺﾞｼｯｸM" panose="020B0600000000000000" pitchFamily="50" charset="-128"/>
                <a:ea typeface="HGPｺﾞｼｯｸM" panose="020B0600000000000000" pitchFamily="50" charset="-128"/>
              </a:rPr>
              <a:t>で</a:t>
            </a:r>
            <a:r>
              <a:rPr lang="ja-JP" altLang="en-US" sz="1050" dirty="0" smtClean="0">
                <a:latin typeface="HGPｺﾞｼｯｸM" panose="020B0600000000000000" pitchFamily="50" charset="-128"/>
                <a:ea typeface="HGPｺﾞｼｯｸM" panose="020B0600000000000000" pitchFamily="50" charset="-128"/>
              </a:rPr>
              <a:t>、本人</a:t>
            </a:r>
            <a:r>
              <a:rPr lang="ja-JP" altLang="en-US" sz="1050" dirty="0">
                <a:latin typeface="HGPｺﾞｼｯｸM" panose="020B0600000000000000" pitchFamily="50" charset="-128"/>
                <a:ea typeface="HGPｺﾞｼｯｸM" panose="020B0600000000000000" pitchFamily="50" charset="-128"/>
              </a:rPr>
              <a:t>は不安な気持ちになりイライラしてきます</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spcBef>
                <a:spcPts val="600"/>
              </a:spcBef>
            </a:pPr>
            <a:endParaRPr lang="en-US" altLang="ja-JP" sz="300" dirty="0">
              <a:latin typeface="HGPｺﾞｼｯｸM" panose="020B0600000000000000" pitchFamily="50" charset="-128"/>
              <a:ea typeface="HGPｺﾞｼｯｸM" panose="020B0600000000000000" pitchFamily="50" charset="-128"/>
            </a:endParaRPr>
          </a:p>
          <a:p>
            <a:pPr>
              <a:spcBef>
                <a:spcPts val="600"/>
              </a:spcBef>
            </a:pPr>
            <a:r>
              <a:rPr lang="ja-JP" altLang="en-US" sz="1050" dirty="0" smtClean="0">
                <a:latin typeface="HGPｺﾞｼｯｸM" panose="020B0600000000000000" pitchFamily="50" charset="-128"/>
                <a:ea typeface="HGPｺﾞｼｯｸM" panose="020B0600000000000000" pitchFamily="50" charset="-128"/>
              </a:rPr>
              <a:t>そんな</a:t>
            </a:r>
            <a:r>
              <a:rPr lang="ja-JP" altLang="en-US" sz="1050" dirty="0">
                <a:latin typeface="HGPｺﾞｼｯｸM" panose="020B0600000000000000" pitchFamily="50" charset="-128"/>
                <a:ea typeface="HGPｺﾞｼｯｸM" panose="020B0600000000000000" pitchFamily="50" charset="-128"/>
              </a:rPr>
              <a:t>時に「大丈夫ですよ」と、本人の不安を理解することで、本人は安心感や心強く感じたり</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spcBef>
                <a:spcPts val="600"/>
              </a:spcBef>
            </a:pPr>
            <a:r>
              <a:rPr lang="ja-JP" altLang="en-US" sz="1050" dirty="0" smtClean="0">
                <a:latin typeface="HGPｺﾞｼｯｸM" panose="020B0600000000000000" pitchFamily="50" charset="-128"/>
                <a:ea typeface="HGPｺﾞｼｯｸM" panose="020B0600000000000000" pitchFamily="50" charset="-128"/>
              </a:rPr>
              <a:t>自信</a:t>
            </a:r>
            <a:r>
              <a:rPr lang="ja-JP" altLang="en-US" sz="1050" dirty="0">
                <a:latin typeface="HGPｺﾞｼｯｸM" panose="020B0600000000000000" pitchFamily="50" charset="-128"/>
                <a:ea typeface="HGPｺﾞｼｯｸM" panose="020B0600000000000000" pitchFamily="50" charset="-128"/>
              </a:rPr>
              <a:t>がついたり</a:t>
            </a:r>
            <a:r>
              <a:rPr lang="ja-JP" altLang="en-US" sz="1050" dirty="0" smtClean="0">
                <a:latin typeface="HGPｺﾞｼｯｸM" panose="020B0600000000000000" pitchFamily="50" charset="-128"/>
                <a:ea typeface="HGPｺﾞｼｯｸM" panose="020B0600000000000000" pitchFamily="50" charset="-128"/>
              </a:rPr>
              <a:t>、やる</a:t>
            </a:r>
            <a:r>
              <a:rPr lang="ja-JP" altLang="en-US" sz="1050" dirty="0">
                <a:latin typeface="HGPｺﾞｼｯｸM" panose="020B0600000000000000" pitchFamily="50" charset="-128"/>
                <a:ea typeface="HGPｺﾞｼｯｸM" panose="020B0600000000000000" pitchFamily="50" charset="-128"/>
              </a:rPr>
              <a:t>気がでたり、前向きになったりします。</a:t>
            </a:r>
            <a:endParaRPr lang="en-US" altLang="ja-JP" sz="1050" dirty="0">
              <a:latin typeface="HGPｺﾞｼｯｸM" panose="020B0600000000000000" pitchFamily="50" charset="-128"/>
              <a:ea typeface="HGPｺﾞｼｯｸM" panose="020B0600000000000000" pitchFamily="50" charset="-128"/>
            </a:endParaRPr>
          </a:p>
          <a:p>
            <a:pPr algn="just">
              <a:spcBef>
                <a:spcPts val="600"/>
              </a:spcBef>
              <a:defRPr/>
            </a:pPr>
            <a:r>
              <a:rPr lang="ja-JP" altLang="en-US" sz="1050" dirty="0" smtClean="0">
                <a:latin typeface="HGPｺﾞｼｯｸM" panose="020B0600000000000000" pitchFamily="50" charset="-128"/>
                <a:ea typeface="HGPｺﾞｼｯｸM" panose="020B0600000000000000" pitchFamily="50" charset="-128"/>
              </a:rPr>
              <a:t>自分</a:t>
            </a:r>
            <a:r>
              <a:rPr lang="ja-JP" altLang="en-US" sz="1050" dirty="0">
                <a:latin typeface="HGPｺﾞｼｯｸM" panose="020B0600000000000000" pitchFamily="50" charset="-128"/>
                <a:ea typeface="HGPｺﾞｼｯｸM" panose="020B0600000000000000" pitchFamily="50" charset="-128"/>
              </a:rPr>
              <a:t>が望む・好む行動ができる</a:t>
            </a:r>
            <a:r>
              <a:rPr lang="ja-JP" altLang="en-US" sz="1050" dirty="0" smtClean="0">
                <a:latin typeface="HGPｺﾞｼｯｸM" panose="020B0600000000000000" pitchFamily="50" charset="-128"/>
                <a:ea typeface="HGPｺﾞｼｯｸM" panose="020B0600000000000000" pitchFamily="50" charset="-128"/>
              </a:rPr>
              <a:t>と、</a:t>
            </a:r>
            <a:r>
              <a:rPr lang="ja-JP" altLang="en-US" sz="1050" dirty="0" smtClean="0">
                <a:solidFill>
                  <a:prstClr val="black"/>
                </a:solidFill>
                <a:latin typeface="HGPｺﾞｼｯｸM" panose="020B0600000000000000" pitchFamily="50" charset="-128"/>
                <a:ea typeface="HGPｺﾞｼｯｸM" panose="020B0600000000000000" pitchFamily="50" charset="-128"/>
              </a:rPr>
              <a:t>行動</a:t>
            </a:r>
            <a:r>
              <a:rPr lang="ja-JP" altLang="en-US" sz="1050" dirty="0">
                <a:solidFill>
                  <a:prstClr val="black"/>
                </a:solidFill>
                <a:latin typeface="HGPｺﾞｼｯｸM" panose="020B0600000000000000" pitchFamily="50" charset="-128"/>
                <a:ea typeface="HGPｺﾞｼｯｸM" panose="020B0600000000000000" pitchFamily="50" charset="-128"/>
              </a:rPr>
              <a:t>・心理症状</a:t>
            </a:r>
            <a:r>
              <a:rPr lang="ja-JP" altLang="en-US" sz="1050" dirty="0">
                <a:latin typeface="HGPｺﾞｼｯｸM" panose="020B0600000000000000" pitchFamily="50" charset="-128"/>
                <a:ea typeface="HGPｺﾞｼｯｸM" panose="020B0600000000000000" pitchFamily="50" charset="-128"/>
              </a:rPr>
              <a:t>は出にくく、症状の改善や進行</a:t>
            </a:r>
            <a:r>
              <a:rPr lang="ja-JP" altLang="en-US" sz="1050" dirty="0" smtClean="0">
                <a:latin typeface="HGPｺﾞｼｯｸM" panose="020B0600000000000000" pitchFamily="50" charset="-128"/>
                <a:ea typeface="HGPｺﾞｼｯｸM" panose="020B0600000000000000" pitchFamily="50" charset="-128"/>
              </a:rPr>
              <a:t>が緩やかに</a:t>
            </a:r>
            <a:r>
              <a:rPr lang="ja-JP" altLang="en-US" sz="1050" dirty="0">
                <a:latin typeface="HGPｺﾞｼｯｸM" panose="020B0600000000000000" pitchFamily="50" charset="-128"/>
                <a:ea typeface="HGPｺﾞｼｯｸM" panose="020B0600000000000000" pitchFamily="50" charset="-128"/>
              </a:rPr>
              <a:t>なります。</a:t>
            </a:r>
            <a:endParaRPr lang="en-US" altLang="ja-JP" sz="1050" dirty="0">
              <a:latin typeface="HGPｺﾞｼｯｸM" panose="020B0600000000000000" pitchFamily="50" charset="-128"/>
              <a:ea typeface="HGPｺﾞｼｯｸM" panose="020B0600000000000000" pitchFamily="50" charset="-128"/>
            </a:endParaRPr>
          </a:p>
          <a:p>
            <a:pPr algn="just">
              <a:spcBef>
                <a:spcPts val="600"/>
              </a:spcBef>
              <a:defRPr/>
            </a:pPr>
            <a:endParaRPr lang="en-US" altLang="ja-JP" sz="300" dirty="0">
              <a:latin typeface="HGPｺﾞｼｯｸM" panose="020B0600000000000000" pitchFamily="50" charset="-128"/>
              <a:ea typeface="HGPｺﾞｼｯｸM" panose="020B0600000000000000" pitchFamily="50" charset="-128"/>
            </a:endParaRPr>
          </a:p>
          <a:p>
            <a:pPr algn="just">
              <a:spcBef>
                <a:spcPts val="600"/>
              </a:spcBef>
              <a:defRPr/>
            </a:pPr>
            <a:r>
              <a:rPr lang="ja-JP" altLang="en-US" sz="1050" dirty="0">
                <a:latin typeface="HGPｺﾞｼｯｸM" panose="020B0600000000000000" pitchFamily="50" charset="-128"/>
                <a:ea typeface="HGPｺﾞｼｯｸM" panose="020B0600000000000000" pitchFamily="50" charset="-128"/>
              </a:rPr>
              <a:t>ですが、逆に、「何してんの！</a:t>
            </a:r>
            <a:r>
              <a:rPr lang="ja-JP" altLang="en-US" sz="1050" dirty="0" smtClean="0">
                <a:latin typeface="HGPｺﾞｼｯｸM" panose="020B0600000000000000" pitchFamily="50" charset="-128"/>
                <a:ea typeface="HGPｺﾞｼｯｸM" panose="020B0600000000000000" pitchFamily="50" charset="-128"/>
              </a:rPr>
              <a:t>」、「</a:t>
            </a:r>
            <a:r>
              <a:rPr lang="ja-JP" altLang="en-US" sz="1050" dirty="0">
                <a:latin typeface="HGPｺﾞｼｯｸM" panose="020B0600000000000000" pitchFamily="50" charset="-128"/>
                <a:ea typeface="HGPｺﾞｼｯｸM" panose="020B0600000000000000" pitchFamily="50" charset="-128"/>
              </a:rPr>
              <a:t>また忘れたん！」などと言われらたら</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gn="just">
              <a:spcBef>
                <a:spcPts val="600"/>
              </a:spcBef>
              <a:defRPr/>
            </a:pPr>
            <a:r>
              <a:rPr lang="ja-JP" altLang="en-US" sz="1050" dirty="0" smtClean="0">
                <a:latin typeface="HGPｺﾞｼｯｸM" panose="020B0600000000000000" pitchFamily="50" charset="-128"/>
                <a:ea typeface="HGPｺﾞｼｯｸM" panose="020B0600000000000000" pitchFamily="50" charset="-128"/>
              </a:rPr>
              <a:t>皆さん</a:t>
            </a:r>
            <a:r>
              <a:rPr lang="ja-JP" altLang="en-US" sz="1050" dirty="0">
                <a:latin typeface="HGPｺﾞｼｯｸM" panose="020B0600000000000000" pitchFamily="50" charset="-128"/>
                <a:ea typeface="HGPｺﾞｼｯｸM" panose="020B0600000000000000" pitchFamily="50" charset="-128"/>
              </a:rPr>
              <a:t>も嫌な気持ちになりませんか？</a:t>
            </a:r>
            <a:endParaRPr lang="en-US" altLang="ja-JP" sz="1050" dirty="0">
              <a:latin typeface="HGPｺﾞｼｯｸM" panose="020B0600000000000000" pitchFamily="50" charset="-128"/>
              <a:ea typeface="HGPｺﾞｼｯｸM" panose="020B0600000000000000" pitchFamily="50" charset="-128"/>
            </a:endParaRPr>
          </a:p>
          <a:p>
            <a:pPr>
              <a:spcBef>
                <a:spcPts val="600"/>
              </a:spcBef>
              <a:defRPr/>
            </a:pPr>
            <a:r>
              <a:rPr lang="ja-JP" altLang="en-US" sz="1050" dirty="0" smtClean="0">
                <a:latin typeface="HGPｺﾞｼｯｸM" panose="020B0600000000000000" pitchFamily="50" charset="-128"/>
                <a:ea typeface="HGPｺﾞｼｯｸM" panose="020B0600000000000000" pitchFamily="50" charset="-128"/>
              </a:rPr>
              <a:t>誰</a:t>
            </a:r>
            <a:r>
              <a:rPr lang="ja-JP" altLang="en-US" sz="1050" dirty="0">
                <a:latin typeface="HGPｺﾞｼｯｸM" panose="020B0600000000000000" pitchFamily="50" charset="-128"/>
                <a:ea typeface="HGPｺﾞｼｯｸM" panose="020B0600000000000000" pitchFamily="50" charset="-128"/>
              </a:rPr>
              <a:t>でも否定されると</a:t>
            </a:r>
            <a:r>
              <a:rPr lang="ja-JP" altLang="en-US" sz="1050" dirty="0">
                <a:solidFill>
                  <a:prstClr val="black"/>
                </a:solidFill>
                <a:latin typeface="HGPｺﾞｼｯｸM" panose="020B0600000000000000" pitchFamily="50" charset="-128"/>
                <a:ea typeface="HGPｺﾞｼｯｸM" panose="020B0600000000000000" pitchFamily="50" charset="-128"/>
              </a:rPr>
              <a:t>、不安になったり、パニックになったり</a:t>
            </a:r>
            <a:r>
              <a:rPr lang="ja-JP" altLang="en-US" sz="1050" dirty="0" smtClean="0">
                <a:solidFill>
                  <a:prstClr val="black"/>
                </a:solidFill>
                <a:latin typeface="HGPｺﾞｼｯｸM" panose="020B0600000000000000" pitchFamily="50" charset="-128"/>
                <a:ea typeface="HGPｺﾞｼｯｸM" panose="020B0600000000000000" pitchFamily="50" charset="-128"/>
              </a:rPr>
              <a:t>、</a:t>
            </a:r>
            <a:endParaRPr lang="en-US" altLang="ja-JP" sz="1050" dirty="0" smtClean="0">
              <a:solidFill>
                <a:prstClr val="black"/>
              </a:solidFill>
              <a:latin typeface="HGPｺﾞｼｯｸM" panose="020B0600000000000000" pitchFamily="50" charset="-128"/>
              <a:ea typeface="HGPｺﾞｼｯｸM" panose="020B0600000000000000" pitchFamily="50" charset="-128"/>
            </a:endParaRPr>
          </a:p>
          <a:p>
            <a:pPr>
              <a:spcBef>
                <a:spcPts val="600"/>
              </a:spcBef>
              <a:defRPr/>
            </a:pPr>
            <a:r>
              <a:rPr lang="ja-JP" altLang="en-US" sz="1050" dirty="0" smtClean="0">
                <a:solidFill>
                  <a:prstClr val="black"/>
                </a:solidFill>
                <a:latin typeface="HGPｺﾞｼｯｸM" panose="020B0600000000000000" pitchFamily="50" charset="-128"/>
                <a:ea typeface="HGPｺﾞｼｯｸM" panose="020B0600000000000000" pitchFamily="50" charset="-128"/>
              </a:rPr>
              <a:t>嫌</a:t>
            </a:r>
            <a:r>
              <a:rPr lang="ja-JP" altLang="en-US" sz="1050" dirty="0">
                <a:solidFill>
                  <a:prstClr val="black"/>
                </a:solidFill>
                <a:latin typeface="HGPｺﾞｼｯｸM" panose="020B0600000000000000" pitchFamily="50" charset="-128"/>
                <a:ea typeface="HGPｺﾞｼｯｸM" panose="020B0600000000000000" pitchFamily="50" charset="-128"/>
              </a:rPr>
              <a:t>な気持ちになったり、イライラしたり</a:t>
            </a:r>
            <a:r>
              <a:rPr lang="ja-JP" altLang="en-US" sz="1050" dirty="0" smtClean="0">
                <a:solidFill>
                  <a:prstClr val="black"/>
                </a:solidFill>
                <a:latin typeface="HGPｺﾞｼｯｸM" panose="020B0600000000000000" pitchFamily="50" charset="-128"/>
                <a:ea typeface="HGPｺﾞｼｯｸM" panose="020B0600000000000000" pitchFamily="50" charset="-128"/>
              </a:rPr>
              <a:t>、</a:t>
            </a:r>
            <a:r>
              <a:rPr lang="ja-JP" altLang="en-US" sz="1050" dirty="0" smtClean="0">
                <a:latin typeface="HGPｺﾞｼｯｸM" panose="020B0600000000000000" pitchFamily="50" charset="-128"/>
                <a:ea typeface="HGPｺﾞｼｯｸM" panose="020B0600000000000000" pitchFamily="50" charset="-128"/>
              </a:rPr>
              <a:t>怒ったりしますよね</a:t>
            </a:r>
            <a:r>
              <a:rPr lang="ja-JP" altLang="en-US" sz="1050" dirty="0">
                <a:latin typeface="HGPｺﾞｼｯｸM" panose="020B0600000000000000" pitchFamily="50" charset="-128"/>
                <a:ea typeface="HGPｺﾞｼｯｸM" panose="020B0600000000000000" pitchFamily="50" charset="-128"/>
              </a:rPr>
              <a:t>。</a:t>
            </a:r>
            <a:endParaRPr lang="en-US" altLang="ja-JP" sz="1050" dirty="0">
              <a:latin typeface="HGPｺﾞｼｯｸM" panose="020B0600000000000000" pitchFamily="50" charset="-128"/>
              <a:ea typeface="HGPｺﾞｼｯｸM" panose="020B0600000000000000" pitchFamily="50" charset="-128"/>
            </a:endParaRPr>
          </a:p>
          <a:p>
            <a:pPr>
              <a:spcBef>
                <a:spcPts val="600"/>
              </a:spcBef>
              <a:defRPr/>
            </a:pPr>
            <a:r>
              <a:rPr lang="ja-JP" altLang="en-US" sz="1050" dirty="0" smtClean="0">
                <a:solidFill>
                  <a:prstClr val="black"/>
                </a:solidFill>
                <a:latin typeface="HGPｺﾞｼｯｸM" panose="020B0600000000000000" pitchFamily="50" charset="-128"/>
                <a:ea typeface="HGPｺﾞｼｯｸM" panose="020B0600000000000000" pitchFamily="50" charset="-128"/>
              </a:rPr>
              <a:t>自分</a:t>
            </a:r>
            <a:r>
              <a:rPr lang="ja-JP" altLang="en-US" sz="1050" dirty="0">
                <a:solidFill>
                  <a:prstClr val="black"/>
                </a:solidFill>
                <a:latin typeface="HGPｺﾞｼｯｸM" panose="020B0600000000000000" pitchFamily="50" charset="-128"/>
                <a:ea typeface="HGPｺﾞｼｯｸM" panose="020B0600000000000000" pitchFamily="50" charset="-128"/>
              </a:rPr>
              <a:t>が嫌なことを強要されると行動・心理症状が出やすく、</a:t>
            </a:r>
            <a:r>
              <a:rPr lang="ja-JP" altLang="en-US" sz="1050" dirty="0">
                <a:latin typeface="HGPｺﾞｼｯｸM" panose="020B0600000000000000" pitchFamily="50" charset="-128"/>
                <a:ea typeface="HGPｺﾞｼｯｸM" panose="020B0600000000000000" pitchFamily="50" charset="-128"/>
              </a:rPr>
              <a:t>ますます症状が悪化します。</a:t>
            </a:r>
            <a:endParaRPr lang="en-US" altLang="ja-JP" sz="1050" dirty="0">
              <a:latin typeface="HGPｺﾞｼｯｸM" panose="020B0600000000000000" pitchFamily="50" charset="-128"/>
              <a:ea typeface="HGPｺﾞｼｯｸM" panose="020B0600000000000000" pitchFamily="50" charset="-128"/>
            </a:endParaRPr>
          </a:p>
          <a:p>
            <a:pPr>
              <a:spcBef>
                <a:spcPts val="600"/>
              </a:spcBef>
              <a:defRPr/>
            </a:pPr>
            <a:endParaRPr lang="en-US" altLang="ja-JP" sz="300" dirty="0">
              <a:solidFill>
                <a:prstClr val="black"/>
              </a:solidFill>
              <a:latin typeface="HGPｺﾞｼｯｸM" panose="020B0600000000000000" pitchFamily="50" charset="-128"/>
              <a:ea typeface="HGPｺﾞｼｯｸM" panose="020B0600000000000000" pitchFamily="50" charset="-128"/>
            </a:endParaRPr>
          </a:p>
          <a:p>
            <a:pPr>
              <a:spcBef>
                <a:spcPts val="600"/>
              </a:spcBef>
              <a:defRPr/>
            </a:pPr>
            <a:r>
              <a:rPr lang="ja-JP" altLang="en-US" sz="1050" dirty="0">
                <a:solidFill>
                  <a:prstClr val="black"/>
                </a:solidFill>
                <a:latin typeface="HGPｺﾞｼｯｸM" panose="020B0600000000000000" pitchFamily="50" charset="-128"/>
                <a:ea typeface="HGPｺﾞｼｯｸM" panose="020B0600000000000000" pitchFamily="50" charset="-128"/>
              </a:rPr>
              <a:t>まずは、本人の視点に立って、なぜこの言動が生じているのかを考えてみてください。</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a:spcBef>
                <a:spcPts val="600"/>
              </a:spcBef>
              <a:defRPr/>
            </a:pPr>
            <a:r>
              <a:rPr lang="ja-JP" altLang="en-US" sz="1050" dirty="0" smtClean="0">
                <a:solidFill>
                  <a:prstClr val="black"/>
                </a:solidFill>
                <a:latin typeface="HGPｺﾞｼｯｸM" panose="020B0600000000000000" pitchFamily="50" charset="-128"/>
                <a:ea typeface="HGPｺﾞｼｯｸM" panose="020B0600000000000000" pitchFamily="50" charset="-128"/>
              </a:rPr>
              <a:t>行動</a:t>
            </a:r>
            <a:r>
              <a:rPr lang="ja-JP" altLang="en-US" sz="1050" dirty="0">
                <a:solidFill>
                  <a:prstClr val="black"/>
                </a:solidFill>
                <a:latin typeface="HGPｺﾞｼｯｸM" panose="020B0600000000000000" pitchFamily="50" charset="-128"/>
                <a:ea typeface="HGPｺﾞｼｯｸM" panose="020B0600000000000000" pitchFamily="50" charset="-128"/>
              </a:rPr>
              <a:t>・心理症状が見られた時には、「何か</a:t>
            </a:r>
            <a:r>
              <a:rPr lang="en-US" altLang="ja-JP" sz="1050" dirty="0">
                <a:solidFill>
                  <a:prstClr val="black"/>
                </a:solidFill>
                <a:latin typeface="HGPｺﾞｼｯｸM" panose="020B0600000000000000" pitchFamily="50" charset="-128"/>
                <a:ea typeface="HGPｺﾞｼｯｸM" panose="020B0600000000000000" pitchFamily="50" charset="-128"/>
              </a:rPr>
              <a:t>SOS</a:t>
            </a:r>
            <a:r>
              <a:rPr lang="ja-JP" altLang="en-US" sz="1050" dirty="0">
                <a:solidFill>
                  <a:prstClr val="black"/>
                </a:solidFill>
                <a:latin typeface="HGPｺﾞｼｯｸM" panose="020B0600000000000000" pitchFamily="50" charset="-128"/>
                <a:ea typeface="HGPｺﾞｼｯｸM" panose="020B0600000000000000" pitchFamily="50" charset="-128"/>
              </a:rPr>
              <a:t>を発信している」「なん</a:t>
            </a:r>
            <a:r>
              <a:rPr lang="ja-JP" altLang="en-US" sz="1050" dirty="0" err="1">
                <a:solidFill>
                  <a:prstClr val="black"/>
                </a:solidFill>
                <a:latin typeface="HGPｺﾞｼｯｸM" panose="020B0600000000000000" pitchFamily="50" charset="-128"/>
                <a:ea typeface="HGPｺﾞｼｯｸM" panose="020B0600000000000000" pitchFamily="50" charset="-128"/>
              </a:rPr>
              <a:t>でかな</a:t>
            </a:r>
            <a:r>
              <a:rPr lang="ja-JP" altLang="en-US" sz="1050" dirty="0">
                <a:solidFill>
                  <a:prstClr val="black"/>
                </a:solidFill>
                <a:latin typeface="HGPｺﾞｼｯｸM" panose="020B0600000000000000" pitchFamily="50" charset="-128"/>
                <a:ea typeface="HGPｺﾞｼｯｸM" panose="020B0600000000000000" pitchFamily="50" charset="-128"/>
              </a:rPr>
              <a:t>？」と</a:t>
            </a:r>
            <a:r>
              <a:rPr lang="ja-JP" altLang="en-US" sz="1050" dirty="0" smtClean="0">
                <a:solidFill>
                  <a:prstClr val="black"/>
                </a:solidFill>
                <a:latin typeface="HGPｺﾞｼｯｸM" panose="020B0600000000000000" pitchFamily="50" charset="-128"/>
                <a:ea typeface="HGPｺﾞｼｯｸM" panose="020B0600000000000000" pitchFamily="50" charset="-128"/>
              </a:rPr>
              <a:t>、</a:t>
            </a:r>
            <a:endParaRPr lang="en-US" altLang="ja-JP" sz="1050" dirty="0" smtClean="0">
              <a:solidFill>
                <a:prstClr val="black"/>
              </a:solidFill>
              <a:latin typeface="HGPｺﾞｼｯｸM" panose="020B0600000000000000" pitchFamily="50" charset="-128"/>
              <a:ea typeface="HGPｺﾞｼｯｸM" panose="020B0600000000000000" pitchFamily="50" charset="-128"/>
            </a:endParaRPr>
          </a:p>
          <a:p>
            <a:pPr>
              <a:spcBef>
                <a:spcPts val="600"/>
              </a:spcBef>
              <a:defRPr/>
            </a:pPr>
            <a:r>
              <a:rPr lang="ja-JP" altLang="en-US" sz="1050" dirty="0" smtClean="0">
                <a:solidFill>
                  <a:prstClr val="black"/>
                </a:solidFill>
                <a:latin typeface="HGPｺﾞｼｯｸM" panose="020B0600000000000000" pitchFamily="50" charset="-128"/>
                <a:ea typeface="HGPｺﾞｼｯｸM" panose="020B0600000000000000" pitchFamily="50" charset="-128"/>
              </a:rPr>
              <a:t>本人</a:t>
            </a:r>
            <a:r>
              <a:rPr lang="ja-JP" altLang="en-US" sz="1050" dirty="0">
                <a:solidFill>
                  <a:prstClr val="black"/>
                </a:solidFill>
                <a:latin typeface="HGPｺﾞｼｯｸM" panose="020B0600000000000000" pitchFamily="50" charset="-128"/>
                <a:ea typeface="HGPｺﾞｼｯｸM" panose="020B0600000000000000" pitchFamily="50" charset="-128"/>
              </a:rPr>
              <a:t>の言動を読み取って</a:t>
            </a:r>
            <a:r>
              <a:rPr lang="ja-JP" altLang="en-US" sz="1050" dirty="0" smtClean="0">
                <a:solidFill>
                  <a:prstClr val="black"/>
                </a:solidFill>
                <a:latin typeface="HGPｺﾞｼｯｸM" panose="020B0600000000000000" pitchFamily="50" charset="-128"/>
                <a:ea typeface="HGPｺﾞｼｯｸM" panose="020B0600000000000000" pitchFamily="50" charset="-128"/>
              </a:rPr>
              <a:t>接すること</a:t>
            </a:r>
            <a:r>
              <a:rPr lang="ja-JP" altLang="en-US" sz="1050" dirty="0">
                <a:solidFill>
                  <a:prstClr val="black"/>
                </a:solidFill>
                <a:latin typeface="HGPｺﾞｼｯｸM" panose="020B0600000000000000" pitchFamily="50" charset="-128"/>
                <a:ea typeface="HGPｺﾞｼｯｸM" panose="020B0600000000000000" pitchFamily="50" charset="-128"/>
              </a:rPr>
              <a:t>が大切です。</a:t>
            </a:r>
            <a:endParaRPr lang="en-US" altLang="ja-JP" sz="1050" dirty="0">
              <a:latin typeface="UD デジタル 教科書体 NK-B" panose="02020700000000000000" pitchFamily="18" charset="-128"/>
              <a:ea typeface="UD デジタル 教科書体 NK-B" panose="02020700000000000000" pitchFamily="18" charset="-128"/>
            </a:endParaRPr>
          </a:p>
          <a:p>
            <a:pPr lvl="0"/>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5" name="フッター プレースホルダー 4"/>
          <p:cNvSpPr>
            <a:spLocks noGrp="1"/>
          </p:cNvSpPr>
          <p:nvPr>
            <p:ph type="ftr" sz="quarter" idx="10"/>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1381904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5763" y="933450"/>
            <a:ext cx="6146800" cy="3457575"/>
          </a:xfrm>
        </p:spPr>
      </p:sp>
      <p:sp>
        <p:nvSpPr>
          <p:cNvPr id="3" name="ノート プレースホルダー 2"/>
          <p:cNvSpPr>
            <a:spLocks noGrp="1"/>
          </p:cNvSpPr>
          <p:nvPr>
            <p:ph type="body" idx="3"/>
          </p:nvPr>
        </p:nvSpPr>
        <p:spPr>
          <a:xfrm>
            <a:off x="625642" y="4807542"/>
            <a:ext cx="5666874" cy="3108004"/>
          </a:xfrm>
        </p:spPr>
        <p:txBody>
          <a:bodyPr/>
          <a:lstStyle/>
          <a:p>
            <a:pPr>
              <a:lnSpc>
                <a:spcPct val="150000"/>
              </a:lnSpc>
            </a:pPr>
            <a:r>
              <a:rPr lang="ja-JP" altLang="en-US" sz="1050" dirty="0">
                <a:latin typeface="HGPｺﾞｼｯｸM" panose="020B0600000000000000" pitchFamily="50" charset="-128"/>
                <a:ea typeface="HGPｺﾞｼｯｸM" panose="020B0600000000000000" pitchFamily="50" charset="-128"/>
              </a:rPr>
              <a:t>認知症になったら何を言っても覚えていないというのも大きな間違いです。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知識としての記憶を忘れても、感情としての記憶は残ると言われています。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簡単に言うと、「</a:t>
            </a:r>
            <a:r>
              <a:rPr lang="ja-JP" altLang="en-US" sz="1050" dirty="0">
                <a:ln w="0"/>
                <a:latin typeface="HGPｺﾞｼｯｸM" panose="020B0600000000000000" pitchFamily="50" charset="-128"/>
                <a:ea typeface="HGPｺﾞｼｯｸM" panose="020B0600000000000000" pitchFamily="50" charset="-128"/>
              </a:rPr>
              <a:t>何があったかは忘れたけど、でも！嬉しいことがあった」</a:t>
            </a:r>
            <a:endParaRPr lang="en-US" altLang="ja-JP" sz="1050" dirty="0">
              <a:ln w="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n w="0"/>
                <a:latin typeface="HGPｺﾞｼｯｸM" panose="020B0600000000000000" pitchFamily="50" charset="-128"/>
                <a:ea typeface="HGPｺﾞｼｯｸM" panose="020B0600000000000000" pitchFamily="50" charset="-128"/>
              </a:rPr>
              <a:t>「</a:t>
            </a:r>
            <a:r>
              <a:rPr lang="ja-JP" altLang="en-US" sz="1050" dirty="0">
                <a:ln w="0"/>
                <a:latin typeface="HGPｺﾞｼｯｸM" panose="020B0600000000000000" pitchFamily="50" charset="-128"/>
                <a:ea typeface="HGPｺﾞｼｯｸM" panose="020B0600000000000000" pitchFamily="50" charset="-128"/>
              </a:rPr>
              <a:t>何を言われたかは覚えていないけど、でも</a:t>
            </a:r>
            <a:r>
              <a:rPr lang="en-US" altLang="ja-JP" sz="1050" dirty="0">
                <a:ln w="0"/>
                <a:latin typeface="HGPｺﾞｼｯｸM" panose="020B0600000000000000" pitchFamily="50" charset="-128"/>
                <a:ea typeface="HGPｺﾞｼｯｸM" panose="020B0600000000000000" pitchFamily="50" charset="-128"/>
              </a:rPr>
              <a:t>…</a:t>
            </a:r>
            <a:r>
              <a:rPr lang="ja-JP" altLang="en-US" sz="1050" dirty="0">
                <a:ln w="0"/>
                <a:latin typeface="HGPｺﾞｼｯｸM" panose="020B0600000000000000" pitchFamily="50" charset="-128"/>
                <a:ea typeface="HGPｺﾞｼｯｸM" panose="020B0600000000000000" pitchFamily="50" charset="-128"/>
              </a:rPr>
              <a:t>嫌なことを言われた」と言う、</a:t>
            </a:r>
            <a:endParaRPr lang="en-US" altLang="ja-JP" sz="1050" dirty="0">
              <a:ln w="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n w="0"/>
                <a:latin typeface="HGPｺﾞｼｯｸM" panose="020B0600000000000000" pitchFamily="50" charset="-128"/>
                <a:ea typeface="HGPｺﾞｼｯｸM" panose="020B0600000000000000" pitchFamily="50" charset="-128"/>
              </a:rPr>
              <a:t>感情面</a:t>
            </a:r>
            <a:r>
              <a:rPr lang="ja-JP" altLang="en-US" sz="1050" dirty="0">
                <a:ln w="0"/>
                <a:latin typeface="HGPｺﾞｼｯｸM" panose="020B0600000000000000" pitchFamily="50" charset="-128"/>
                <a:ea typeface="HGPｺﾞｼｯｸM" panose="020B0600000000000000" pitchFamily="50" charset="-128"/>
              </a:rPr>
              <a:t>の記憶は忘れにくいということです。</a:t>
            </a:r>
            <a:endParaRPr lang="en-US" altLang="ja-JP" sz="1050" dirty="0">
              <a:ln w="0"/>
              <a:latin typeface="HGPｺﾞｼｯｸM" panose="020B0600000000000000" pitchFamily="50" charset="-128"/>
              <a:ea typeface="HGPｺﾞｼｯｸM" panose="020B0600000000000000" pitchFamily="50" charset="-128"/>
            </a:endParaRPr>
          </a:p>
          <a:p>
            <a:endParaRPr lang="en-US" altLang="ja-JP" sz="800" dirty="0">
              <a:ln w="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n w="0"/>
                <a:latin typeface="HGPｺﾞｼｯｸM" panose="020B0600000000000000" pitchFamily="50" charset="-128"/>
                <a:ea typeface="HGPｺﾞｼｯｸM" panose="020B0600000000000000" pitchFamily="50" charset="-128"/>
              </a:rPr>
              <a:t>周囲</a:t>
            </a:r>
            <a:r>
              <a:rPr lang="ja-JP" altLang="en-US" sz="1050" dirty="0">
                <a:ln w="0"/>
                <a:latin typeface="HGPｺﾞｼｯｸM" panose="020B0600000000000000" pitchFamily="50" charset="-128"/>
                <a:ea typeface="HGPｺﾞｼｯｸM" panose="020B0600000000000000" pitchFamily="50" charset="-128"/>
              </a:rPr>
              <a:t>の接し方が、本人の感情面に影響を及ぼしていることを意識しましょう。</a:t>
            </a:r>
            <a:endParaRPr lang="en-US" altLang="ja-JP" sz="1050" dirty="0">
              <a:ln w="0"/>
              <a:latin typeface="HGPｺﾞｼｯｸM" panose="020B0600000000000000" pitchFamily="50" charset="-128"/>
              <a:ea typeface="HGPｺﾞｼｯｸM" panose="020B0600000000000000" pitchFamily="50" charset="-128"/>
            </a:endParaRPr>
          </a:p>
          <a:p>
            <a:pPr>
              <a:lnSpc>
                <a:spcPct val="150000"/>
              </a:lnSpc>
            </a:pPr>
            <a:endParaRPr lang="en-US" altLang="ja-JP" sz="1050" dirty="0">
              <a:ln w="0"/>
              <a:latin typeface="HGPｺﾞｼｯｸM" panose="020B0600000000000000" pitchFamily="50" charset="-128"/>
              <a:ea typeface="HGPｺﾞｼｯｸM" panose="020B0600000000000000" pitchFamily="50" charset="-128"/>
            </a:endParaRPr>
          </a:p>
          <a:p>
            <a:pPr>
              <a:lnSpc>
                <a:spcPct val="150000"/>
              </a:lnSpc>
            </a:pPr>
            <a:endParaRPr lang="en-US" altLang="ja-JP" dirty="0">
              <a:latin typeface="UD デジタル 教科書体 N-B" panose="02020700000000000000" pitchFamily="17" charset="-128"/>
              <a:ea typeface="UD デジタル 教科書体 N-B" panose="02020700000000000000" pitchFamily="17" charset="-128"/>
            </a:endParaRPr>
          </a:p>
          <a:p>
            <a:endParaRPr kumimoji="1" lang="ja-JP" altLang="en-US" dirty="0"/>
          </a:p>
        </p:txBody>
      </p:sp>
      <p:sp>
        <p:nvSpPr>
          <p:cNvPr id="5" name="フッター プレースホルダー 4"/>
          <p:cNvSpPr>
            <a:spLocks noGrp="1"/>
          </p:cNvSpPr>
          <p:nvPr>
            <p:ph type="ftr" sz="quarter" idx="10"/>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740862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79413" y="971550"/>
            <a:ext cx="6064250" cy="3411538"/>
          </a:xfrm>
        </p:spPr>
      </p:sp>
      <p:sp>
        <p:nvSpPr>
          <p:cNvPr id="3" name="ノート プレースホルダー 2"/>
          <p:cNvSpPr>
            <a:spLocks noGrp="1"/>
          </p:cNvSpPr>
          <p:nvPr>
            <p:ph type="body" idx="1"/>
          </p:nvPr>
        </p:nvSpPr>
        <p:spPr>
          <a:xfrm>
            <a:off x="379413" y="4911784"/>
            <a:ext cx="6064250" cy="2704214"/>
          </a:xfrm>
        </p:spPr>
        <p:txBody>
          <a:bodyPr/>
          <a:lstStyle/>
          <a:p>
            <a:pPr>
              <a:lnSpc>
                <a:spcPct val="150000"/>
              </a:lnSpc>
            </a:pPr>
            <a:r>
              <a:rPr lang="ja-JP" altLang="en-US" sz="1050" dirty="0">
                <a:ln w="0"/>
                <a:latin typeface="HGPｺﾞｼｯｸM" panose="020B0600000000000000" pitchFamily="50" charset="-128"/>
                <a:ea typeface="HGPｺﾞｼｯｸM" panose="020B0600000000000000" pitchFamily="50" charset="-128"/>
              </a:rPr>
              <a:t>行動・心理症状（</a:t>
            </a:r>
            <a:r>
              <a:rPr lang="en-US" altLang="ja-JP" sz="1050" dirty="0">
                <a:ln w="0"/>
                <a:latin typeface="HGPｺﾞｼｯｸM" panose="020B0600000000000000" pitchFamily="50" charset="-128"/>
                <a:ea typeface="HGPｺﾞｼｯｸM" panose="020B0600000000000000" pitchFamily="50" charset="-128"/>
              </a:rPr>
              <a:t>BPSD)</a:t>
            </a:r>
            <a:r>
              <a:rPr lang="ja-JP" altLang="en-US" sz="1050" dirty="0">
                <a:ln w="0"/>
                <a:latin typeface="HGPｺﾞｼｯｸM" panose="020B0600000000000000" pitchFamily="50" charset="-128"/>
                <a:ea typeface="HGPｺﾞｼｯｸM" panose="020B0600000000000000" pitchFamily="50" charset="-128"/>
              </a:rPr>
              <a:t>を悪化させないようにするには</a:t>
            </a:r>
            <a:r>
              <a:rPr lang="ja-JP" altLang="en-US" sz="1050" dirty="0" smtClean="0">
                <a:ln w="0"/>
                <a:latin typeface="HGPｺﾞｼｯｸM" panose="020B0600000000000000" pitchFamily="50" charset="-128"/>
                <a:ea typeface="HGPｺﾞｼｯｸM" panose="020B0600000000000000" pitchFamily="50" charset="-128"/>
              </a:rPr>
              <a:t>、</a:t>
            </a:r>
            <a:endParaRPr lang="en-US" altLang="ja-JP" sz="1050" dirty="0">
              <a:ln w="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n w="0"/>
                <a:latin typeface="HGPｺﾞｼｯｸM" panose="020B0600000000000000" pitchFamily="50" charset="-128"/>
                <a:ea typeface="HGPｺﾞｼｯｸM" panose="020B0600000000000000" pitchFamily="50" charset="-128"/>
              </a:rPr>
              <a:t>本人</a:t>
            </a:r>
            <a:r>
              <a:rPr lang="ja-JP" altLang="en-US" sz="1050" dirty="0">
                <a:ln w="0"/>
                <a:latin typeface="HGPｺﾞｼｯｸM" panose="020B0600000000000000" pitchFamily="50" charset="-128"/>
                <a:ea typeface="HGPｺﾞｼｯｸM" panose="020B0600000000000000" pitchFamily="50" charset="-128"/>
              </a:rPr>
              <a:t>がポジティブな気持ちでいられる環境が大切です！</a:t>
            </a:r>
            <a:endParaRPr lang="en-US" altLang="ja-JP" sz="1050" dirty="0">
              <a:ln w="0"/>
              <a:latin typeface="HGPｺﾞｼｯｸM" panose="020B0600000000000000" pitchFamily="50" charset="-128"/>
              <a:ea typeface="HGPｺﾞｼｯｸM" panose="020B0600000000000000" pitchFamily="50" charset="-128"/>
            </a:endParaRPr>
          </a:p>
          <a:p>
            <a:endParaRPr lang="en-US" altLang="ja-JP" sz="800" dirty="0">
              <a:ln w="0"/>
              <a:latin typeface="HGPｺﾞｼｯｸM" panose="020B0600000000000000" pitchFamily="50" charset="-128"/>
              <a:ea typeface="HGPｺﾞｼｯｸM" panose="020B0600000000000000" pitchFamily="50" charset="-128"/>
            </a:endParaRPr>
          </a:p>
          <a:p>
            <a:pPr>
              <a:lnSpc>
                <a:spcPct val="15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まずは、本人の声に耳を傾け、原因を考えてみてください。</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pP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関わる</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側の感情や態度、言葉が原因となっていることもあります。</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pP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もしく</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は、本人の行動を制限、制止することが原因となっていることもあります。</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endParaRPr lang="en-US" altLang="ja-JP" sz="80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どうしたら良いの？と思った時には、悩まずに地域包括支援センターなどに相談してください。</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endParaRPr lang="en-US" altLang="ja-JP" sz="110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pPr>
            <a:endParaRPr lang="en-US" altLang="ja-JP"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endParaRPr lang="en-US" altLang="ja-JP" dirty="0" smtClean="0">
              <a:ln w="0"/>
              <a:latin typeface="UD デジタル 教科書体 N-B" panose="02020700000000000000" pitchFamily="17" charset="-128"/>
              <a:ea typeface="UD デジタル 教科書体 N-B" panose="02020700000000000000" pitchFamily="17" charset="-128"/>
            </a:endParaRPr>
          </a:p>
          <a:p>
            <a:endParaRPr lang="en-US" altLang="ja-JP" dirty="0">
              <a:ln w="0"/>
              <a:latin typeface="UD デジタル 教科書体 N-B" panose="02020700000000000000" pitchFamily="17" charset="-128"/>
              <a:ea typeface="UD デジタル 教科書体 N-B" panose="02020700000000000000" pitchFamily="17" charset="-128"/>
            </a:endParaRPr>
          </a:p>
          <a:p>
            <a:endParaRPr lang="ja-JP" altLang="en-US" dirty="0">
              <a:latin typeface="UD デジタル 教科書体 N-B" panose="02020700000000000000" pitchFamily="17" charset="-128"/>
              <a:ea typeface="UD デジタル 教科書体 N-B" panose="02020700000000000000" pitchFamily="17" charset="-128"/>
            </a:endParaRPr>
          </a:p>
          <a:p>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072801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1076325"/>
            <a:ext cx="5962650" cy="3354388"/>
          </a:xfrm>
        </p:spPr>
      </p:sp>
      <p:sp>
        <p:nvSpPr>
          <p:cNvPr id="5" name="コンテンツ プレースホルダー 2"/>
          <p:cNvSpPr txBox="1">
            <a:spLocks noGrp="1"/>
          </p:cNvSpPr>
          <p:nvPr>
            <p:ph type="body" idx="1"/>
          </p:nvPr>
        </p:nvSpPr>
        <p:spPr>
          <a:xfrm>
            <a:off x="450850" y="5144570"/>
            <a:ext cx="5962650" cy="3239755"/>
          </a:xfrm>
          <a:prstGeom prst="rect">
            <a:avLst/>
          </a:prstGeom>
        </p:spPr>
        <p:txBody>
          <a:bodyPr vert="horz" lIns="91432" tIns="45716" rIns="91432" bIns="457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050" dirty="0">
                <a:latin typeface="HGPｺﾞｼｯｸM" panose="020B0600000000000000" pitchFamily="50" charset="-128"/>
                <a:ea typeface="HGPｺﾞｼｯｸM" panose="020B0600000000000000" pitchFamily="50" charset="-128"/>
              </a:rPr>
              <a:t>なぜ認知症を学ぶのか</a:t>
            </a:r>
            <a:endParaRPr lang="en-US" altLang="ja-JP" sz="1050" dirty="0">
              <a:latin typeface="HGPｺﾞｼｯｸM" panose="020B0600000000000000" pitchFamily="50" charset="-128"/>
              <a:ea typeface="HGPｺﾞｼｯｸM" panose="020B0600000000000000" pitchFamily="50" charset="-128"/>
            </a:endParaRPr>
          </a:p>
          <a:p>
            <a:pPr marL="0" indent="0">
              <a:lnSpc>
                <a:spcPct val="100000"/>
              </a:lnSpc>
              <a:buNone/>
            </a:pPr>
            <a:r>
              <a:rPr lang="ja-JP" altLang="en-US" sz="1050" dirty="0">
                <a:latin typeface="HGPｺﾞｼｯｸM" panose="020B0600000000000000" pitchFamily="50" charset="-128"/>
                <a:ea typeface="HGPｺﾞｼｯｸM" panose="020B0600000000000000" pitchFamily="50" charset="-128"/>
              </a:rPr>
              <a:t>認知症になったら何もわからなくなる、ふつうの生活を送れなくなる、というような</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marL="0" indent="0">
              <a:lnSpc>
                <a:spcPct val="100000"/>
              </a:lnSpc>
              <a:buNone/>
            </a:pPr>
            <a:r>
              <a:rPr lang="ja-JP" altLang="en-US" sz="1050" dirty="0" smtClean="0">
                <a:latin typeface="HGPｺﾞｼｯｸM" panose="020B0600000000000000" pitchFamily="50" charset="-128"/>
                <a:ea typeface="HGPｺﾞｼｯｸM" panose="020B0600000000000000" pitchFamily="50" charset="-128"/>
              </a:rPr>
              <a:t>イメージを、もって</a:t>
            </a:r>
            <a:r>
              <a:rPr lang="ja-JP" altLang="en-US" sz="1050" dirty="0">
                <a:latin typeface="HGPｺﾞｼｯｸM" panose="020B0600000000000000" pitchFamily="50" charset="-128"/>
                <a:ea typeface="HGPｺﾞｼｯｸM" panose="020B0600000000000000" pitchFamily="50" charset="-128"/>
              </a:rPr>
              <a:t>はいないでしょうか？</a:t>
            </a:r>
            <a:endParaRPr lang="en-US" altLang="ja-JP" sz="1050" dirty="0">
              <a:latin typeface="HGPｺﾞｼｯｸM" panose="020B0600000000000000" pitchFamily="50" charset="-128"/>
              <a:ea typeface="HGPｺﾞｼｯｸM" panose="020B0600000000000000" pitchFamily="50" charset="-128"/>
            </a:endParaRPr>
          </a:p>
          <a:p>
            <a:pPr marL="0" indent="0">
              <a:lnSpc>
                <a:spcPct val="100000"/>
              </a:lnSpc>
              <a:buNone/>
            </a:pPr>
            <a:endParaRPr lang="ja-JP" altLang="en-US" sz="1050" dirty="0">
              <a:latin typeface="HGPｺﾞｼｯｸM" panose="020B0600000000000000" pitchFamily="50" charset="-128"/>
              <a:ea typeface="HGPｺﾞｼｯｸM" panose="020B0600000000000000" pitchFamily="50" charset="-128"/>
            </a:endParaRPr>
          </a:p>
          <a:p>
            <a:pPr marL="0" indent="0">
              <a:lnSpc>
                <a:spcPct val="100000"/>
              </a:lnSpc>
              <a:buNone/>
            </a:pPr>
            <a:r>
              <a:rPr lang="ja-JP" altLang="en-US" sz="1050" dirty="0">
                <a:latin typeface="HGPｺﾞｼｯｸM" panose="020B0600000000000000" pitchFamily="50" charset="-128"/>
                <a:ea typeface="HGPｺﾞｼｯｸM" panose="020B0600000000000000" pitchFamily="50" charset="-128"/>
              </a:rPr>
              <a:t>現在では認知症があっても活躍している人が増えており</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marL="0" indent="0">
              <a:lnSpc>
                <a:spcPct val="100000"/>
              </a:lnSpc>
              <a:buNone/>
            </a:pPr>
            <a:r>
              <a:rPr lang="ja-JP" altLang="en-US" sz="1050" dirty="0" smtClean="0">
                <a:latin typeface="HGPｺﾞｼｯｸM" panose="020B0600000000000000" pitchFamily="50" charset="-128"/>
                <a:ea typeface="HGPｺﾞｼｯｸM" panose="020B0600000000000000" pitchFamily="50" charset="-128"/>
              </a:rPr>
              <a:t>認知症</a:t>
            </a:r>
            <a:r>
              <a:rPr lang="ja-JP" altLang="en-US" sz="1050" dirty="0">
                <a:latin typeface="HGPｺﾞｼｯｸM" panose="020B0600000000000000" pitchFamily="50" charset="-128"/>
                <a:ea typeface="HGPｺﾞｼｯｸM" panose="020B0600000000000000" pitchFamily="50" charset="-128"/>
              </a:rPr>
              <a:t>に対する捉え方も、大きく変わりつつあります。</a:t>
            </a:r>
          </a:p>
          <a:p>
            <a:pPr marL="0" indent="0">
              <a:lnSpc>
                <a:spcPct val="100000"/>
              </a:lnSpc>
              <a:buNone/>
            </a:pPr>
            <a:endParaRPr lang="en-US" altLang="ja-JP" sz="1050" dirty="0">
              <a:latin typeface="HGPｺﾞｼｯｸM" panose="020B0600000000000000" pitchFamily="50" charset="-128"/>
              <a:ea typeface="HGPｺﾞｼｯｸM" panose="020B0600000000000000" pitchFamily="50" charset="-128"/>
            </a:endParaRPr>
          </a:p>
          <a:p>
            <a:pPr marL="0" indent="0">
              <a:lnSpc>
                <a:spcPct val="100000"/>
              </a:lnSpc>
              <a:buNone/>
            </a:pPr>
            <a:r>
              <a:rPr lang="ja-JP" altLang="en-US" sz="1050" dirty="0">
                <a:latin typeface="HGPｺﾞｼｯｸM" panose="020B0600000000000000" pitchFamily="50" charset="-128"/>
                <a:ea typeface="HGPｺﾞｼｯｸM" panose="020B0600000000000000" pitchFamily="50" charset="-128"/>
              </a:rPr>
              <a:t>認知症という生活の困難を抱えても、前向きに暮らしている人がたくさんいます。</a:t>
            </a:r>
          </a:p>
          <a:p>
            <a:pPr marL="0" indent="0">
              <a:lnSpc>
                <a:spcPct val="100000"/>
              </a:lnSpc>
              <a:buNone/>
            </a:pPr>
            <a:endParaRPr lang="ja-JP" altLang="en-US" sz="1050" dirty="0">
              <a:latin typeface="HGPｺﾞｼｯｸM" panose="020B0600000000000000" pitchFamily="50" charset="-128"/>
              <a:ea typeface="HGPｺﾞｼｯｸM" panose="020B0600000000000000" pitchFamily="50" charset="-128"/>
            </a:endParaRPr>
          </a:p>
          <a:p>
            <a:pPr marL="0" indent="0">
              <a:lnSpc>
                <a:spcPct val="100000"/>
              </a:lnSpc>
              <a:buNone/>
            </a:pPr>
            <a:r>
              <a:rPr lang="ja-JP" altLang="en-US" sz="1050" dirty="0">
                <a:latin typeface="HGPｺﾞｼｯｸM" panose="020B0600000000000000" pitchFamily="50" charset="-128"/>
                <a:ea typeface="HGPｺﾞｼｯｸM" panose="020B0600000000000000" pitchFamily="50" charset="-128"/>
              </a:rPr>
              <a:t>誰もが認知症の知識をもち、そのうえでちょっとした工夫や気づかいができれば</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marL="0" indent="0">
              <a:lnSpc>
                <a:spcPct val="100000"/>
              </a:lnSpc>
              <a:buNone/>
            </a:pPr>
            <a:r>
              <a:rPr lang="ja-JP" altLang="en-US" sz="1050" dirty="0" smtClean="0">
                <a:latin typeface="HGPｺﾞｼｯｸM" panose="020B0600000000000000" pitchFamily="50" charset="-128"/>
                <a:ea typeface="HGPｺﾞｼｯｸM" panose="020B0600000000000000" pitchFamily="50" charset="-128"/>
              </a:rPr>
              <a:t>認知症</a:t>
            </a:r>
            <a:r>
              <a:rPr lang="ja-JP" altLang="en-US" sz="1050" dirty="0">
                <a:latin typeface="HGPｺﾞｼｯｸM" panose="020B0600000000000000" pitchFamily="50" charset="-128"/>
                <a:ea typeface="HGPｺﾞｼｯｸM" panose="020B0600000000000000" pitchFamily="50" charset="-128"/>
              </a:rPr>
              <a:t>の人やその家族を応援できます。</a:t>
            </a:r>
          </a:p>
          <a:p>
            <a:pPr marL="0" indent="0">
              <a:lnSpc>
                <a:spcPct val="100000"/>
              </a:lnSpc>
              <a:buNone/>
            </a:pPr>
            <a:endParaRPr lang="en-US" altLang="ja-JP" sz="1050" dirty="0">
              <a:latin typeface="+mn-ea"/>
            </a:endParaRPr>
          </a:p>
        </p:txBody>
      </p:sp>
      <p:sp>
        <p:nvSpPr>
          <p:cNvPr id="3" name="フッター プレースホルダー 2"/>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096706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54013" y="922338"/>
            <a:ext cx="6075362" cy="3417887"/>
          </a:xfrm>
        </p:spPr>
      </p:sp>
      <p:sp>
        <p:nvSpPr>
          <p:cNvPr id="3" name="ノート プレースホルダー 2"/>
          <p:cNvSpPr>
            <a:spLocks noGrp="1"/>
          </p:cNvSpPr>
          <p:nvPr>
            <p:ph type="body" idx="1"/>
          </p:nvPr>
        </p:nvSpPr>
        <p:spPr>
          <a:xfrm>
            <a:off x="354012" y="4693355"/>
            <a:ext cx="6191167" cy="4799561"/>
          </a:xfrm>
        </p:spPr>
        <p:txBody>
          <a:bodyPr/>
          <a:lstStyle/>
          <a:p>
            <a:r>
              <a:rPr lang="ja-JP" altLang="en-US" sz="1050" dirty="0">
                <a:latin typeface="HGPｺﾞｼｯｸM" panose="020B0600000000000000" pitchFamily="50" charset="-128"/>
                <a:ea typeface="HGPｺﾞｼｯｸM" panose="020B0600000000000000" pitchFamily="50" charset="-128"/>
              </a:rPr>
              <a:t>認知症の進行やあらわれる症状は人それぞれ、原因となる病気もさまざま、あらわれ方は十人十色です。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5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srgbClr val="000000"/>
                </a:solidFill>
                <a:latin typeface="HGPｺﾞｼｯｸM" panose="020B0600000000000000" pitchFamily="50" charset="-128"/>
                <a:ea typeface="HGPｺﾞｼｯｸM" panose="020B0600000000000000" pitchFamily="50" charset="-128"/>
              </a:rPr>
              <a:t>▶　</a:t>
            </a:r>
            <a:r>
              <a:rPr lang="ja-JP" altLang="ja-JP" sz="1050" dirty="0">
                <a:solidFill>
                  <a:srgbClr val="000000"/>
                </a:solidFill>
                <a:latin typeface="HGPｺﾞｼｯｸM" panose="020B0600000000000000" pitchFamily="50" charset="-128"/>
                <a:ea typeface="HGPｺﾞｼｯｸM" panose="020B0600000000000000" pitchFamily="50" charset="-128"/>
              </a:rPr>
              <a:t>脳が徐々に萎縮してくるアルツハイマー型認知症</a:t>
            </a:r>
            <a:r>
              <a:rPr lang="ja-JP" altLang="en-US" sz="1050" dirty="0">
                <a:solidFill>
                  <a:srgbClr val="000000"/>
                </a:solidFill>
                <a:latin typeface="HGPｺﾞｼｯｸM" panose="020B0600000000000000" pitchFamily="50" charset="-128"/>
                <a:ea typeface="HGPｺﾞｼｯｸM" panose="020B0600000000000000" pitchFamily="50" charset="-128"/>
              </a:rPr>
              <a:t>は、</a:t>
            </a:r>
            <a:r>
              <a:rPr lang="ja-JP" altLang="ja-JP" sz="1050" dirty="0">
                <a:solidFill>
                  <a:srgbClr val="000000"/>
                </a:solidFill>
                <a:latin typeface="HGPｺﾞｼｯｸM" panose="020B0600000000000000" pitchFamily="50" charset="-128"/>
                <a:ea typeface="HGPｺﾞｼｯｸM" panose="020B0600000000000000" pitchFamily="50" charset="-128"/>
              </a:rPr>
              <a:t>認知症の中でもっとも多</a:t>
            </a:r>
            <a:r>
              <a:rPr lang="ja-JP" altLang="en-US" sz="1050" dirty="0">
                <a:solidFill>
                  <a:srgbClr val="000000"/>
                </a:solidFill>
                <a:latin typeface="HGPｺﾞｼｯｸM" panose="020B0600000000000000" pitchFamily="50" charset="-128"/>
                <a:ea typeface="HGPｺﾞｼｯｸM" panose="020B0600000000000000" pitchFamily="50" charset="-128"/>
              </a:rPr>
              <a:t>く、</a:t>
            </a:r>
            <a:r>
              <a:rPr lang="ja-JP" altLang="ja-JP" sz="1050" dirty="0">
                <a:solidFill>
                  <a:srgbClr val="000000"/>
                </a:solidFill>
                <a:latin typeface="HGPｺﾞｼｯｸM" panose="020B0600000000000000" pitchFamily="50" charset="-128"/>
                <a:ea typeface="HGPｺﾞｼｯｸM" panose="020B0600000000000000" pitchFamily="50" charset="-128"/>
              </a:rPr>
              <a:t>初期からもの忘れが</a:t>
            </a:r>
            <a:r>
              <a:rPr lang="ja-JP" altLang="ja-JP" sz="1050" dirty="0" smtClean="0">
                <a:solidFill>
                  <a:srgbClr val="000000"/>
                </a:solidFill>
                <a:latin typeface="HGPｺﾞｼｯｸM" panose="020B0600000000000000" pitchFamily="50" charset="-128"/>
                <a:ea typeface="HGPｺﾞｼｯｸM" panose="020B0600000000000000" pitchFamily="50" charset="-128"/>
              </a:rPr>
              <a:t>みられ、</a:t>
            </a:r>
            <a:endParaRPr lang="en-US" altLang="ja-JP" sz="1050" dirty="0">
              <a:solidFill>
                <a:srgbClr val="000000"/>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srgbClr val="000000"/>
                </a:solidFill>
                <a:latin typeface="HGPｺﾞｼｯｸM" panose="020B0600000000000000" pitchFamily="50" charset="-128"/>
                <a:ea typeface="HGPｺﾞｼｯｸM" panose="020B0600000000000000" pitchFamily="50" charset="-128"/>
              </a:rPr>
              <a:t>　</a:t>
            </a:r>
            <a:r>
              <a:rPr lang="ja-JP" altLang="en-US" sz="1050" dirty="0" smtClean="0">
                <a:solidFill>
                  <a:srgbClr val="000000"/>
                </a:solidFill>
                <a:latin typeface="HGPｺﾞｼｯｸM" panose="020B0600000000000000" pitchFamily="50" charset="-128"/>
                <a:ea typeface="HGPｺﾞｼｯｸM" panose="020B0600000000000000" pitchFamily="50" charset="-128"/>
              </a:rPr>
              <a:t>　</a:t>
            </a:r>
            <a:r>
              <a:rPr lang="ja-JP" altLang="ja-JP" sz="1050" dirty="0" smtClean="0">
                <a:solidFill>
                  <a:srgbClr val="000000"/>
                </a:solidFill>
                <a:latin typeface="HGPｺﾞｼｯｸM" panose="020B0600000000000000" pitchFamily="50" charset="-128"/>
                <a:ea typeface="HGPｺﾞｼｯｸM" panose="020B0600000000000000" pitchFamily="50" charset="-128"/>
              </a:rPr>
              <a:t>同じ話</a:t>
            </a:r>
            <a:r>
              <a:rPr lang="ja-JP" altLang="ja-JP" sz="1050" dirty="0">
                <a:solidFill>
                  <a:srgbClr val="000000"/>
                </a:solidFill>
                <a:latin typeface="HGPｺﾞｼｯｸM" panose="020B0600000000000000" pitchFamily="50" charset="-128"/>
                <a:ea typeface="HGPｺﾞｼｯｸM" panose="020B0600000000000000" pitchFamily="50" charset="-128"/>
              </a:rPr>
              <a:t>の繰り返しから始まり、年月日や時間、季節の感覚が薄れ、不安、うつ、妄想が出やすく、徐々に進行</a:t>
            </a:r>
            <a:endParaRPr lang="en-US" altLang="ja-JP" sz="1050" dirty="0">
              <a:solidFill>
                <a:srgbClr val="000000"/>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srgbClr val="000000"/>
                </a:solidFill>
                <a:latin typeface="HGPｺﾞｼｯｸM" panose="020B0600000000000000" pitchFamily="50" charset="-128"/>
                <a:ea typeface="HGPｺﾞｼｯｸM" panose="020B0600000000000000" pitchFamily="50" charset="-128"/>
              </a:rPr>
              <a:t>　　</a:t>
            </a:r>
            <a:r>
              <a:rPr lang="ja-JP" altLang="ja-JP" sz="1050" dirty="0">
                <a:solidFill>
                  <a:srgbClr val="000000"/>
                </a:solidFill>
                <a:latin typeface="HGPｺﾞｼｯｸM" panose="020B0600000000000000" pitchFamily="50" charset="-128"/>
                <a:ea typeface="HGPｺﾞｼｯｸM" panose="020B0600000000000000" pitchFamily="50" charset="-128"/>
              </a:rPr>
              <a:t>してくるのが特徴</a:t>
            </a:r>
            <a:r>
              <a:rPr lang="ja-JP" altLang="en-US" sz="1050" dirty="0">
                <a:solidFill>
                  <a:srgbClr val="000000"/>
                </a:solidFill>
                <a:latin typeface="HGPｺﾞｼｯｸM" panose="020B0600000000000000" pitchFamily="50" charset="-128"/>
                <a:ea typeface="HGPｺﾞｼｯｸM" panose="020B0600000000000000" pitchFamily="50" charset="-128"/>
              </a:rPr>
              <a:t>です。</a:t>
            </a:r>
            <a:r>
              <a:rPr lang="ja-JP" altLang="en-US" sz="1050" dirty="0">
                <a:latin typeface="HGPｺﾞｼｯｸM" panose="020B0600000000000000" pitchFamily="50" charset="-128"/>
                <a:ea typeface="HGPｺﾞｼｯｸM" panose="020B0600000000000000" pitchFamily="50" charset="-128"/>
              </a:rPr>
              <a:t>　</a:t>
            </a:r>
            <a:r>
              <a:rPr lang="ja-JP" altLang="en-US" sz="1050" dirty="0" smtClean="0">
                <a:latin typeface="HGPｺﾞｼｯｸM" panose="020B0600000000000000" pitchFamily="50" charset="-128"/>
                <a:ea typeface="HGPｺﾞｼｯｸM" panose="020B0600000000000000" pitchFamily="50" charset="-128"/>
              </a:rPr>
              <a:t>　</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srgbClr val="000000"/>
                </a:solidFill>
                <a:latin typeface="HGPｺﾞｼｯｸM" panose="020B0600000000000000" pitchFamily="50" charset="-128"/>
                <a:ea typeface="HGPｺﾞｼｯｸM" panose="020B0600000000000000" pitchFamily="50" charset="-128"/>
              </a:rPr>
              <a:t>　</a:t>
            </a:r>
            <a:r>
              <a:rPr lang="ja-JP" altLang="en-US" sz="1050" dirty="0" smtClean="0">
                <a:solidFill>
                  <a:srgbClr val="000000"/>
                </a:solidFill>
                <a:latin typeface="HGPｺﾞｼｯｸM" panose="020B0600000000000000" pitchFamily="50" charset="-128"/>
                <a:ea typeface="HGPｺﾞｼｯｸM" panose="020B0600000000000000" pitchFamily="50" charset="-128"/>
              </a:rPr>
              <a:t>　</a:t>
            </a:r>
            <a:r>
              <a:rPr lang="ja-JP" altLang="ja-JP" sz="1050" dirty="0" smtClean="0">
                <a:solidFill>
                  <a:srgbClr val="000000"/>
                </a:solidFill>
                <a:latin typeface="HGPｺﾞｼｯｸM" panose="020B0600000000000000" pitchFamily="50" charset="-128"/>
                <a:ea typeface="HGPｺﾞｼｯｸM" panose="020B0600000000000000" pitchFamily="50" charset="-128"/>
              </a:rPr>
              <a:t>昔</a:t>
            </a:r>
            <a:r>
              <a:rPr lang="ja-JP" altLang="ja-JP" sz="1050" dirty="0">
                <a:solidFill>
                  <a:srgbClr val="000000"/>
                </a:solidFill>
                <a:latin typeface="HGPｺﾞｼｯｸM" panose="020B0600000000000000" pitchFamily="50" charset="-128"/>
                <a:ea typeface="HGPｺﾞｼｯｸM" panose="020B0600000000000000" pitchFamily="50" charset="-128"/>
              </a:rPr>
              <a:t>のことはよく覚えているけど、最近のことは忘れてい</a:t>
            </a:r>
            <a:r>
              <a:rPr lang="ja-JP" altLang="en-US" sz="1050" dirty="0">
                <a:solidFill>
                  <a:srgbClr val="000000"/>
                </a:solidFill>
                <a:latin typeface="HGPｺﾞｼｯｸM" panose="020B0600000000000000" pitchFamily="50" charset="-128"/>
                <a:ea typeface="HGPｺﾞｼｯｸM" panose="020B0600000000000000" pitchFamily="50" charset="-128"/>
              </a:rPr>
              <a:t>たりします</a:t>
            </a:r>
            <a:r>
              <a:rPr lang="ja-JP" altLang="ja-JP" sz="1050" dirty="0">
                <a:solidFill>
                  <a:srgbClr val="000000"/>
                </a:solidFill>
                <a:latin typeface="HGPｺﾞｼｯｸM" panose="020B0600000000000000" pitchFamily="50" charset="-128"/>
                <a:ea typeface="HGPｺﾞｼｯｸM" panose="020B0600000000000000" pitchFamily="50" charset="-128"/>
              </a:rPr>
              <a:t>。</a:t>
            </a:r>
            <a:endParaRPr lang="ja-JP" altLang="ja-JP" sz="1050" dirty="0">
              <a:latin typeface="HGPｺﾞｼｯｸM" panose="020B0600000000000000" pitchFamily="50" charset="-128"/>
              <a:ea typeface="HGPｺﾞｼｯｸM" panose="020B0600000000000000" pitchFamily="50" charset="-128"/>
            </a:endParaRPr>
          </a:p>
          <a:p>
            <a:pPr>
              <a:spcAft>
                <a:spcPts val="546"/>
              </a:spcAft>
            </a:pPr>
            <a:endParaRPr lang="en-US" altLang="ja-JP" sz="500" dirty="0">
              <a:solidFill>
                <a:srgbClr val="000000"/>
              </a:solidFill>
              <a:latin typeface="HGPｺﾞｼｯｸM" panose="020B0600000000000000" pitchFamily="50" charset="-128"/>
              <a:ea typeface="HGPｺﾞｼｯｸM" panose="020B0600000000000000" pitchFamily="50" charset="-128"/>
            </a:endParaRPr>
          </a:p>
          <a:p>
            <a:pPr>
              <a:spcAft>
                <a:spcPts val="546"/>
              </a:spcAft>
            </a:pPr>
            <a:r>
              <a:rPr lang="ja-JP" altLang="en-US" sz="1050" dirty="0">
                <a:solidFill>
                  <a:srgbClr val="000000"/>
                </a:solidFill>
                <a:latin typeface="HGPｺﾞｼｯｸM" panose="020B0600000000000000" pitchFamily="50" charset="-128"/>
                <a:ea typeface="HGPｺﾞｼｯｸM" panose="020B0600000000000000" pitchFamily="50" charset="-128"/>
              </a:rPr>
              <a:t>▶　</a:t>
            </a:r>
            <a:r>
              <a:rPr lang="ja-JP" altLang="ja-JP" sz="1050" dirty="0">
                <a:solidFill>
                  <a:srgbClr val="000000"/>
                </a:solidFill>
                <a:latin typeface="HGPｺﾞｼｯｸM" panose="020B0600000000000000" pitchFamily="50" charset="-128"/>
                <a:ea typeface="HGPｺﾞｼｯｸM" panose="020B0600000000000000" pitchFamily="50" charset="-128"/>
              </a:rPr>
              <a:t>レビー小体型</a:t>
            </a:r>
            <a:r>
              <a:rPr lang="ja-JP" altLang="en-US" sz="1050" dirty="0">
                <a:solidFill>
                  <a:srgbClr val="000000"/>
                </a:solidFill>
                <a:latin typeface="HGPｺﾞｼｯｸM" panose="020B0600000000000000" pitchFamily="50" charset="-128"/>
                <a:ea typeface="HGPｺﾞｼｯｸM" panose="020B0600000000000000" pitchFamily="50" charset="-128"/>
              </a:rPr>
              <a:t>認知症は、</a:t>
            </a:r>
            <a:r>
              <a:rPr lang="ja-JP" altLang="ja-JP" sz="1050" dirty="0">
                <a:solidFill>
                  <a:srgbClr val="000000"/>
                </a:solidFill>
                <a:latin typeface="HGPｺﾞｼｯｸM" panose="020B0600000000000000" pitchFamily="50" charset="-128"/>
                <a:ea typeface="HGPｺﾞｼｯｸM" panose="020B0600000000000000" pitchFamily="50" charset="-128"/>
              </a:rPr>
              <a:t>記憶障害は比較的軽いことが多く、頭がはっきりしている時</a:t>
            </a:r>
            <a:r>
              <a:rPr lang="ja-JP" altLang="en-US" sz="1050" dirty="0">
                <a:solidFill>
                  <a:srgbClr val="000000"/>
                </a:solidFill>
                <a:latin typeface="HGPｺﾞｼｯｸM" panose="020B0600000000000000" pitchFamily="50" charset="-128"/>
                <a:ea typeface="HGPｺﾞｼｯｸM" panose="020B0600000000000000" pitchFamily="50" charset="-128"/>
              </a:rPr>
              <a:t>と</a:t>
            </a:r>
            <a:r>
              <a:rPr lang="ja-JP" altLang="ja-JP" sz="1050" dirty="0">
                <a:solidFill>
                  <a:srgbClr val="000000"/>
                </a:solidFill>
                <a:latin typeface="HGPｺﾞｼｯｸM" panose="020B0600000000000000" pitchFamily="50" charset="-128"/>
                <a:ea typeface="HGPｺﾞｼｯｸM" panose="020B0600000000000000" pitchFamily="50" charset="-128"/>
              </a:rPr>
              <a:t>ボーッとしている時</a:t>
            </a:r>
            <a:r>
              <a:rPr lang="ja-JP" altLang="ja-JP" sz="1050" dirty="0" smtClean="0">
                <a:solidFill>
                  <a:srgbClr val="000000"/>
                </a:solidFill>
                <a:latin typeface="HGPｺﾞｼｯｸM" panose="020B0600000000000000" pitchFamily="50" charset="-128"/>
                <a:ea typeface="HGPｺﾞｼｯｸM" panose="020B0600000000000000" pitchFamily="50" charset="-128"/>
              </a:rPr>
              <a:t>が</a:t>
            </a:r>
            <a:endParaRPr lang="en-US" altLang="ja-JP" sz="1050" dirty="0" smtClean="0">
              <a:solidFill>
                <a:srgbClr val="000000"/>
              </a:solidFill>
              <a:latin typeface="HGPｺﾞｼｯｸM" panose="020B0600000000000000" pitchFamily="50" charset="-128"/>
              <a:ea typeface="HGPｺﾞｼｯｸM" panose="020B0600000000000000" pitchFamily="50" charset="-128"/>
            </a:endParaRPr>
          </a:p>
          <a:p>
            <a:pPr>
              <a:spcAft>
                <a:spcPts val="546"/>
              </a:spcAft>
            </a:pPr>
            <a:r>
              <a:rPr lang="ja-JP" altLang="en-US" sz="1050" dirty="0">
                <a:solidFill>
                  <a:srgbClr val="000000"/>
                </a:solidFill>
                <a:latin typeface="HGPｺﾞｼｯｸM" panose="020B0600000000000000" pitchFamily="50" charset="-128"/>
                <a:ea typeface="HGPｺﾞｼｯｸM" panose="020B0600000000000000" pitchFamily="50" charset="-128"/>
              </a:rPr>
              <a:t>　</a:t>
            </a:r>
            <a:r>
              <a:rPr lang="ja-JP" altLang="en-US" sz="1050" dirty="0" smtClean="0">
                <a:solidFill>
                  <a:srgbClr val="000000"/>
                </a:solidFill>
                <a:latin typeface="HGPｺﾞｼｯｸM" panose="020B0600000000000000" pitchFamily="50" charset="-128"/>
                <a:ea typeface="HGPｺﾞｼｯｸM" panose="020B0600000000000000" pitchFamily="50" charset="-128"/>
              </a:rPr>
              <a:t>　</a:t>
            </a:r>
            <a:r>
              <a:rPr lang="ja-JP" altLang="ja-JP" sz="1050" dirty="0" smtClean="0">
                <a:solidFill>
                  <a:srgbClr val="000000"/>
                </a:solidFill>
                <a:latin typeface="HGPｺﾞｼｯｸM" panose="020B0600000000000000" pitchFamily="50" charset="-128"/>
                <a:ea typeface="HGPｺﾞｼｯｸM" panose="020B0600000000000000" pitchFamily="50" charset="-128"/>
              </a:rPr>
              <a:t>あって</a:t>
            </a:r>
            <a:r>
              <a:rPr lang="ja-JP" altLang="en-US" sz="1050" dirty="0">
                <a:solidFill>
                  <a:srgbClr val="000000"/>
                </a:solidFill>
                <a:latin typeface="HGPｺﾞｼｯｸM" panose="020B0600000000000000" pitchFamily="50" charset="-128"/>
                <a:ea typeface="HGPｺﾞｼｯｸM" panose="020B0600000000000000" pitchFamily="50" charset="-128"/>
              </a:rPr>
              <a:t>、</a:t>
            </a:r>
            <a:r>
              <a:rPr lang="ja-JP" altLang="ja-JP" sz="1050" dirty="0" smtClean="0">
                <a:solidFill>
                  <a:srgbClr val="000000"/>
                </a:solidFill>
                <a:latin typeface="HGPｺﾞｼｯｸM" panose="020B0600000000000000" pitchFamily="50" charset="-128"/>
                <a:ea typeface="HGPｺﾞｼｯｸM" panose="020B0600000000000000" pitchFamily="50" charset="-128"/>
              </a:rPr>
              <a:t>日</a:t>
            </a:r>
            <a:r>
              <a:rPr lang="ja-JP" altLang="ja-JP" sz="1050" dirty="0">
                <a:solidFill>
                  <a:srgbClr val="000000"/>
                </a:solidFill>
                <a:latin typeface="HGPｺﾞｼｯｸM" panose="020B0600000000000000" pitchFamily="50" charset="-128"/>
                <a:ea typeface="HGPｺﾞｼｯｸM" panose="020B0600000000000000" pitchFamily="50" charset="-128"/>
              </a:rPr>
              <a:t>によって症状の変動が大きいのが特徴</a:t>
            </a:r>
            <a:r>
              <a:rPr lang="ja-JP" altLang="en-US" sz="1050" dirty="0">
                <a:solidFill>
                  <a:srgbClr val="000000"/>
                </a:solidFill>
                <a:latin typeface="HGPｺﾞｼｯｸM" panose="020B0600000000000000" pitchFamily="50" charset="-128"/>
                <a:ea typeface="HGPｺﾞｼｯｸM" panose="020B0600000000000000" pitchFamily="50" charset="-128"/>
              </a:rPr>
              <a:t>です</a:t>
            </a:r>
            <a:r>
              <a:rPr lang="ja-JP" altLang="ja-JP" sz="1050" dirty="0">
                <a:solidFill>
                  <a:srgbClr val="000000"/>
                </a:solidFill>
                <a:latin typeface="HGPｺﾞｼｯｸM" panose="020B0600000000000000" pitchFamily="50" charset="-128"/>
                <a:ea typeface="HGPｺﾞｼｯｸM" panose="020B0600000000000000" pitchFamily="50" charset="-128"/>
              </a:rPr>
              <a:t>。</a:t>
            </a:r>
            <a:endParaRPr lang="ja-JP" altLang="ja-JP" sz="1050" dirty="0">
              <a:latin typeface="HGPｺﾞｼｯｸM" panose="020B0600000000000000" pitchFamily="50" charset="-128"/>
              <a:ea typeface="HGPｺﾞｼｯｸM" panose="020B0600000000000000" pitchFamily="50" charset="-128"/>
            </a:endParaRPr>
          </a:p>
          <a:p>
            <a:pPr>
              <a:spcAft>
                <a:spcPts val="546"/>
              </a:spcAft>
            </a:pPr>
            <a:r>
              <a:rPr lang="ja-JP" altLang="en-US" sz="1050" dirty="0">
                <a:solidFill>
                  <a:srgbClr val="000000"/>
                </a:solidFill>
                <a:latin typeface="HGPｺﾞｼｯｸM" panose="020B0600000000000000" pitchFamily="50" charset="-128"/>
                <a:ea typeface="HGPｺﾞｼｯｸM" panose="020B0600000000000000" pitchFamily="50" charset="-128"/>
              </a:rPr>
              <a:t>　　</a:t>
            </a:r>
            <a:r>
              <a:rPr lang="ja-JP" altLang="ja-JP" sz="1050" dirty="0">
                <a:solidFill>
                  <a:srgbClr val="000000"/>
                </a:solidFill>
                <a:latin typeface="HGPｺﾞｼｯｸM" panose="020B0600000000000000" pitchFamily="50" charset="-128"/>
                <a:ea typeface="HGPｺﾞｼｯｸM" panose="020B0600000000000000" pitchFamily="50" charset="-128"/>
              </a:rPr>
              <a:t>小刻み歩行や手足の震えなどのパーキンソン症状</a:t>
            </a:r>
            <a:r>
              <a:rPr lang="ja-JP" altLang="en-US" sz="1050" dirty="0">
                <a:solidFill>
                  <a:srgbClr val="000000"/>
                </a:solidFill>
                <a:latin typeface="HGPｺﾞｼｯｸM" panose="020B0600000000000000" pitchFamily="50" charset="-128"/>
                <a:ea typeface="HGPｺﾞｼｯｸM" panose="020B0600000000000000" pitchFamily="50" charset="-128"/>
              </a:rPr>
              <a:t>や</a:t>
            </a:r>
            <a:r>
              <a:rPr lang="ja-JP" altLang="en-US" sz="1050" dirty="0">
                <a:latin typeface="HGPｺﾞｼｯｸM" panose="020B0600000000000000" pitchFamily="50" charset="-128"/>
                <a:ea typeface="HGPｺﾞｼｯｸM" panose="020B0600000000000000" pitchFamily="50" charset="-128"/>
              </a:rPr>
              <a:t>、</a:t>
            </a:r>
            <a:r>
              <a:rPr lang="ja-JP" altLang="ja-JP" sz="1050" dirty="0">
                <a:solidFill>
                  <a:srgbClr val="000000"/>
                </a:solidFill>
                <a:latin typeface="HGPｺﾞｼｯｸM" panose="020B0600000000000000" pitchFamily="50" charset="-128"/>
                <a:ea typeface="HGPｺﾞｼｯｸM" panose="020B0600000000000000" pitchFamily="50" charset="-128"/>
              </a:rPr>
              <a:t>実際にはいない人が見えるなどのリアルな幻視</a:t>
            </a:r>
            <a:r>
              <a:rPr lang="ja-JP" altLang="ja-JP" sz="1050" dirty="0" smtClean="0">
                <a:solidFill>
                  <a:srgbClr val="000000"/>
                </a:solidFill>
                <a:latin typeface="HGPｺﾞｼｯｸM" panose="020B0600000000000000" pitchFamily="50" charset="-128"/>
                <a:ea typeface="HGPｺﾞｼｯｸM" panose="020B0600000000000000" pitchFamily="50" charset="-128"/>
              </a:rPr>
              <a:t>や</a:t>
            </a:r>
            <a:endParaRPr lang="en-US" altLang="ja-JP" sz="1050" dirty="0" smtClean="0">
              <a:solidFill>
                <a:srgbClr val="000000"/>
              </a:solidFill>
              <a:latin typeface="HGPｺﾞｼｯｸM" panose="020B0600000000000000" pitchFamily="50" charset="-128"/>
              <a:ea typeface="HGPｺﾞｼｯｸM" panose="020B0600000000000000" pitchFamily="50" charset="-128"/>
            </a:endParaRPr>
          </a:p>
          <a:p>
            <a:pPr>
              <a:spcAft>
                <a:spcPts val="546"/>
              </a:spcAft>
            </a:pPr>
            <a:r>
              <a:rPr lang="ja-JP" altLang="en-US" sz="1050" dirty="0">
                <a:solidFill>
                  <a:srgbClr val="000000"/>
                </a:solidFill>
                <a:latin typeface="HGPｺﾞｼｯｸM" panose="020B0600000000000000" pitchFamily="50" charset="-128"/>
                <a:ea typeface="HGPｺﾞｼｯｸM" panose="020B0600000000000000" pitchFamily="50" charset="-128"/>
              </a:rPr>
              <a:t>　</a:t>
            </a:r>
            <a:r>
              <a:rPr lang="ja-JP" altLang="en-US" sz="1050" dirty="0" smtClean="0">
                <a:solidFill>
                  <a:srgbClr val="000000"/>
                </a:solidFill>
                <a:latin typeface="HGPｺﾞｼｯｸM" panose="020B0600000000000000" pitchFamily="50" charset="-128"/>
                <a:ea typeface="HGPｺﾞｼｯｸM" panose="020B0600000000000000" pitchFamily="50" charset="-128"/>
              </a:rPr>
              <a:t>　</a:t>
            </a:r>
            <a:r>
              <a:rPr lang="ja-JP" altLang="ja-JP" sz="1050" dirty="0" smtClean="0">
                <a:solidFill>
                  <a:srgbClr val="000000"/>
                </a:solidFill>
                <a:latin typeface="HGPｺﾞｼｯｸM" panose="020B0600000000000000" pitchFamily="50" charset="-128"/>
                <a:ea typeface="HGPｺﾞｼｯｸM" panose="020B0600000000000000" pitchFamily="50" charset="-128"/>
              </a:rPr>
              <a:t>眠っている間</a:t>
            </a:r>
            <a:r>
              <a:rPr lang="ja-JP" altLang="ja-JP" sz="1050" dirty="0">
                <a:solidFill>
                  <a:srgbClr val="000000"/>
                </a:solidFill>
                <a:latin typeface="HGPｺﾞｼｯｸM" panose="020B0600000000000000" pitchFamily="50" charset="-128"/>
                <a:ea typeface="HGPｺﾞｼｯｸM" panose="020B0600000000000000" pitchFamily="50" charset="-128"/>
              </a:rPr>
              <a:t>に怒鳴るなどの症状がみられ</a:t>
            </a:r>
            <a:r>
              <a:rPr lang="ja-JP" altLang="en-US" sz="1050" dirty="0">
                <a:solidFill>
                  <a:srgbClr val="000000"/>
                </a:solidFill>
                <a:latin typeface="HGPｺﾞｼｯｸM" panose="020B0600000000000000" pitchFamily="50" charset="-128"/>
                <a:ea typeface="HGPｺﾞｼｯｸM" panose="020B0600000000000000" pitchFamily="50" charset="-128"/>
              </a:rPr>
              <a:t>ます。</a:t>
            </a:r>
            <a:endParaRPr lang="en-US" altLang="ja-JP" sz="1050" dirty="0">
              <a:solidFill>
                <a:srgbClr val="000000"/>
              </a:solidFill>
              <a:latin typeface="HGPｺﾞｼｯｸM" panose="020B0600000000000000" pitchFamily="50" charset="-128"/>
              <a:ea typeface="HGPｺﾞｼｯｸM" panose="020B0600000000000000" pitchFamily="50" charset="-128"/>
            </a:endParaRPr>
          </a:p>
          <a:p>
            <a:pPr>
              <a:spcAft>
                <a:spcPts val="546"/>
              </a:spcAft>
            </a:pPr>
            <a:endParaRPr lang="ja-JP" altLang="ja-JP" sz="500" dirty="0">
              <a:latin typeface="HGPｺﾞｼｯｸM" panose="020B0600000000000000" pitchFamily="50" charset="-128"/>
              <a:ea typeface="HGPｺﾞｼｯｸM" panose="020B0600000000000000" pitchFamily="50" charset="-128"/>
            </a:endParaRPr>
          </a:p>
          <a:p>
            <a:pPr>
              <a:spcAft>
                <a:spcPts val="546"/>
              </a:spcAft>
            </a:pPr>
            <a:r>
              <a:rPr lang="ja-JP" altLang="en-US" sz="1050" dirty="0">
                <a:solidFill>
                  <a:srgbClr val="000000"/>
                </a:solidFill>
                <a:latin typeface="HGPｺﾞｼｯｸM" panose="020B0600000000000000" pitchFamily="50" charset="-128"/>
                <a:ea typeface="HGPｺﾞｼｯｸM" panose="020B0600000000000000" pitchFamily="50" charset="-128"/>
              </a:rPr>
              <a:t>▶　</a:t>
            </a:r>
            <a:r>
              <a:rPr lang="ja-JP" altLang="ja-JP" sz="1050" dirty="0">
                <a:solidFill>
                  <a:srgbClr val="000000"/>
                </a:solidFill>
                <a:latin typeface="HGPｺﾞｼｯｸM" panose="020B0600000000000000" pitchFamily="50" charset="-128"/>
                <a:ea typeface="HGPｺﾞｼｯｸM" panose="020B0600000000000000" pitchFamily="50" charset="-128"/>
              </a:rPr>
              <a:t>前頭側頭型認知症</a:t>
            </a:r>
            <a:r>
              <a:rPr lang="ja-JP" altLang="en-US" sz="1050" dirty="0">
                <a:solidFill>
                  <a:srgbClr val="000000"/>
                </a:solidFill>
                <a:latin typeface="HGPｺﾞｼｯｸM" panose="020B0600000000000000" pitchFamily="50" charset="-128"/>
                <a:ea typeface="HGPｺﾞｼｯｸM" panose="020B0600000000000000" pitchFamily="50" charset="-128"/>
              </a:rPr>
              <a:t>は</a:t>
            </a:r>
            <a:r>
              <a:rPr lang="ja-JP" altLang="ja-JP" sz="1050" dirty="0">
                <a:solidFill>
                  <a:srgbClr val="000000"/>
                </a:solidFill>
                <a:latin typeface="HGPｺﾞｼｯｸM" panose="020B0600000000000000" pitchFamily="50" charset="-128"/>
                <a:ea typeface="HGPｺﾞｼｯｸM" panose="020B0600000000000000" pitchFamily="50" charset="-128"/>
              </a:rPr>
              <a:t>前頭葉や側頭葉を中心に脳が萎縮</a:t>
            </a:r>
            <a:r>
              <a:rPr lang="ja-JP" altLang="en-US" sz="1050" dirty="0">
                <a:solidFill>
                  <a:srgbClr val="000000"/>
                </a:solidFill>
                <a:latin typeface="HGPｺﾞｼｯｸM" panose="020B0600000000000000" pitchFamily="50" charset="-128"/>
                <a:ea typeface="HGPｺﾞｼｯｸM" panose="020B0600000000000000" pitchFamily="50" charset="-128"/>
              </a:rPr>
              <a:t>し、</a:t>
            </a:r>
            <a:r>
              <a:rPr lang="ja-JP" altLang="ja-JP" sz="1050" dirty="0">
                <a:solidFill>
                  <a:srgbClr val="000000"/>
                </a:solidFill>
                <a:latin typeface="HGPｺﾞｼｯｸM" panose="020B0600000000000000" pitchFamily="50" charset="-128"/>
                <a:ea typeface="HGPｺﾞｼｯｸM" panose="020B0600000000000000" pitchFamily="50" charset="-128"/>
              </a:rPr>
              <a:t>性格の変化やコミュニケーションの障害</a:t>
            </a:r>
            <a:r>
              <a:rPr lang="ja-JP" altLang="ja-JP" sz="1050" dirty="0" smtClean="0">
                <a:solidFill>
                  <a:srgbClr val="000000"/>
                </a:solidFill>
                <a:latin typeface="HGPｺﾞｼｯｸM" panose="020B0600000000000000" pitchFamily="50" charset="-128"/>
                <a:ea typeface="HGPｺﾞｼｯｸM" panose="020B0600000000000000" pitchFamily="50" charset="-128"/>
              </a:rPr>
              <a:t>、</a:t>
            </a:r>
            <a:endParaRPr lang="en-US" altLang="ja-JP" sz="1050" dirty="0" smtClean="0">
              <a:solidFill>
                <a:srgbClr val="000000"/>
              </a:solidFill>
              <a:latin typeface="HGPｺﾞｼｯｸM" panose="020B0600000000000000" pitchFamily="50" charset="-128"/>
              <a:ea typeface="HGPｺﾞｼｯｸM" panose="020B0600000000000000" pitchFamily="50" charset="-128"/>
            </a:endParaRPr>
          </a:p>
          <a:p>
            <a:pPr>
              <a:spcAft>
                <a:spcPts val="546"/>
              </a:spcAft>
            </a:pPr>
            <a:r>
              <a:rPr lang="ja-JP" altLang="en-US" sz="1050" dirty="0">
                <a:solidFill>
                  <a:srgbClr val="000000"/>
                </a:solidFill>
                <a:latin typeface="HGPｺﾞｼｯｸM" panose="020B0600000000000000" pitchFamily="50" charset="-128"/>
                <a:ea typeface="HGPｺﾞｼｯｸM" panose="020B0600000000000000" pitchFamily="50" charset="-128"/>
              </a:rPr>
              <a:t>　</a:t>
            </a:r>
            <a:r>
              <a:rPr lang="ja-JP" altLang="en-US" sz="1050" dirty="0" smtClean="0">
                <a:solidFill>
                  <a:srgbClr val="000000"/>
                </a:solidFill>
                <a:latin typeface="HGPｺﾞｼｯｸM" panose="020B0600000000000000" pitchFamily="50" charset="-128"/>
                <a:ea typeface="HGPｺﾞｼｯｸM" panose="020B0600000000000000" pitchFamily="50" charset="-128"/>
              </a:rPr>
              <a:t>　</a:t>
            </a:r>
            <a:r>
              <a:rPr lang="ja-JP" altLang="ja-JP" sz="1050" dirty="0" smtClean="0">
                <a:solidFill>
                  <a:srgbClr val="000000"/>
                </a:solidFill>
                <a:latin typeface="HGPｺﾞｼｯｸM" panose="020B0600000000000000" pitchFamily="50" charset="-128"/>
                <a:ea typeface="HGPｺﾞｼｯｸM" panose="020B0600000000000000" pitchFamily="50" charset="-128"/>
              </a:rPr>
              <a:t>行動の</a:t>
            </a:r>
            <a:r>
              <a:rPr lang="ja-JP" altLang="en-US" sz="1050" dirty="0" smtClean="0">
                <a:solidFill>
                  <a:srgbClr val="000000"/>
                </a:solidFill>
                <a:latin typeface="HGPｺﾞｼｯｸM" panose="020B0600000000000000" pitchFamily="50" charset="-128"/>
                <a:ea typeface="HGPｺﾞｼｯｸM" panose="020B0600000000000000" pitchFamily="50" charset="-128"/>
              </a:rPr>
              <a:t>異常</a:t>
            </a:r>
            <a:r>
              <a:rPr lang="ja-JP" altLang="ja-JP" sz="1050" dirty="0" smtClean="0">
                <a:solidFill>
                  <a:srgbClr val="000000"/>
                </a:solidFill>
                <a:latin typeface="HGPｺﾞｼｯｸM" panose="020B0600000000000000" pitchFamily="50" charset="-128"/>
                <a:ea typeface="HGPｺﾞｼｯｸM" panose="020B0600000000000000" pitchFamily="50" charset="-128"/>
              </a:rPr>
              <a:t>など</a:t>
            </a:r>
            <a:r>
              <a:rPr lang="ja-JP" altLang="ja-JP" sz="1050" dirty="0">
                <a:solidFill>
                  <a:srgbClr val="000000"/>
                </a:solidFill>
                <a:latin typeface="HGPｺﾞｼｯｸM" panose="020B0600000000000000" pitchFamily="50" charset="-128"/>
                <a:ea typeface="HGPｺﾞｼｯｸM" panose="020B0600000000000000" pitchFamily="50" charset="-128"/>
              </a:rPr>
              <a:t>、社会生活上での支障が目立ち、若年者の発症が多いのが特徴</a:t>
            </a:r>
            <a:r>
              <a:rPr lang="ja-JP" altLang="en-US" sz="1050" dirty="0">
                <a:solidFill>
                  <a:srgbClr val="000000"/>
                </a:solidFill>
                <a:latin typeface="HGPｺﾞｼｯｸM" panose="020B0600000000000000" pitchFamily="50" charset="-128"/>
                <a:ea typeface="HGPｺﾞｼｯｸM" panose="020B0600000000000000" pitchFamily="50" charset="-128"/>
              </a:rPr>
              <a:t>です</a:t>
            </a:r>
            <a:r>
              <a:rPr lang="ja-JP" altLang="ja-JP" sz="1050" dirty="0">
                <a:solidFill>
                  <a:srgbClr val="000000"/>
                </a:solidFill>
                <a:latin typeface="HGPｺﾞｼｯｸM" panose="020B0600000000000000" pitchFamily="50" charset="-128"/>
                <a:ea typeface="HGPｺﾞｼｯｸM" panose="020B0600000000000000" pitchFamily="50" charset="-128"/>
              </a:rPr>
              <a:t>。</a:t>
            </a:r>
            <a:endParaRPr lang="ja-JP" altLang="ja-JP" sz="1050" dirty="0">
              <a:latin typeface="HGPｺﾞｼｯｸM" panose="020B0600000000000000" pitchFamily="50" charset="-128"/>
              <a:ea typeface="HGPｺﾞｼｯｸM" panose="020B0600000000000000" pitchFamily="50" charset="-128"/>
            </a:endParaRPr>
          </a:p>
          <a:p>
            <a:r>
              <a:rPr lang="ja-JP" altLang="en-US" sz="1050" dirty="0">
                <a:solidFill>
                  <a:srgbClr val="000000"/>
                </a:solidFill>
                <a:latin typeface="HGPｺﾞｼｯｸM" panose="020B0600000000000000" pitchFamily="50" charset="-128"/>
                <a:ea typeface="HGPｺﾞｼｯｸM" panose="020B0600000000000000" pitchFamily="50" charset="-128"/>
              </a:rPr>
              <a:t>　　</a:t>
            </a:r>
            <a:r>
              <a:rPr lang="ja-JP" altLang="ja-JP" sz="1050" dirty="0">
                <a:solidFill>
                  <a:srgbClr val="000000"/>
                </a:solidFill>
                <a:latin typeface="HGPｺﾞｼｯｸM" panose="020B0600000000000000" pitchFamily="50" charset="-128"/>
                <a:ea typeface="HGPｺﾞｼｯｸM" panose="020B0600000000000000" pitchFamily="50" charset="-128"/>
              </a:rPr>
              <a:t>物忘れよりも、感情を抑制することが難しく、社会のルールを守れなくなるといったことが起こります</a:t>
            </a:r>
            <a:r>
              <a:rPr lang="ja-JP" altLang="en-US" sz="1050" dirty="0">
                <a:solidFill>
                  <a:srgbClr val="000000"/>
                </a:solidFill>
                <a:latin typeface="HGPｺﾞｼｯｸM" panose="020B0600000000000000" pitchFamily="50" charset="-128"/>
                <a:ea typeface="HGPｺﾞｼｯｸM" panose="020B0600000000000000" pitchFamily="50" charset="-128"/>
              </a:rPr>
              <a:t>。</a:t>
            </a:r>
            <a:endParaRPr lang="en-US" altLang="ja-JP" sz="1050" dirty="0">
              <a:solidFill>
                <a:srgbClr val="000000"/>
              </a:solidFill>
              <a:latin typeface="HGPｺﾞｼｯｸM" panose="020B0600000000000000" pitchFamily="50" charset="-128"/>
              <a:ea typeface="HGPｺﾞｼｯｸM" panose="020B0600000000000000" pitchFamily="50" charset="-128"/>
            </a:endParaRPr>
          </a:p>
          <a:p>
            <a:endParaRPr lang="ja-JP" altLang="ja-JP" sz="1050" dirty="0">
              <a:latin typeface="HGPｺﾞｼｯｸM" panose="020B0600000000000000" pitchFamily="50" charset="-128"/>
              <a:ea typeface="HGPｺﾞｼｯｸM" panose="020B0600000000000000" pitchFamily="50" charset="-128"/>
            </a:endParaRPr>
          </a:p>
          <a:p>
            <a:pPr>
              <a:spcAft>
                <a:spcPts val="546"/>
              </a:spcAft>
            </a:pPr>
            <a:endParaRPr lang="en-US" altLang="ja-JP" sz="300" dirty="0">
              <a:solidFill>
                <a:srgbClr val="000000"/>
              </a:solidFill>
              <a:latin typeface="HGPｺﾞｼｯｸM" panose="020B0600000000000000" pitchFamily="50" charset="-128"/>
              <a:ea typeface="HGPｺﾞｼｯｸM" panose="020B0600000000000000" pitchFamily="50" charset="-128"/>
            </a:endParaRPr>
          </a:p>
          <a:p>
            <a:pPr>
              <a:spcAft>
                <a:spcPts val="546"/>
              </a:spcAft>
            </a:pPr>
            <a:r>
              <a:rPr lang="ja-JP" altLang="en-US" sz="1050" dirty="0">
                <a:solidFill>
                  <a:srgbClr val="000000"/>
                </a:solidFill>
                <a:latin typeface="HGPｺﾞｼｯｸM" panose="020B0600000000000000" pitchFamily="50" charset="-128"/>
                <a:ea typeface="HGPｺﾞｼｯｸM" panose="020B0600000000000000" pitchFamily="50" charset="-128"/>
              </a:rPr>
              <a:t>▶　</a:t>
            </a:r>
            <a:r>
              <a:rPr lang="ja-JP" altLang="ja-JP" sz="1050" dirty="0">
                <a:solidFill>
                  <a:srgbClr val="000000"/>
                </a:solidFill>
                <a:latin typeface="HGPｺﾞｼｯｸM" panose="020B0600000000000000" pitchFamily="50" charset="-128"/>
                <a:ea typeface="HGPｺﾞｼｯｸM" panose="020B0600000000000000" pitchFamily="50" charset="-128"/>
              </a:rPr>
              <a:t>脳の血管が詰まったり、破れたりすることで起こる脳血管性</a:t>
            </a:r>
            <a:r>
              <a:rPr lang="ja-JP" altLang="en-US" sz="1050" dirty="0">
                <a:solidFill>
                  <a:srgbClr val="000000"/>
                </a:solidFill>
                <a:latin typeface="HGPｺﾞｼｯｸM" panose="020B0600000000000000" pitchFamily="50" charset="-128"/>
                <a:ea typeface="HGPｺﾞｼｯｸM" panose="020B0600000000000000" pitchFamily="50" charset="-128"/>
              </a:rPr>
              <a:t>認知症は</a:t>
            </a:r>
            <a:r>
              <a:rPr lang="ja-JP" altLang="ja-JP" sz="1050" dirty="0">
                <a:solidFill>
                  <a:srgbClr val="000000"/>
                </a:solidFill>
                <a:latin typeface="HGPｺﾞｼｯｸM" panose="020B0600000000000000" pitchFamily="50" charset="-128"/>
                <a:ea typeface="HGPｺﾞｼｯｸM" panose="020B0600000000000000" pitchFamily="50" charset="-128"/>
              </a:rPr>
              <a:t>脳梗塞や脳出血、脳動脈硬化</a:t>
            </a:r>
            <a:r>
              <a:rPr lang="ja-JP" altLang="ja-JP" sz="1050" dirty="0" smtClean="0">
                <a:solidFill>
                  <a:srgbClr val="000000"/>
                </a:solidFill>
                <a:latin typeface="HGPｺﾞｼｯｸM" panose="020B0600000000000000" pitchFamily="50" charset="-128"/>
                <a:ea typeface="HGPｺﾞｼｯｸM" panose="020B0600000000000000" pitchFamily="50" charset="-128"/>
              </a:rPr>
              <a:t>など</a:t>
            </a:r>
            <a:endParaRPr lang="en-US" altLang="ja-JP" sz="1050" dirty="0" smtClean="0">
              <a:solidFill>
                <a:srgbClr val="000000"/>
              </a:solidFill>
              <a:latin typeface="HGPｺﾞｼｯｸM" panose="020B0600000000000000" pitchFamily="50" charset="-128"/>
              <a:ea typeface="HGPｺﾞｼｯｸM" panose="020B0600000000000000" pitchFamily="50" charset="-128"/>
            </a:endParaRPr>
          </a:p>
          <a:p>
            <a:pPr>
              <a:spcAft>
                <a:spcPts val="546"/>
              </a:spcAft>
            </a:pPr>
            <a:r>
              <a:rPr lang="ja-JP" altLang="en-US" sz="1050" dirty="0">
                <a:solidFill>
                  <a:srgbClr val="000000"/>
                </a:solidFill>
                <a:latin typeface="HGPｺﾞｼｯｸM" panose="020B0600000000000000" pitchFamily="50" charset="-128"/>
                <a:ea typeface="HGPｺﾞｼｯｸM" panose="020B0600000000000000" pitchFamily="50" charset="-128"/>
              </a:rPr>
              <a:t>　</a:t>
            </a:r>
            <a:r>
              <a:rPr lang="ja-JP" altLang="en-US" sz="1050" dirty="0" smtClean="0">
                <a:solidFill>
                  <a:srgbClr val="000000"/>
                </a:solidFill>
                <a:latin typeface="HGPｺﾞｼｯｸM" panose="020B0600000000000000" pitchFamily="50" charset="-128"/>
                <a:ea typeface="HGPｺﾞｼｯｸM" panose="020B0600000000000000" pitchFamily="50" charset="-128"/>
              </a:rPr>
              <a:t>　</a:t>
            </a:r>
            <a:r>
              <a:rPr lang="ja-JP" altLang="ja-JP" sz="1050" dirty="0" smtClean="0">
                <a:solidFill>
                  <a:srgbClr val="000000"/>
                </a:solidFill>
                <a:latin typeface="HGPｺﾞｼｯｸM" panose="020B0600000000000000" pitchFamily="50" charset="-128"/>
                <a:ea typeface="HGPｺﾞｼｯｸM" panose="020B0600000000000000" pitchFamily="50" charset="-128"/>
              </a:rPr>
              <a:t>再発するたびに</a:t>
            </a:r>
            <a:r>
              <a:rPr lang="ja-JP" altLang="ja-JP" sz="1050" dirty="0">
                <a:solidFill>
                  <a:srgbClr val="000000"/>
                </a:solidFill>
                <a:latin typeface="HGPｺﾞｼｯｸM" panose="020B0600000000000000" pitchFamily="50" charset="-128"/>
                <a:ea typeface="HGPｺﾞｼｯｸM" panose="020B0600000000000000" pitchFamily="50" charset="-128"/>
              </a:rPr>
              <a:t>段階的に進行していくのが特徴</a:t>
            </a:r>
            <a:r>
              <a:rPr lang="ja-JP" altLang="en-US" sz="1050" dirty="0">
                <a:solidFill>
                  <a:srgbClr val="000000"/>
                </a:solidFill>
                <a:latin typeface="HGPｺﾞｼｯｸM" panose="020B0600000000000000" pitchFamily="50" charset="-128"/>
                <a:ea typeface="HGPｺﾞｼｯｸM" panose="020B0600000000000000" pitchFamily="50" charset="-128"/>
              </a:rPr>
              <a:t>です</a:t>
            </a:r>
            <a:r>
              <a:rPr lang="ja-JP" altLang="ja-JP" sz="1050" dirty="0">
                <a:solidFill>
                  <a:srgbClr val="000000"/>
                </a:solidFill>
                <a:latin typeface="HGPｺﾞｼｯｸM" panose="020B0600000000000000" pitchFamily="50" charset="-128"/>
                <a:ea typeface="HGPｺﾞｼｯｸM" panose="020B0600000000000000" pitchFamily="50" charset="-128"/>
              </a:rPr>
              <a:t>。</a:t>
            </a:r>
            <a:endParaRPr lang="ja-JP" altLang="ja-JP" sz="1050" dirty="0">
              <a:latin typeface="HGPｺﾞｼｯｸM" panose="020B0600000000000000" pitchFamily="50" charset="-128"/>
              <a:ea typeface="HGPｺﾞｼｯｸM" panose="020B0600000000000000" pitchFamily="50" charset="-128"/>
            </a:endParaRPr>
          </a:p>
          <a:p>
            <a:pPr>
              <a:spcAft>
                <a:spcPts val="546"/>
              </a:spcAft>
            </a:pPr>
            <a:r>
              <a:rPr lang="ja-JP" altLang="en-US" sz="1050" dirty="0">
                <a:solidFill>
                  <a:srgbClr val="000000"/>
                </a:solidFill>
                <a:latin typeface="HGPｺﾞｼｯｸM" panose="020B0600000000000000" pitchFamily="50" charset="-128"/>
                <a:ea typeface="HGPｺﾞｼｯｸM" panose="020B0600000000000000" pitchFamily="50" charset="-128"/>
              </a:rPr>
              <a:t>　　</a:t>
            </a:r>
            <a:r>
              <a:rPr lang="ja-JP" altLang="ja-JP" sz="1050" dirty="0">
                <a:solidFill>
                  <a:srgbClr val="000000"/>
                </a:solidFill>
                <a:latin typeface="HGPｺﾞｼｯｸM" panose="020B0600000000000000" pitchFamily="50" charset="-128"/>
                <a:ea typeface="HGPｺﾞｼｯｸM" panose="020B0600000000000000" pitchFamily="50" charset="-128"/>
              </a:rPr>
              <a:t>しっかりしている時</a:t>
            </a:r>
            <a:r>
              <a:rPr lang="ja-JP" altLang="ja-JP" sz="1050" dirty="0" smtClean="0">
                <a:solidFill>
                  <a:srgbClr val="000000"/>
                </a:solidFill>
                <a:latin typeface="HGPｺﾞｼｯｸM" panose="020B0600000000000000" pitchFamily="50" charset="-128"/>
                <a:ea typeface="HGPｺﾞｼｯｸM" panose="020B0600000000000000" pitchFamily="50" charset="-128"/>
              </a:rPr>
              <a:t>と</a:t>
            </a:r>
            <a:r>
              <a:rPr lang="ja-JP" altLang="en-US" sz="1050" dirty="0" smtClean="0">
                <a:solidFill>
                  <a:srgbClr val="000000"/>
                </a:solidFill>
                <a:latin typeface="HGPｺﾞｼｯｸM" panose="020B0600000000000000" pitchFamily="50" charset="-128"/>
                <a:ea typeface="HGPｺﾞｼｯｸM" panose="020B0600000000000000" pitchFamily="50" charset="-128"/>
              </a:rPr>
              <a:t>、</a:t>
            </a:r>
            <a:r>
              <a:rPr lang="ja-JP" altLang="ja-JP" sz="1050" dirty="0" smtClean="0">
                <a:solidFill>
                  <a:srgbClr val="000000"/>
                </a:solidFill>
                <a:latin typeface="HGPｺﾞｼｯｸM" panose="020B0600000000000000" pitchFamily="50" charset="-128"/>
                <a:ea typeface="HGPｺﾞｼｯｸM" panose="020B0600000000000000" pitchFamily="50" charset="-128"/>
              </a:rPr>
              <a:t>そう</a:t>
            </a:r>
            <a:r>
              <a:rPr lang="ja-JP" altLang="ja-JP" sz="1050" dirty="0">
                <a:solidFill>
                  <a:srgbClr val="000000"/>
                </a:solidFill>
                <a:latin typeface="HGPｺﾞｼｯｸM" panose="020B0600000000000000" pitchFamily="50" charset="-128"/>
                <a:ea typeface="HGPｺﾞｼｯｸM" panose="020B0600000000000000" pitchFamily="50" charset="-128"/>
              </a:rPr>
              <a:t>でない時が</a:t>
            </a:r>
            <a:r>
              <a:rPr lang="ja-JP" altLang="ja-JP" sz="1050" dirty="0" smtClean="0">
                <a:solidFill>
                  <a:srgbClr val="000000"/>
                </a:solidFill>
                <a:latin typeface="HGPｺﾞｼｯｸM" panose="020B0600000000000000" pitchFamily="50" charset="-128"/>
                <a:ea typeface="HGPｺﾞｼｯｸM" panose="020B0600000000000000" pitchFamily="50" charset="-128"/>
              </a:rPr>
              <a:t>あって</a:t>
            </a:r>
            <a:r>
              <a:rPr lang="ja-JP" altLang="en-US" sz="1050" dirty="0" smtClean="0">
                <a:solidFill>
                  <a:srgbClr val="000000"/>
                </a:solidFill>
                <a:latin typeface="HGPｺﾞｼｯｸM" panose="020B0600000000000000" pitchFamily="50" charset="-128"/>
                <a:ea typeface="HGPｺﾞｼｯｸM" panose="020B0600000000000000" pitchFamily="50" charset="-128"/>
              </a:rPr>
              <a:t>、</a:t>
            </a:r>
            <a:r>
              <a:rPr lang="ja-JP" altLang="ja-JP" sz="1050" dirty="0" smtClean="0">
                <a:solidFill>
                  <a:srgbClr val="000000"/>
                </a:solidFill>
                <a:latin typeface="HGPｺﾞｼｯｸM" panose="020B0600000000000000" pitchFamily="50" charset="-128"/>
                <a:ea typeface="HGPｺﾞｼｯｸM" panose="020B0600000000000000" pitchFamily="50" charset="-128"/>
              </a:rPr>
              <a:t>認知</a:t>
            </a:r>
            <a:r>
              <a:rPr lang="ja-JP" altLang="ja-JP" sz="1050" dirty="0">
                <a:solidFill>
                  <a:srgbClr val="000000"/>
                </a:solidFill>
                <a:latin typeface="HGPｺﾞｼｯｸM" panose="020B0600000000000000" pitchFamily="50" charset="-128"/>
                <a:ea typeface="HGPｺﾞｼｯｸM" panose="020B0600000000000000" pitchFamily="50" charset="-128"/>
              </a:rPr>
              <a:t>機能低下がまだらに起こるため「まだら認知症」と</a:t>
            </a:r>
            <a:r>
              <a:rPr lang="ja-JP" altLang="ja-JP" sz="1050" dirty="0" smtClean="0">
                <a:solidFill>
                  <a:srgbClr val="000000"/>
                </a:solidFill>
                <a:latin typeface="HGPｺﾞｼｯｸM" panose="020B0600000000000000" pitchFamily="50" charset="-128"/>
                <a:ea typeface="HGPｺﾞｼｯｸM" panose="020B0600000000000000" pitchFamily="50" charset="-128"/>
              </a:rPr>
              <a:t>も</a:t>
            </a:r>
            <a:endParaRPr lang="en-US" altLang="ja-JP" sz="1050" dirty="0" smtClean="0">
              <a:solidFill>
                <a:srgbClr val="000000"/>
              </a:solidFill>
              <a:latin typeface="HGPｺﾞｼｯｸM" panose="020B0600000000000000" pitchFamily="50" charset="-128"/>
              <a:ea typeface="HGPｺﾞｼｯｸM" panose="020B0600000000000000" pitchFamily="50" charset="-128"/>
            </a:endParaRPr>
          </a:p>
          <a:p>
            <a:pPr>
              <a:spcAft>
                <a:spcPts val="546"/>
              </a:spcAft>
            </a:pPr>
            <a:r>
              <a:rPr lang="ja-JP" altLang="en-US" sz="1050" dirty="0">
                <a:solidFill>
                  <a:srgbClr val="000000"/>
                </a:solidFill>
                <a:latin typeface="HGPｺﾞｼｯｸM" panose="020B0600000000000000" pitchFamily="50" charset="-128"/>
                <a:ea typeface="HGPｺﾞｼｯｸM" panose="020B0600000000000000" pitchFamily="50" charset="-128"/>
              </a:rPr>
              <a:t>　</a:t>
            </a:r>
            <a:r>
              <a:rPr lang="ja-JP" altLang="en-US" sz="1050" dirty="0" smtClean="0">
                <a:solidFill>
                  <a:srgbClr val="000000"/>
                </a:solidFill>
                <a:latin typeface="HGPｺﾞｼｯｸM" panose="020B0600000000000000" pitchFamily="50" charset="-128"/>
                <a:ea typeface="HGPｺﾞｼｯｸM" panose="020B0600000000000000" pitchFamily="50" charset="-128"/>
              </a:rPr>
              <a:t>　言わ</a:t>
            </a:r>
            <a:r>
              <a:rPr lang="ja-JP" altLang="ja-JP" sz="1050" dirty="0" smtClean="0">
                <a:solidFill>
                  <a:srgbClr val="000000"/>
                </a:solidFill>
                <a:latin typeface="HGPｺﾞｼｯｸM" panose="020B0600000000000000" pitchFamily="50" charset="-128"/>
                <a:ea typeface="HGPｺﾞｼｯｸM" panose="020B0600000000000000" pitchFamily="50" charset="-128"/>
              </a:rPr>
              <a:t>れて</a:t>
            </a:r>
            <a:r>
              <a:rPr lang="ja-JP" altLang="en-US" sz="1050" dirty="0" smtClean="0">
                <a:solidFill>
                  <a:srgbClr val="000000"/>
                </a:solidFill>
                <a:latin typeface="HGPｺﾞｼｯｸM" panose="020B0600000000000000" pitchFamily="50" charset="-128"/>
                <a:ea typeface="HGPｺﾞｼｯｸM" panose="020B0600000000000000" pitchFamily="50" charset="-128"/>
              </a:rPr>
              <a:t>います。</a:t>
            </a:r>
            <a:endParaRPr lang="en-US" altLang="ja-JP" sz="1050" dirty="0">
              <a:solidFill>
                <a:srgbClr val="000000"/>
              </a:solidFill>
              <a:latin typeface="HGPｺﾞｼｯｸM" panose="020B0600000000000000" pitchFamily="50" charset="-128"/>
              <a:ea typeface="HGPｺﾞｼｯｸM" panose="020B0600000000000000" pitchFamily="50" charset="-128"/>
            </a:endParaRPr>
          </a:p>
          <a:p>
            <a:pPr>
              <a:spcAft>
                <a:spcPts val="546"/>
              </a:spcAft>
            </a:pPr>
            <a:r>
              <a:rPr lang="ja-JP" altLang="en-US" sz="1050" dirty="0">
                <a:solidFill>
                  <a:srgbClr val="000000"/>
                </a:solidFill>
                <a:latin typeface="HGPｺﾞｼｯｸM" panose="020B0600000000000000" pitchFamily="50" charset="-128"/>
                <a:ea typeface="HGPｺﾞｼｯｸM" panose="020B0600000000000000" pitchFamily="50" charset="-128"/>
              </a:rPr>
              <a:t>　　</a:t>
            </a:r>
            <a:r>
              <a:rPr lang="ja-JP" altLang="ja-JP" sz="1050" dirty="0">
                <a:solidFill>
                  <a:srgbClr val="000000"/>
                </a:solidFill>
                <a:latin typeface="HGPｺﾞｼｯｸM" panose="020B0600000000000000" pitchFamily="50" charset="-128"/>
                <a:ea typeface="HGPｺﾞｼｯｸM" panose="020B0600000000000000" pitchFamily="50" charset="-128"/>
              </a:rPr>
              <a:t>意欲や自発性の低下により落ち込んだり、感情の起伏が激しくなるため、ちょっとしたことで泣いたり</a:t>
            </a:r>
            <a:r>
              <a:rPr lang="ja-JP" altLang="ja-JP" sz="1050" dirty="0" smtClean="0">
                <a:solidFill>
                  <a:srgbClr val="000000"/>
                </a:solidFill>
                <a:latin typeface="HGPｺﾞｼｯｸM" panose="020B0600000000000000" pitchFamily="50" charset="-128"/>
                <a:ea typeface="HGPｺﾞｼｯｸM" panose="020B0600000000000000" pitchFamily="50" charset="-128"/>
              </a:rPr>
              <a:t>、</a:t>
            </a:r>
            <a:endParaRPr lang="en-US" altLang="ja-JP" sz="1050" dirty="0" smtClean="0">
              <a:solidFill>
                <a:srgbClr val="000000"/>
              </a:solidFill>
              <a:latin typeface="HGPｺﾞｼｯｸM" panose="020B0600000000000000" pitchFamily="50" charset="-128"/>
              <a:ea typeface="HGPｺﾞｼｯｸM" panose="020B0600000000000000" pitchFamily="50" charset="-128"/>
            </a:endParaRPr>
          </a:p>
          <a:p>
            <a:pPr>
              <a:spcAft>
                <a:spcPts val="546"/>
              </a:spcAft>
            </a:pPr>
            <a:r>
              <a:rPr lang="ja-JP" altLang="en-US" sz="1050" dirty="0">
                <a:solidFill>
                  <a:srgbClr val="000000"/>
                </a:solidFill>
                <a:latin typeface="HGPｺﾞｼｯｸM" panose="020B0600000000000000" pitchFamily="50" charset="-128"/>
                <a:ea typeface="HGPｺﾞｼｯｸM" panose="020B0600000000000000" pitchFamily="50" charset="-128"/>
              </a:rPr>
              <a:t>　</a:t>
            </a:r>
            <a:r>
              <a:rPr lang="ja-JP" altLang="en-US" sz="1050" dirty="0" smtClean="0">
                <a:solidFill>
                  <a:srgbClr val="000000"/>
                </a:solidFill>
                <a:latin typeface="HGPｺﾞｼｯｸM" panose="020B0600000000000000" pitchFamily="50" charset="-128"/>
                <a:ea typeface="HGPｺﾞｼｯｸM" panose="020B0600000000000000" pitchFamily="50" charset="-128"/>
              </a:rPr>
              <a:t>　</a:t>
            </a:r>
            <a:r>
              <a:rPr lang="ja-JP" altLang="ja-JP" sz="1050" dirty="0" smtClean="0">
                <a:solidFill>
                  <a:srgbClr val="000000"/>
                </a:solidFill>
                <a:latin typeface="HGPｺﾞｼｯｸM" panose="020B0600000000000000" pitchFamily="50" charset="-128"/>
                <a:ea typeface="HGPｺﾞｼｯｸM" panose="020B0600000000000000" pitchFamily="50" charset="-128"/>
              </a:rPr>
              <a:t>おかしくなくても笑ったり</a:t>
            </a:r>
            <a:r>
              <a:rPr lang="ja-JP" altLang="ja-JP" sz="1050" dirty="0">
                <a:solidFill>
                  <a:srgbClr val="000000"/>
                </a:solidFill>
                <a:latin typeface="HGPｺﾞｼｯｸM" panose="020B0600000000000000" pitchFamily="50" charset="-128"/>
                <a:ea typeface="HGPｺﾞｼｯｸM" panose="020B0600000000000000" pitchFamily="50" charset="-128"/>
              </a:rPr>
              <a:t>する様子が見られたりも</a:t>
            </a:r>
            <a:r>
              <a:rPr lang="ja-JP" altLang="en-US" sz="1050" dirty="0">
                <a:solidFill>
                  <a:srgbClr val="000000"/>
                </a:solidFill>
                <a:latin typeface="HGPｺﾞｼｯｸM" panose="020B0600000000000000" pitchFamily="50" charset="-128"/>
                <a:ea typeface="HGPｺﾞｼｯｸM" panose="020B0600000000000000" pitchFamily="50" charset="-128"/>
              </a:rPr>
              <a:t>します</a:t>
            </a:r>
            <a:r>
              <a:rPr lang="ja-JP" altLang="ja-JP" sz="1050" dirty="0" smtClean="0">
                <a:solidFill>
                  <a:srgbClr val="000000"/>
                </a:solidFill>
                <a:latin typeface="HGPｺﾞｼｯｸM" panose="020B0600000000000000" pitchFamily="50" charset="-128"/>
                <a:ea typeface="HGPｺﾞｼｯｸM" panose="020B0600000000000000" pitchFamily="50" charset="-128"/>
              </a:rPr>
              <a:t>。</a:t>
            </a:r>
            <a:endParaRPr lang="en-US" altLang="ja-JP" sz="1050" dirty="0" smtClean="0">
              <a:latin typeface="UD デジタル 教科書体 NK-B" panose="02020700000000000000" pitchFamily="18" charset="-128"/>
              <a:ea typeface="UD デジタル 教科書体 NK-B" panose="02020700000000000000" pitchFamily="18" charset="-128"/>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4218976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5068475"/>
            <a:ext cx="5962650" cy="2093485"/>
          </a:xfrm>
        </p:spPr>
        <p:txBody>
          <a:bodyPr/>
          <a:lstStyle/>
          <a:p>
            <a:pPr lvl="0">
              <a:lnSpc>
                <a:spcPct val="150000"/>
              </a:lnSpc>
            </a:pPr>
            <a:r>
              <a:rPr lang="ja-JP" altLang="en-US" sz="1050" dirty="0">
                <a:latin typeface="HGPｺﾞｼｯｸM" panose="020B0600000000000000" pitchFamily="50" charset="-128"/>
                <a:ea typeface="HGPｺﾞｼｯｸM" panose="020B0600000000000000" pitchFamily="50" charset="-128"/>
              </a:rPr>
              <a:t>認知症の経過は、原因となる病気、治療法やケア方法により異なります。</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不適切な対応は、行動・心理症状（</a:t>
            </a:r>
            <a:r>
              <a:rPr lang="en-US" altLang="ja-JP" sz="1050" dirty="0">
                <a:latin typeface="HGPｺﾞｼｯｸM" panose="020B0600000000000000" pitchFamily="50" charset="-128"/>
                <a:ea typeface="HGPｺﾞｼｯｸM" panose="020B0600000000000000" pitchFamily="50" charset="-128"/>
              </a:rPr>
              <a:t>BPSD)</a:t>
            </a:r>
            <a:r>
              <a:rPr lang="ja-JP" altLang="en-US" sz="1050" dirty="0">
                <a:latin typeface="HGPｺﾞｼｯｸM" panose="020B0600000000000000" pitchFamily="50" charset="-128"/>
                <a:ea typeface="HGPｺﾞｼｯｸM" panose="020B0600000000000000" pitchFamily="50" charset="-128"/>
              </a:rPr>
              <a:t>を招くなど病状を悪化させることがあります。</a:t>
            </a:r>
          </a:p>
          <a:p>
            <a:pPr>
              <a:lnSpc>
                <a:spcPct val="150000"/>
              </a:lnSpc>
            </a:pPr>
            <a:endParaRPr lang="ja-JP" altLang="en-US" sz="1100" dirty="0">
              <a:latin typeface="HGPｺﾞｼｯｸM" panose="020B0600000000000000" pitchFamily="50" charset="-128"/>
              <a:ea typeface="HGPｺﾞｼｯｸM" panose="020B0600000000000000" pitchFamily="50" charset="-128"/>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921820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087438"/>
            <a:ext cx="5962650" cy="3354387"/>
          </a:xfrm>
        </p:spPr>
      </p:sp>
      <p:sp>
        <p:nvSpPr>
          <p:cNvPr id="3" name="ノート プレースホルダー 2"/>
          <p:cNvSpPr>
            <a:spLocks noGrp="1"/>
          </p:cNvSpPr>
          <p:nvPr>
            <p:ph type="body" idx="1"/>
          </p:nvPr>
        </p:nvSpPr>
        <p:spPr>
          <a:xfrm>
            <a:off x="422275" y="5043680"/>
            <a:ext cx="5962650" cy="2476688"/>
          </a:xfrm>
        </p:spPr>
        <p:txBody>
          <a:bodyPr/>
          <a:lstStyle/>
          <a:p>
            <a:pPr lvl="0">
              <a:lnSpc>
                <a:spcPct val="150000"/>
              </a:lnSpc>
            </a:pPr>
            <a:r>
              <a:rPr lang="en-US" altLang="ja-JP" sz="1050" dirty="0">
                <a:latin typeface="HGPｺﾞｼｯｸM" panose="020B0600000000000000" pitchFamily="50" charset="-128"/>
                <a:ea typeface="HGPｺﾞｼｯｸM" panose="020B0600000000000000" pitchFamily="50" charset="-128"/>
              </a:rPr>
              <a:t>MCI</a:t>
            </a:r>
            <a:r>
              <a:rPr lang="ja-JP" altLang="en-US" sz="1050" dirty="0">
                <a:latin typeface="HGPｺﾞｼｯｸM" panose="020B0600000000000000" pitchFamily="50" charset="-128"/>
                <a:ea typeface="HGPｺﾞｼｯｸM" panose="020B0600000000000000" pitchFamily="50" charset="-128"/>
              </a:rPr>
              <a:t>とは、日常生活に影響を及ぼす程度ではないため認知症と診断されませんが、記憶障害など</a:t>
            </a:r>
            <a:r>
              <a:rPr lang="ja-JP" altLang="en-US" sz="1050" dirty="0" smtClean="0">
                <a:latin typeface="HGPｺﾞｼｯｸM" panose="020B0600000000000000" pitchFamily="50" charset="-128"/>
                <a:ea typeface="HGPｺﾞｼｯｸM" panose="020B0600000000000000" pitchFamily="50" charset="-128"/>
              </a:rPr>
              <a:t>の</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latin typeface="HGPｺﾞｼｯｸM" panose="020B0600000000000000" pitchFamily="50" charset="-128"/>
                <a:ea typeface="HGPｺﾞｼｯｸM" panose="020B0600000000000000" pitchFamily="50" charset="-128"/>
              </a:rPr>
              <a:t>軽度</a:t>
            </a:r>
            <a:r>
              <a:rPr lang="ja-JP" altLang="en-US" sz="1050" dirty="0">
                <a:latin typeface="HGPｺﾞｼｯｸM" panose="020B0600000000000000" pitchFamily="50" charset="-128"/>
                <a:ea typeface="HGPｺﾞｼｯｸM" panose="020B0600000000000000" pitchFamily="50" charset="-128"/>
              </a:rPr>
              <a:t>の認知機能障害が認められ、正常とも言い切れない中間的な段階を</a:t>
            </a:r>
            <a:r>
              <a:rPr lang="en-US" altLang="ja-JP" sz="1050" dirty="0">
                <a:latin typeface="HGPｺﾞｼｯｸM" panose="020B0600000000000000" pitchFamily="50" charset="-128"/>
                <a:ea typeface="HGPｺﾞｼｯｸM" panose="020B0600000000000000" pitchFamily="50" charset="-128"/>
              </a:rPr>
              <a:t>MCI</a:t>
            </a:r>
            <a:r>
              <a:rPr lang="ja-JP" altLang="en-US" sz="1050" dirty="0">
                <a:latin typeface="HGPｺﾞｼｯｸM" panose="020B0600000000000000" pitchFamily="50" charset="-128"/>
                <a:ea typeface="HGPｺﾞｼｯｸM" panose="020B0600000000000000" pitchFamily="50" charset="-128"/>
              </a:rPr>
              <a:t>と呼びます。</a:t>
            </a:r>
            <a:endParaRPr lang="en-US" altLang="ja-JP" sz="1050" dirty="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lvl="0">
              <a:lnSpc>
                <a:spcPct val="150000"/>
              </a:lnSpc>
            </a:pPr>
            <a:r>
              <a:rPr lang="en-US" altLang="ja-JP" sz="1050" dirty="0">
                <a:latin typeface="HGPｺﾞｼｯｸM" panose="020B0600000000000000" pitchFamily="50" charset="-128"/>
                <a:ea typeface="HGPｺﾞｼｯｸM" panose="020B0600000000000000" pitchFamily="50" charset="-128"/>
              </a:rPr>
              <a:t>MCI</a:t>
            </a:r>
            <a:r>
              <a:rPr lang="ja-JP" altLang="en-US" sz="1050" dirty="0">
                <a:latin typeface="HGPｺﾞｼｯｸM" panose="020B0600000000000000" pitchFamily="50" charset="-128"/>
                <a:ea typeface="HGPｺﾞｼｯｸM" panose="020B0600000000000000" pitchFamily="50" charset="-128"/>
              </a:rPr>
              <a:t>と診断された人は、必ずしも認知症に移行するとは限りません。</a:t>
            </a:r>
            <a:endParaRPr lang="en-US" altLang="ja-JP" sz="1050" dirty="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lvl="0">
              <a:lnSpc>
                <a:spcPct val="150000"/>
              </a:lnSpc>
            </a:pPr>
            <a:r>
              <a:rPr lang="en-US" altLang="ja-JP" sz="1050" dirty="0">
                <a:latin typeface="HGPｺﾞｼｯｸM" panose="020B0600000000000000" pitchFamily="50" charset="-128"/>
                <a:ea typeface="HGPｺﾞｼｯｸM" panose="020B0600000000000000" pitchFamily="50" charset="-128"/>
              </a:rPr>
              <a:t>MCI</a:t>
            </a:r>
            <a:r>
              <a:rPr lang="ja-JP" altLang="en-US" sz="1050" dirty="0">
                <a:latin typeface="HGPｺﾞｼｯｸM" panose="020B0600000000000000" pitchFamily="50" charset="-128"/>
                <a:ea typeface="HGPｺﾞｼｯｸM" panose="020B0600000000000000" pitchFamily="50" charset="-128"/>
              </a:rPr>
              <a:t>の段階で脳の活性化や生活習慣の改善に取り組むことは非常に重要です。</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また、</a:t>
            </a:r>
            <a:r>
              <a:rPr lang="en-US" altLang="ja-JP" sz="1050" dirty="0">
                <a:latin typeface="HGPｺﾞｼｯｸM" panose="020B0600000000000000" pitchFamily="50" charset="-128"/>
                <a:ea typeface="HGPｺﾞｼｯｸM" panose="020B0600000000000000" pitchFamily="50" charset="-128"/>
              </a:rPr>
              <a:t>MCI</a:t>
            </a:r>
            <a:r>
              <a:rPr lang="ja-JP" altLang="en-US" sz="1050" dirty="0">
                <a:latin typeface="HGPｺﾞｼｯｸM" panose="020B0600000000000000" pitchFamily="50" charset="-128"/>
                <a:ea typeface="HGPｺﾞｼｯｸM" panose="020B0600000000000000" pitchFamily="50" charset="-128"/>
              </a:rPr>
              <a:t>の段階で、認知機能の低下をおこす原因疾患がわかれば、適切な治療により進行を</a:t>
            </a:r>
            <a:r>
              <a:rPr lang="ja-JP" altLang="en-US" sz="1050" dirty="0" smtClean="0">
                <a:latin typeface="HGPｺﾞｼｯｸM" panose="020B0600000000000000" pitchFamily="50" charset="-128"/>
                <a:ea typeface="HGPｺﾞｼｯｸM" panose="020B0600000000000000" pitchFamily="50" charset="-128"/>
              </a:rPr>
              <a:t>予防できる</a:t>
            </a:r>
            <a:r>
              <a:rPr lang="ja-JP" altLang="en-US" sz="1050" dirty="0">
                <a:latin typeface="HGPｺﾞｼｯｸM" panose="020B0600000000000000" pitchFamily="50" charset="-128"/>
                <a:ea typeface="HGPｺﾞｼｯｸM" panose="020B0600000000000000" pitchFamily="50" charset="-128"/>
              </a:rPr>
              <a:t>可能性が高くなります。</a:t>
            </a: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640680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971829"/>
            <a:ext cx="5962650" cy="3267044"/>
          </a:xfrm>
        </p:spPr>
        <p:txBody>
          <a:bodyPr/>
          <a:lstStyle/>
          <a:p>
            <a:pPr>
              <a:lnSpc>
                <a:spcPct val="150000"/>
              </a:lnSpc>
            </a:pPr>
            <a:r>
              <a:rPr lang="ja-JP" altLang="en-US" sz="1050" dirty="0">
                <a:latin typeface="HGPｺﾞｼｯｸM" panose="020B0600000000000000" pitchFamily="50" charset="-128"/>
                <a:ea typeface="HGPｺﾞｼｯｸM" panose="020B0600000000000000" pitchFamily="50" charset="-128"/>
              </a:rPr>
              <a:t>認知症は高齢になるほど発症しやすくなりますが、若い世代で発症する場合もあります。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６５歳未満で発症する認知症の総称を若年性認知症と言います。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年齢的に認知症を疑いにくく、うつ病や更年期障害などほかの病気と間違われやすいことから診断</a:t>
            </a:r>
            <a:r>
              <a:rPr lang="ja-JP" altLang="en-US" sz="1050" dirty="0" smtClean="0">
                <a:latin typeface="HGPｺﾞｼｯｸM" panose="020B0600000000000000" pitchFamily="50" charset="-128"/>
                <a:ea typeface="HGPｺﾞｼｯｸM" panose="020B0600000000000000" pitchFamily="50" charset="-128"/>
              </a:rPr>
              <a:t>や</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治療</a:t>
            </a:r>
            <a:r>
              <a:rPr lang="ja-JP" altLang="en-US" sz="1050" dirty="0">
                <a:latin typeface="HGPｺﾞｼｯｸM" panose="020B0600000000000000" pitchFamily="50" charset="-128"/>
                <a:ea typeface="HGPｺﾞｼｯｸM" panose="020B0600000000000000" pitchFamily="50" charset="-128"/>
              </a:rPr>
              <a:t>が遅れてしまうことがあります。</a:t>
            </a: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srgbClr val="333333"/>
                </a:solidFill>
                <a:latin typeface="HGPｺﾞｼｯｸM" panose="020B0600000000000000" pitchFamily="50" charset="-128"/>
                <a:ea typeface="HGPｺﾞｼｯｸM" panose="020B0600000000000000" pitchFamily="50" charset="-128"/>
              </a:rPr>
              <a:t>働き盛りの世代で発症するため、仕事に支障がでたり、仕事をやめることになったり</a:t>
            </a:r>
            <a:r>
              <a:rPr lang="ja-JP" altLang="en-US" sz="1050" dirty="0" smtClean="0">
                <a:solidFill>
                  <a:srgbClr val="333333"/>
                </a:solidFill>
                <a:latin typeface="HGPｺﾞｼｯｸM" panose="020B0600000000000000" pitchFamily="50" charset="-128"/>
                <a:ea typeface="HGPｺﾞｼｯｸM" panose="020B0600000000000000" pitchFamily="50" charset="-128"/>
              </a:rPr>
              <a:t>、</a:t>
            </a:r>
            <a:endParaRPr lang="en-US" altLang="ja-JP" sz="1050" dirty="0" smtClean="0">
              <a:solidFill>
                <a:srgbClr val="333333"/>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solidFill>
                  <a:srgbClr val="333333"/>
                </a:solidFill>
                <a:latin typeface="HGPｺﾞｼｯｸM" panose="020B0600000000000000" pitchFamily="50" charset="-128"/>
                <a:ea typeface="HGPｺﾞｼｯｸM" panose="020B0600000000000000" pitchFamily="50" charset="-128"/>
              </a:rPr>
              <a:t>ご本人</a:t>
            </a:r>
            <a:r>
              <a:rPr lang="ja-JP" altLang="en-US" sz="1050" dirty="0">
                <a:solidFill>
                  <a:srgbClr val="333333"/>
                </a:solidFill>
                <a:latin typeface="HGPｺﾞｼｯｸM" panose="020B0600000000000000" pitchFamily="50" charset="-128"/>
                <a:ea typeface="HGPｺﾞｼｯｸM" panose="020B0600000000000000" pitchFamily="50" charset="-128"/>
              </a:rPr>
              <a:t>だけでなく</a:t>
            </a:r>
            <a:r>
              <a:rPr lang="ja-JP" altLang="en-US" sz="1050" dirty="0" smtClean="0">
                <a:solidFill>
                  <a:srgbClr val="333333"/>
                </a:solidFill>
                <a:latin typeface="HGPｺﾞｼｯｸM" panose="020B0600000000000000" pitchFamily="50" charset="-128"/>
                <a:ea typeface="HGPｺﾞｼｯｸM" panose="020B0600000000000000" pitchFamily="50" charset="-128"/>
              </a:rPr>
              <a:t>、ご家族</a:t>
            </a:r>
            <a:r>
              <a:rPr lang="ja-JP" altLang="en-US" sz="1050" dirty="0">
                <a:solidFill>
                  <a:srgbClr val="333333"/>
                </a:solidFill>
                <a:latin typeface="HGPｺﾞｼｯｸM" panose="020B0600000000000000" pitchFamily="50" charset="-128"/>
                <a:ea typeface="HGPｺﾞｼｯｸM" panose="020B0600000000000000" pitchFamily="50" charset="-128"/>
              </a:rPr>
              <a:t>の生活にも大きく影響してきます。</a:t>
            </a:r>
            <a:endParaRPr lang="en-US" altLang="ja-JP" sz="1050" dirty="0">
              <a:solidFill>
                <a:srgbClr val="333333"/>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srgbClr val="333333"/>
                </a:solidFill>
                <a:latin typeface="HGPｺﾞｼｯｸM" panose="020B0600000000000000" pitchFamily="50" charset="-128"/>
                <a:ea typeface="HGPｺﾞｼｯｸM" panose="020B0600000000000000" pitchFamily="50" charset="-128"/>
              </a:rPr>
              <a:t>また、育児や家事だけでなく親の介護が重なることもあって心身ともに負担が大きくなります。</a:t>
            </a:r>
            <a:endParaRPr lang="en-US" altLang="ja-JP" sz="1050" dirty="0">
              <a:solidFill>
                <a:srgbClr val="333333"/>
              </a:solidFill>
              <a:latin typeface="HGPｺﾞｼｯｸM" panose="020B0600000000000000" pitchFamily="50" charset="-128"/>
              <a:ea typeface="HGPｺﾞｼｯｸM" panose="020B0600000000000000" pitchFamily="50" charset="-128"/>
            </a:endParaRPr>
          </a:p>
          <a:p>
            <a:pPr>
              <a:lnSpc>
                <a:spcPct val="150000"/>
              </a:lnSpc>
            </a:pPr>
            <a:endParaRPr lang="en-US" altLang="ja-JP" sz="1050" dirty="0" smtClean="0">
              <a:latin typeface="UD デジタル 教科書体 NK-B" panose="02020700000000000000" pitchFamily="18" charset="-128"/>
              <a:ea typeface="UD デジタル 教科書体 NK-B" panose="02020700000000000000" pitchFamily="18" charset="-128"/>
            </a:endParaRPr>
          </a:p>
          <a:p>
            <a:pPr>
              <a:lnSpc>
                <a:spcPct val="150000"/>
              </a:lnSpc>
            </a:pP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2875351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92125" y="971550"/>
            <a:ext cx="5862638" cy="3298825"/>
          </a:xfrm>
        </p:spPr>
      </p:sp>
      <p:sp>
        <p:nvSpPr>
          <p:cNvPr id="3" name="ノート プレースホルダー 2"/>
          <p:cNvSpPr>
            <a:spLocks noGrp="1"/>
          </p:cNvSpPr>
          <p:nvPr>
            <p:ph type="body" idx="1"/>
          </p:nvPr>
        </p:nvSpPr>
        <p:spPr>
          <a:xfrm>
            <a:off x="492125" y="5007811"/>
            <a:ext cx="5862638" cy="3087419"/>
          </a:xfrm>
        </p:spPr>
        <p:txBody>
          <a:bodyPr/>
          <a:lstStyle/>
          <a:p>
            <a:pPr>
              <a:lnSpc>
                <a:spcPct val="150000"/>
              </a:lnSpc>
            </a:pPr>
            <a:r>
              <a:rPr lang="ja-JP" altLang="en-US" sz="1050" dirty="0">
                <a:latin typeface="HGPｺﾞｼｯｸM" panose="020B0600000000000000" pitchFamily="50" charset="-128"/>
                <a:ea typeface="HGPｺﾞｼｯｸM" panose="020B0600000000000000" pitchFamily="50" charset="-128"/>
              </a:rPr>
              <a:t>高齢者の認知症と同じく、若年性認知症においても早期発見、早期治療、早めの対策が重要です。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身近に相談できる環境があれば、一人で悩まずに済みます。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職場であれば、仲間だからこそ若年性認知症について、正しく理解できる仕組みを作ることや</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環境</a:t>
            </a:r>
            <a:r>
              <a:rPr lang="ja-JP" altLang="en-US" sz="1050" dirty="0">
                <a:latin typeface="HGPｺﾞｼｯｸM" panose="020B0600000000000000" pitchFamily="50" charset="-128"/>
                <a:ea typeface="HGPｺﾞｼｯｸM" panose="020B0600000000000000" pitchFamily="50" charset="-128"/>
              </a:rPr>
              <a:t>を工夫</a:t>
            </a:r>
            <a:r>
              <a:rPr lang="ja-JP" altLang="en-US" sz="1050" dirty="0" smtClean="0">
                <a:latin typeface="HGPｺﾞｼｯｸM" panose="020B0600000000000000" pitchFamily="50" charset="-128"/>
                <a:ea typeface="HGPｺﾞｼｯｸM" panose="020B0600000000000000" pitchFamily="50" charset="-128"/>
              </a:rPr>
              <a:t>すること</a:t>
            </a:r>
            <a:r>
              <a:rPr lang="ja-JP" altLang="en-US" sz="1050" dirty="0">
                <a:latin typeface="HGPｺﾞｼｯｸM" panose="020B0600000000000000" pitchFamily="50" charset="-128"/>
                <a:ea typeface="HGPｺﾞｼｯｸM" panose="020B0600000000000000" pitchFamily="50" charset="-128"/>
              </a:rPr>
              <a:t>で、仕事が継続できる場合もあります。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本人の変化など気づいたことをメモしたり、上司や産業医へ相談することで早期診断につながります。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また、病院のソーシャルワーカーや若年性認知症支援コーディネーターも相談にのってくれます。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生活のこと、症状や状況について相談してみてください。</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endParaRPr lang="en-US" altLang="ja-JP" sz="1100" dirty="0">
              <a:latin typeface="HGPｺﾞｼｯｸM" panose="020B0600000000000000" pitchFamily="50" charset="-128"/>
              <a:ea typeface="HGPｺﾞｼｯｸM" panose="020B0600000000000000" pitchFamily="50" charset="-128"/>
            </a:endParaRPr>
          </a:p>
          <a:p>
            <a:endParaRPr lang="en-US" altLang="ja-JP" sz="1100" dirty="0">
              <a:latin typeface="+mn-ea"/>
            </a:endParaRPr>
          </a:p>
          <a:p>
            <a:endParaRPr lang="en-US" altLang="ja-JP" dirty="0">
              <a:latin typeface="UD デジタル 教科書体 N-B" panose="02020700000000000000" pitchFamily="17" charset="-128"/>
              <a:ea typeface="UD デジタル 教科書体 N-B" panose="02020700000000000000" pitchFamily="17" charset="-128"/>
            </a:endParaRPr>
          </a:p>
          <a:p>
            <a:endParaRPr lang="en-US" altLang="ja-JP" dirty="0">
              <a:latin typeface="UD デジタル 教科書体 N-B" panose="02020700000000000000" pitchFamily="17" charset="-128"/>
              <a:ea typeface="UD デジタル 教科書体 N-B" panose="02020700000000000000" pitchFamily="17" charset="-128"/>
            </a:endParaRPr>
          </a:p>
          <a:p>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946663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7038" y="958850"/>
            <a:ext cx="5937250" cy="3340100"/>
          </a:xfrm>
        </p:spPr>
      </p:sp>
      <p:sp>
        <p:nvSpPr>
          <p:cNvPr id="3" name="ノート プレースホルダー 2"/>
          <p:cNvSpPr>
            <a:spLocks noGrp="1"/>
          </p:cNvSpPr>
          <p:nvPr>
            <p:ph type="body" idx="1"/>
          </p:nvPr>
        </p:nvSpPr>
        <p:spPr>
          <a:xfrm>
            <a:off x="427039" y="4780171"/>
            <a:ext cx="6045950" cy="3446670"/>
          </a:xfrm>
        </p:spPr>
        <p:txBody>
          <a:bodyPr/>
          <a:lstStyle/>
          <a:p>
            <a:pPr lvl="0">
              <a:lnSpc>
                <a:spcPct val="150000"/>
              </a:lnSpc>
            </a:pPr>
            <a:r>
              <a:rPr lang="ja-JP" altLang="en-US" sz="1050" dirty="0">
                <a:latin typeface="HGPｺﾞｼｯｸM" panose="020B0600000000000000" pitchFamily="50" charset="-128"/>
                <a:ea typeface="HGPｺﾞｼｯｸM" panose="020B0600000000000000" pitchFamily="50" charset="-128"/>
              </a:rPr>
              <a:t>認知症は予防できる？</a:t>
            </a:r>
            <a:endParaRPr lang="en-US" altLang="ja-JP" sz="1050" dirty="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これをすれば「認知症にならない」という予防法はありません。</a:t>
            </a:r>
            <a:endParaRPr lang="en-US" altLang="ja-JP" sz="1050" dirty="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ライフスタイルの改善により、認知症発症のリスクを減らすことは可能です。</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また、</a:t>
            </a:r>
            <a:r>
              <a:rPr lang="ja-JP" altLang="en-US" sz="1050" dirty="0" smtClean="0">
                <a:latin typeface="HGPｺﾞｼｯｸM" panose="020B0600000000000000" pitchFamily="50" charset="-128"/>
                <a:ea typeface="HGPｺﾞｼｯｸM" panose="020B0600000000000000" pitchFamily="50" charset="-128"/>
              </a:rPr>
              <a:t>認知症になってからも進行をゆるやか</a:t>
            </a:r>
            <a:r>
              <a:rPr lang="ja-JP" altLang="en-US" sz="1050" dirty="0">
                <a:latin typeface="HGPｺﾞｼｯｸM" panose="020B0600000000000000" pitchFamily="50" charset="-128"/>
                <a:ea typeface="HGPｺﾞｼｯｸM" panose="020B0600000000000000" pitchFamily="50" charset="-128"/>
              </a:rPr>
              <a:t>にすることが期待できます。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予防のためのポイントとして、血管性認知症やアルツハイマー型認知症は、糖尿病や脳血管障害など</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生活</a:t>
            </a:r>
            <a:r>
              <a:rPr lang="ja-JP" altLang="en-US" sz="1050" dirty="0">
                <a:latin typeface="HGPｺﾞｼｯｸM" panose="020B0600000000000000" pitchFamily="50" charset="-128"/>
                <a:ea typeface="HGPｺﾞｼｯｸM" panose="020B0600000000000000" pitchFamily="50" charset="-128"/>
              </a:rPr>
              <a:t>習慣の乱れからくる病気に起因することが多いので、生活習慣病を予防することで、認知症の予防に</a:t>
            </a:r>
            <a:r>
              <a:rPr lang="ja-JP" altLang="en-US" sz="1050" dirty="0" smtClean="0">
                <a:latin typeface="HGPｺﾞｼｯｸM" panose="020B0600000000000000" pitchFamily="50" charset="-128"/>
                <a:ea typeface="HGPｺﾞｼｯｸM" panose="020B0600000000000000" pitchFamily="50" charset="-128"/>
              </a:rPr>
              <a:t>も</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つながります</a:t>
            </a:r>
            <a:r>
              <a:rPr lang="ja-JP" altLang="en-US" sz="1050" dirty="0">
                <a:latin typeface="HGPｺﾞｼｯｸM" panose="020B0600000000000000" pitchFamily="50" charset="-128"/>
                <a:ea typeface="HGPｺﾞｼｯｸM" panose="020B0600000000000000" pitchFamily="50" charset="-128"/>
              </a:rPr>
              <a:t>。</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endParaRPr lang="en-US" altLang="ja-JP" sz="1050" dirty="0">
              <a:latin typeface="UD デジタル 教科書体 NK-B" panose="02020700000000000000" pitchFamily="18" charset="-128"/>
              <a:ea typeface="UD デジタル 教科書体 NK-B" panose="02020700000000000000" pitchFamily="18" charset="-128"/>
            </a:endParaRPr>
          </a:p>
          <a:p>
            <a:pPr lvl="0"/>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59664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4663" y="1189038"/>
            <a:ext cx="5727700" cy="3222625"/>
          </a:xfrm>
        </p:spPr>
      </p:sp>
      <p:sp>
        <p:nvSpPr>
          <p:cNvPr id="3" name="ノート プレースホルダー 2"/>
          <p:cNvSpPr>
            <a:spLocks noGrp="1"/>
          </p:cNvSpPr>
          <p:nvPr>
            <p:ph type="body" idx="1"/>
          </p:nvPr>
        </p:nvSpPr>
        <p:spPr>
          <a:xfrm>
            <a:off x="474663" y="4697546"/>
            <a:ext cx="5817853" cy="4772821"/>
          </a:xfrm>
        </p:spPr>
        <p:txBody>
          <a:bodyPr/>
          <a:lstStyle/>
          <a:p>
            <a:pPr>
              <a:lnSpc>
                <a:spcPct val="150000"/>
              </a:lnSpc>
            </a:pPr>
            <a:r>
              <a:rPr lang="ja-JP" altLang="en-US" sz="1050" dirty="0">
                <a:latin typeface="HGPｺﾞｼｯｸM" panose="020B0600000000000000" pitchFamily="50" charset="-128"/>
                <a:ea typeface="HGPｺﾞｼｯｸM" panose="020B0600000000000000" pitchFamily="50" charset="-128"/>
              </a:rPr>
              <a:t>認知症の予防のためには、「何をするか」ではなく、どう刺激ある日常を送るかが重要です。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5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脳の活性化にはいろいろな方法がありますが、何をするにしても大切なのは、</a:t>
            </a:r>
            <a:r>
              <a:rPr lang="en-US" altLang="ja-JP" sz="1050" dirty="0">
                <a:latin typeface="HGPｺﾞｼｯｸM" panose="020B0600000000000000" pitchFamily="50" charset="-128"/>
                <a:ea typeface="HGPｺﾞｼｯｸM" panose="020B0600000000000000" pitchFamily="50" charset="-128"/>
              </a:rPr>
              <a:t>4</a:t>
            </a:r>
            <a:r>
              <a:rPr lang="ja-JP" altLang="en-US" sz="1050" dirty="0">
                <a:latin typeface="HGPｺﾞｼｯｸM" panose="020B0600000000000000" pitchFamily="50" charset="-128"/>
                <a:ea typeface="HGPｺﾞｼｯｸM" panose="020B0600000000000000" pitchFamily="50" charset="-128"/>
              </a:rPr>
              <a:t>原則を楽しく行うことです。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500" dirty="0">
              <a:latin typeface="HGPｺﾞｼｯｸM" panose="020B0600000000000000" pitchFamily="50" charset="-128"/>
              <a:ea typeface="HGPｺﾞｼｯｸM" panose="020B0600000000000000" pitchFamily="50" charset="-128"/>
            </a:endParaRPr>
          </a:p>
          <a:p>
            <a:pPr>
              <a:lnSpc>
                <a:spcPct val="150000"/>
              </a:lnSpc>
            </a:pPr>
            <a:r>
              <a:rPr lang="en-US" altLang="ja-JP" sz="1050" dirty="0">
                <a:latin typeface="HGPｺﾞｼｯｸM" panose="020B0600000000000000" pitchFamily="50" charset="-128"/>
                <a:ea typeface="HGPｺﾞｼｯｸM" panose="020B0600000000000000" pitchFamily="50" charset="-128"/>
              </a:rPr>
              <a:t>1.</a:t>
            </a:r>
            <a:r>
              <a:rPr lang="ja-JP" altLang="en-US" sz="1050" dirty="0">
                <a:latin typeface="HGPｺﾞｼｯｸM" panose="020B0600000000000000" pitchFamily="50" charset="-128"/>
                <a:ea typeface="HGPｺﾞｼｯｸM" panose="020B0600000000000000" pitchFamily="50" charset="-128"/>
              </a:rPr>
              <a:t>快刺激で笑顔に</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快</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刺激により、笑顔が生まれることで、脳内にドーパミンが多量に放出され学習意欲、やる気の向上</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に</a:t>
            </a:r>
            <a:endParaRPr lang="en-US" altLang="ja-JP"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つながり、笑顔</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が笑顔を生みだします。</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endParaRPr lang="en-US" altLang="ja-JP" sz="50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⒉コミュニケーションで安心</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友人</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や家族などと楽しい時間を持つことが大切で、コミュニケーションや会話から安心が生まれます。　</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逆</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に社会との接触が失われてくると、認知機能の低下を促進させます。</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endParaRPr lang="en-US" altLang="ja-JP" sz="50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３</a:t>
            </a:r>
            <a:r>
              <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役割、日課をもつ</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役割</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によって生きがいが生まれます。</a:t>
            </a:r>
          </a:p>
          <a:p>
            <a:pPr>
              <a:lnSpc>
                <a:spcPct val="15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社会的</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役割を主体的に担うことを日課に取り入れることで、生活を充実させ、認知機能の維持に</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役立ち</a:t>
            </a:r>
            <a:endParaRPr lang="en-US" altLang="ja-JP"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ます</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endParaRPr lang="en-US" altLang="ja-JP" sz="50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４</a:t>
            </a:r>
            <a:r>
              <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ほめる、ほめられる</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ほめる</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ことがやる気を生みます。　ほめる・ほめられるとうれしいもの。</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a:lnSpc>
                <a:spcPct val="15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50" kern="100" dirty="0" smtClean="0">
                <a:latin typeface="HGPｺﾞｼｯｸM" panose="020B0600000000000000" pitchFamily="50" charset="-128"/>
                <a:ea typeface="HGPｺﾞｼｯｸM" panose="020B0600000000000000" pitchFamily="50" charset="-128"/>
                <a:cs typeface="Times New Roman" panose="02020603050405020304" pitchFamily="18" charset="0"/>
              </a:rPr>
              <a:t>ドーパミン</a:t>
            </a: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が多量に放出され、意欲の向上にもつながり、自己効力感や尊厳を高めます。</a:t>
            </a:r>
            <a:endParaRPr lang="en-US" altLang="ja-JP" sz="105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endParaRPr lang="en-US" altLang="ja-JP" sz="500"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a:p>
            <a:endParaRPr lang="en-US" altLang="ja-JP" sz="500" dirty="0">
              <a:solidFill>
                <a:prstClr val="black"/>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失敗しない工夫や成功体験を積むことは達成感となります。　　</a:t>
            </a:r>
            <a:endParaRPr lang="en-US" altLang="ja-JP" sz="1050" dirty="0" smtClean="0">
              <a:solidFill>
                <a:prstClr val="black"/>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solidFill>
                  <a:prstClr val="black"/>
                </a:solidFill>
                <a:latin typeface="HGPｺﾞｼｯｸM" panose="020B0600000000000000" pitchFamily="50" charset="-128"/>
                <a:ea typeface="HGPｺﾞｼｯｸM" panose="020B0600000000000000" pitchFamily="50" charset="-128"/>
              </a:rPr>
              <a:t>本人</a:t>
            </a:r>
            <a:r>
              <a:rPr lang="ja-JP" altLang="en-US" sz="1050" dirty="0">
                <a:solidFill>
                  <a:prstClr val="black"/>
                </a:solidFill>
                <a:latin typeface="HGPｺﾞｼｯｸM" panose="020B0600000000000000" pitchFamily="50" charset="-128"/>
                <a:ea typeface="HGPｺﾞｼｯｸM" panose="020B0600000000000000" pitchFamily="50" charset="-128"/>
              </a:rPr>
              <a:t>がしたいこと、できることでポジティブに！</a:t>
            </a:r>
            <a:endParaRPr lang="en-US" altLang="ja-JP" sz="1050" dirty="0">
              <a:latin typeface="UD デジタル 教科書体 N-B" panose="02020700000000000000" pitchFamily="17" charset="-128"/>
              <a:ea typeface="UD デジタル 教科書体 N-B" panose="02020700000000000000" pitchFamily="17" charset="-128"/>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2195405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66713" y="1063625"/>
            <a:ext cx="5980112" cy="3363913"/>
          </a:xfrm>
        </p:spPr>
      </p:sp>
      <p:sp>
        <p:nvSpPr>
          <p:cNvPr id="3" name="ノート プレースホルダー 2"/>
          <p:cNvSpPr>
            <a:spLocks noGrp="1"/>
          </p:cNvSpPr>
          <p:nvPr>
            <p:ph type="body" idx="3"/>
          </p:nvPr>
        </p:nvSpPr>
        <p:spPr>
          <a:xfrm>
            <a:off x="366714" y="5175292"/>
            <a:ext cx="6070182" cy="2548538"/>
          </a:xfrm>
        </p:spPr>
        <p:txBody>
          <a:bodyPr/>
          <a:lstStyle/>
          <a:p>
            <a:pPr>
              <a:lnSpc>
                <a:spcPct val="150000"/>
              </a:lnSpc>
            </a:pPr>
            <a:r>
              <a:rPr lang="ja-JP" altLang="en-US" sz="1050" dirty="0">
                <a:latin typeface="HGPｺﾞｼｯｸM" panose="020B0600000000000000" pitchFamily="50" charset="-128"/>
                <a:ea typeface="HGPｺﾞｼｯｸM" panose="020B0600000000000000" pitchFamily="50" charset="-128"/>
              </a:rPr>
              <a:t>少しでも早い時期に診断を受けることが、その後の人生にとって最も良い選択になります。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認知症は、</a:t>
            </a:r>
            <a:r>
              <a:rPr lang="ja-JP" altLang="en-US" sz="1050" dirty="0">
                <a:solidFill>
                  <a:prstClr val="black"/>
                </a:solidFill>
                <a:latin typeface="HGPｺﾞｼｯｸM" panose="020B0600000000000000" pitchFamily="50" charset="-128"/>
                <a:ea typeface="HGPｺﾞｼｯｸM" panose="020B0600000000000000" pitchFamily="50" charset="-128"/>
              </a:rPr>
              <a:t>「年のせいだから</a:t>
            </a:r>
            <a:r>
              <a:rPr lang="ja-JP" altLang="en-US" sz="1050" dirty="0" smtClean="0">
                <a:solidFill>
                  <a:prstClr val="black"/>
                </a:solidFill>
                <a:latin typeface="HGPｺﾞｼｯｸM" panose="020B0600000000000000" pitchFamily="50" charset="-128"/>
                <a:ea typeface="HGPｺﾞｼｯｸM" panose="020B0600000000000000" pitchFamily="50" charset="-128"/>
              </a:rPr>
              <a:t>」、「</a:t>
            </a:r>
            <a:r>
              <a:rPr lang="ja-JP" altLang="en-US" sz="1050" dirty="0">
                <a:solidFill>
                  <a:prstClr val="black"/>
                </a:solidFill>
                <a:latin typeface="HGPｺﾞｼｯｸM" panose="020B0600000000000000" pitchFamily="50" charset="-128"/>
                <a:ea typeface="HGPｺﾞｼｯｸM" panose="020B0600000000000000" pitchFamily="50" charset="-128"/>
              </a:rPr>
              <a:t>どうせ治らないから」と、医療機関にかかっても仕方がないという誤解</a:t>
            </a:r>
            <a:r>
              <a:rPr lang="ja-JP" altLang="en-US" sz="1050" dirty="0" smtClean="0">
                <a:solidFill>
                  <a:prstClr val="black"/>
                </a:solidFill>
                <a:latin typeface="HGPｺﾞｼｯｸM" panose="020B0600000000000000" pitchFamily="50" charset="-128"/>
                <a:ea typeface="HGPｺﾞｼｯｸM" panose="020B0600000000000000" pitchFamily="50" charset="-128"/>
              </a:rPr>
              <a:t>が</a:t>
            </a:r>
            <a:endParaRPr lang="en-US" altLang="ja-JP" sz="1050" dirty="0" smtClean="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solidFill>
                  <a:prstClr val="black"/>
                </a:solidFill>
                <a:latin typeface="HGPｺﾞｼｯｸM" panose="020B0600000000000000" pitchFamily="50" charset="-128"/>
                <a:ea typeface="HGPｺﾞｼｯｸM" panose="020B0600000000000000" pitchFamily="50" charset="-128"/>
              </a:rPr>
              <a:t>症状の進行</a:t>
            </a:r>
            <a:r>
              <a:rPr lang="ja-JP" altLang="en-US" sz="1050" dirty="0">
                <a:solidFill>
                  <a:prstClr val="black"/>
                </a:solidFill>
                <a:latin typeface="HGPｺﾞｼｯｸM" panose="020B0600000000000000" pitchFamily="50" charset="-128"/>
                <a:ea typeface="HGPｺﾞｼｯｸM" panose="020B0600000000000000" pitchFamily="50" charset="-128"/>
              </a:rPr>
              <a:t>や悪化につながります。</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lvl="0"/>
            <a:endParaRPr lang="en-US" altLang="ja-JP" sz="800" dirty="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認知症は進行性の病気です。</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lvl="0"/>
            <a:endParaRPr lang="en-US" altLang="ja-JP" sz="800" dirty="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早期に発見して適切に対処すれば、その人らしい暮らしを長く続けることができます。</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lvl="0">
              <a:lnSpc>
                <a:spcPct val="150000"/>
              </a:lnSpc>
            </a:pP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lvl="0"/>
            <a:endParaRPr lang="en-US" altLang="ja-JP" dirty="0">
              <a:solidFill>
                <a:prstClr val="black"/>
              </a:solidFill>
              <a:latin typeface="UD デジタル 教科書体 N-B" panose="02020700000000000000" pitchFamily="17" charset="-128"/>
              <a:ea typeface="UD デジタル 教科書体 N-B" panose="02020700000000000000" pitchFamily="17" charset="-128"/>
            </a:endParaRPr>
          </a:p>
          <a:p>
            <a:pPr lvl="0"/>
            <a:endParaRPr lang="en-US" altLang="ja-JP" dirty="0">
              <a:solidFill>
                <a:prstClr val="black"/>
              </a:solidFill>
              <a:latin typeface="UD デジタル 教科書体 N-B" panose="02020700000000000000" pitchFamily="17" charset="-128"/>
              <a:ea typeface="UD デジタル 教科書体 N-B" panose="02020700000000000000" pitchFamily="17" charset="-128"/>
            </a:endParaRPr>
          </a:p>
          <a:p>
            <a:endParaRPr lang="en-US" altLang="ja-JP" dirty="0" smtClean="0">
              <a:latin typeface="UD デジタル 教科書体 NK-B" panose="02020700000000000000" pitchFamily="18" charset="-128"/>
              <a:ea typeface="UD デジタル 教科書体 NK-B" panose="02020700000000000000" pitchFamily="18" charset="-128"/>
            </a:endParaRPr>
          </a:p>
          <a:p>
            <a:endParaRPr lang="en-US" altLang="ja-JP" dirty="0">
              <a:latin typeface="UD デジタル 教科書体 NK-B" panose="02020700000000000000" pitchFamily="18" charset="-128"/>
              <a:ea typeface="UD デジタル 教科書体 NK-B" panose="02020700000000000000" pitchFamily="18" charset="-128"/>
            </a:endParaRPr>
          </a:p>
          <a:p>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5" name="フッター プレースホルダー 4"/>
          <p:cNvSpPr>
            <a:spLocks noGrp="1"/>
          </p:cNvSpPr>
          <p:nvPr>
            <p:ph type="ftr" sz="quarter" idx="10"/>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1052482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1175" y="919163"/>
            <a:ext cx="5726113" cy="3221037"/>
          </a:xfrm>
        </p:spPr>
      </p:sp>
      <p:sp>
        <p:nvSpPr>
          <p:cNvPr id="3" name="ノート プレースホルダー 2"/>
          <p:cNvSpPr>
            <a:spLocks noGrp="1"/>
          </p:cNvSpPr>
          <p:nvPr>
            <p:ph type="body" idx="1"/>
          </p:nvPr>
        </p:nvSpPr>
        <p:spPr>
          <a:xfrm>
            <a:off x="511175" y="4841121"/>
            <a:ext cx="5726113" cy="3898603"/>
          </a:xfrm>
        </p:spPr>
        <p:txBody>
          <a:bodyPr/>
          <a:lstStyle/>
          <a:p>
            <a:pPr>
              <a:lnSpc>
                <a:spcPct val="150000"/>
              </a:lnSpc>
            </a:pPr>
            <a:r>
              <a:rPr lang="ja-JP" altLang="en-US" sz="1050" dirty="0">
                <a:latin typeface="HGPｺﾞｼｯｸM" panose="020B0600000000000000" pitchFamily="50" charset="-128"/>
                <a:ea typeface="HGPｺﾞｼｯｸM" panose="020B0600000000000000" pitchFamily="50" charset="-128"/>
              </a:rPr>
              <a:t>認知症とよく似た症状を起こす病気や状態がいくつもあり、</a:t>
            </a:r>
            <a:r>
              <a:rPr lang="ja-JP" altLang="ja-JP" sz="1050" dirty="0">
                <a:latin typeface="HGPｺﾞｼｯｸM" panose="020B0600000000000000" pitchFamily="50" charset="-128"/>
                <a:ea typeface="HGPｺﾞｼｯｸM" panose="020B0600000000000000" pitchFamily="50" charset="-128"/>
              </a:rPr>
              <a:t>早期に発見することで</a:t>
            </a:r>
            <a:r>
              <a:rPr lang="ja-JP" altLang="en-US" sz="1050" dirty="0">
                <a:latin typeface="HGPｺﾞｼｯｸM" panose="020B0600000000000000" pitchFamily="50" charset="-128"/>
                <a:ea typeface="HGPｺﾞｼｯｸM" panose="020B0600000000000000" pitchFamily="50" charset="-128"/>
              </a:rPr>
              <a:t>治療により改善</a:t>
            </a:r>
            <a:r>
              <a:rPr lang="ja-JP" altLang="en-US" sz="1050" dirty="0" smtClean="0">
                <a:latin typeface="HGPｺﾞｼｯｸM" panose="020B0600000000000000" pitchFamily="50" charset="-128"/>
                <a:ea typeface="HGPｺﾞｼｯｸM" panose="020B0600000000000000" pitchFamily="50" charset="-128"/>
              </a:rPr>
              <a:t>できる</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場合もあります</a:t>
            </a:r>
            <a:r>
              <a:rPr lang="ja-JP" altLang="en-US" sz="1050" dirty="0">
                <a:latin typeface="HGPｺﾞｼｯｸM" panose="020B0600000000000000" pitchFamily="50" charset="-128"/>
                <a:ea typeface="HGPｺﾞｼｯｸM" panose="020B0600000000000000" pitchFamily="50" charset="-128"/>
              </a:rPr>
              <a:t>。</a:t>
            </a:r>
            <a:endParaRPr lang="en-US" altLang="ja-JP" sz="1050" dirty="0">
              <a:latin typeface="HGPｺﾞｼｯｸM" panose="020B0600000000000000" pitchFamily="50" charset="-128"/>
              <a:ea typeface="HGPｺﾞｼｯｸM" panose="020B0600000000000000" pitchFamily="50" charset="-128"/>
            </a:endParaRPr>
          </a:p>
          <a:p>
            <a:endParaRPr lang="ja-JP"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ja-JP" sz="1050" dirty="0">
                <a:latin typeface="HGPｺﾞｼｯｸM" panose="020B0600000000000000" pitchFamily="50" charset="-128"/>
                <a:ea typeface="HGPｺﾞｼｯｸM" panose="020B0600000000000000" pitchFamily="50" charset="-128"/>
              </a:rPr>
              <a:t>正常圧水頭症</a:t>
            </a:r>
            <a:r>
              <a:rPr lang="ja-JP" altLang="en-US" sz="1050" dirty="0">
                <a:latin typeface="HGPｺﾞｼｯｸM" panose="020B0600000000000000" pitchFamily="50" charset="-128"/>
                <a:ea typeface="HGPｺﾞｼｯｸM" panose="020B0600000000000000" pitchFamily="50" charset="-128"/>
              </a:rPr>
              <a:t>、</a:t>
            </a:r>
            <a:r>
              <a:rPr lang="ja-JP" altLang="ja-JP" sz="1050" dirty="0">
                <a:latin typeface="HGPｺﾞｼｯｸM" panose="020B0600000000000000" pitchFamily="50" charset="-128"/>
                <a:ea typeface="HGPｺﾞｼｯｸM" panose="020B0600000000000000" pitchFamily="50" charset="-128"/>
              </a:rPr>
              <a:t>脳腫瘍</a:t>
            </a:r>
            <a:r>
              <a:rPr lang="ja-JP" altLang="en-US" sz="1050" dirty="0">
                <a:latin typeface="HGPｺﾞｼｯｸM" panose="020B0600000000000000" pitchFamily="50" charset="-128"/>
                <a:ea typeface="HGPｺﾞｼｯｸM" panose="020B0600000000000000" pitchFamily="50" charset="-128"/>
              </a:rPr>
              <a:t>、</a:t>
            </a:r>
            <a:r>
              <a:rPr lang="ja-JP" altLang="ja-JP" sz="1050" dirty="0">
                <a:latin typeface="HGPｺﾞｼｯｸM" panose="020B0600000000000000" pitchFamily="50" charset="-128"/>
                <a:ea typeface="HGPｺﾞｼｯｸM" panose="020B0600000000000000" pitchFamily="50" charset="-128"/>
              </a:rPr>
              <a:t>慢性硬膜化血腫</a:t>
            </a:r>
            <a:r>
              <a:rPr lang="ja-JP" altLang="en-US" sz="1050" dirty="0">
                <a:latin typeface="HGPｺﾞｼｯｸM" panose="020B0600000000000000" pitchFamily="50" charset="-128"/>
                <a:ea typeface="HGPｺﾞｼｯｸM" panose="020B0600000000000000" pitchFamily="50" charset="-128"/>
              </a:rPr>
              <a:t>は、</a:t>
            </a:r>
            <a:r>
              <a:rPr lang="ja-JP" altLang="ja-JP" sz="1050" dirty="0">
                <a:latin typeface="HGPｺﾞｼｯｸM" panose="020B0600000000000000" pitchFamily="50" charset="-128"/>
                <a:ea typeface="HGPｺﾞｼｯｸM" panose="020B0600000000000000" pitchFamily="50" charset="-128"/>
              </a:rPr>
              <a:t>脳外科的処置で劇的によくなる場合があります</a:t>
            </a:r>
            <a:r>
              <a:rPr lang="ja-JP" altLang="en-US" sz="1050" dirty="0">
                <a:latin typeface="HGPｺﾞｼｯｸM" panose="020B0600000000000000" pitchFamily="50" charset="-128"/>
                <a:ea typeface="HGPｺﾞｼｯｸM" panose="020B0600000000000000" pitchFamily="50" charset="-128"/>
              </a:rPr>
              <a:t>。</a:t>
            </a:r>
            <a:endParaRPr lang="en-US" altLang="ja-JP" sz="1050" dirty="0">
              <a:latin typeface="HGPｺﾞｼｯｸM" panose="020B0600000000000000" pitchFamily="50" charset="-128"/>
              <a:ea typeface="HGPｺﾞｼｯｸM" panose="020B0600000000000000" pitchFamily="50" charset="-128"/>
            </a:endParaRPr>
          </a:p>
          <a:p>
            <a:endParaRPr lang="ja-JP"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ja-JP" sz="1050" dirty="0">
                <a:latin typeface="HGPｺﾞｼｯｸM" panose="020B0600000000000000" pitchFamily="50" charset="-128"/>
                <a:ea typeface="HGPｺﾞｼｯｸM" panose="020B0600000000000000" pitchFamily="50" charset="-128"/>
              </a:rPr>
              <a:t>甲状腺ホルモン異常</a:t>
            </a:r>
            <a:r>
              <a:rPr lang="ja-JP" altLang="en-US" sz="1050" dirty="0">
                <a:latin typeface="HGPｺﾞｼｯｸM" panose="020B0600000000000000" pitchFamily="50" charset="-128"/>
                <a:ea typeface="HGPｺﾞｼｯｸM" panose="020B0600000000000000" pitchFamily="50" charset="-128"/>
              </a:rPr>
              <a:t>は</a:t>
            </a:r>
            <a:r>
              <a:rPr lang="ja-JP" altLang="ja-JP" sz="1050" dirty="0">
                <a:latin typeface="HGPｺﾞｼｯｸM" panose="020B0600000000000000" pitchFamily="50" charset="-128"/>
                <a:ea typeface="HGPｺﾞｼｯｸM" panose="020B0600000000000000" pitchFamily="50" charset="-128"/>
              </a:rPr>
              <a:t>内科的治療でよくなります</a:t>
            </a:r>
            <a:r>
              <a:rPr lang="ja-JP" altLang="en-US" sz="1050" dirty="0">
                <a:latin typeface="HGPｺﾞｼｯｸM" panose="020B0600000000000000" pitchFamily="50" charset="-128"/>
                <a:ea typeface="HGPｺﾞｼｯｸM" panose="020B0600000000000000" pitchFamily="50" charset="-128"/>
              </a:rPr>
              <a:t>。</a:t>
            </a:r>
            <a:endParaRPr lang="en-US" altLang="ja-JP" sz="1050" dirty="0">
              <a:latin typeface="HGPｺﾞｼｯｸM" panose="020B0600000000000000" pitchFamily="50" charset="-128"/>
              <a:ea typeface="HGPｺﾞｼｯｸM" panose="020B0600000000000000" pitchFamily="50" charset="-128"/>
            </a:endParaRPr>
          </a:p>
          <a:p>
            <a:endParaRPr lang="ja-JP"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ja-JP" sz="1050" dirty="0">
                <a:latin typeface="HGPｺﾞｼｯｸM" panose="020B0600000000000000" pitchFamily="50" charset="-128"/>
                <a:ea typeface="HGPｺﾞｼｯｸM" panose="020B0600000000000000" pitchFamily="50" charset="-128"/>
              </a:rPr>
              <a:t>不適切な薬の使用</a:t>
            </a:r>
            <a:r>
              <a:rPr lang="ja-JP" altLang="en-US" sz="1050" dirty="0">
                <a:latin typeface="HGPｺﾞｼｯｸM" panose="020B0600000000000000" pitchFamily="50" charset="-128"/>
                <a:ea typeface="HGPｺﾞｼｯｸM" panose="020B0600000000000000" pitchFamily="50" charset="-128"/>
              </a:rPr>
              <a:t>であれば、</a:t>
            </a:r>
            <a:r>
              <a:rPr lang="ja-JP" altLang="ja-JP" sz="1050" dirty="0">
                <a:latin typeface="HGPｺﾞｼｯｸM" panose="020B0600000000000000" pitchFamily="50" charset="-128"/>
                <a:ea typeface="HGPｺﾞｼｯｸM" panose="020B0600000000000000" pitchFamily="50" charset="-128"/>
              </a:rPr>
              <a:t>薬の中止や変更などにより回復します</a:t>
            </a:r>
            <a:r>
              <a:rPr lang="ja-JP" altLang="en-US" sz="1050" dirty="0">
                <a:latin typeface="HGPｺﾞｼｯｸM" panose="020B0600000000000000" pitchFamily="50" charset="-128"/>
                <a:ea typeface="HGPｺﾞｼｯｸM" panose="020B0600000000000000" pitchFamily="50" charset="-128"/>
              </a:rPr>
              <a:t>。</a:t>
            </a:r>
            <a:endParaRPr lang="en-US" altLang="ja-JP" sz="1050" dirty="0">
              <a:latin typeface="HGPｺﾞｼｯｸM" panose="020B0600000000000000" pitchFamily="50" charset="-128"/>
              <a:ea typeface="HGPｺﾞｼｯｸM" panose="020B0600000000000000" pitchFamily="50" charset="-128"/>
            </a:endParaRPr>
          </a:p>
          <a:p>
            <a:endParaRPr lang="ja-JP"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ja-JP" sz="1050" dirty="0">
                <a:latin typeface="HGPｺﾞｼｯｸM" panose="020B0600000000000000" pitchFamily="50" charset="-128"/>
                <a:ea typeface="HGPｺﾞｼｯｸM" panose="020B0600000000000000" pitchFamily="50" charset="-128"/>
              </a:rPr>
              <a:t>薬や環境、生活習慣の見直しなどによって症状の進行を遅らせることができる場合や</a:t>
            </a:r>
            <a:r>
              <a:rPr lang="ja-JP" altLang="en-US" sz="1050" dirty="0">
                <a:latin typeface="HGPｺﾞｼｯｸM" panose="020B0600000000000000" pitchFamily="50" charset="-128"/>
                <a:ea typeface="HGPｺﾞｼｯｸM" panose="020B0600000000000000" pitchFamily="50" charset="-128"/>
              </a:rPr>
              <a:t>、</a:t>
            </a:r>
            <a:r>
              <a:rPr lang="ja-JP" altLang="ja-JP" sz="1050" dirty="0">
                <a:latin typeface="HGPｺﾞｼｯｸM" panose="020B0600000000000000" pitchFamily="50" charset="-128"/>
                <a:ea typeface="HGPｺﾞｼｯｸM" panose="020B0600000000000000" pitchFamily="50" charset="-128"/>
              </a:rPr>
              <a:t>緩和</a:t>
            </a:r>
            <a:r>
              <a:rPr lang="ja-JP" altLang="ja-JP" sz="1050" dirty="0" smtClean="0">
                <a:latin typeface="HGPｺﾞｼｯｸM" panose="020B0600000000000000" pitchFamily="50" charset="-128"/>
                <a:ea typeface="HGPｺﾞｼｯｸM" panose="020B0600000000000000" pitchFamily="50" charset="-128"/>
              </a:rPr>
              <a:t>できる</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ja-JP" sz="1050" dirty="0" smtClean="0">
                <a:latin typeface="HGPｺﾞｼｯｸM" panose="020B0600000000000000" pitchFamily="50" charset="-128"/>
                <a:ea typeface="HGPｺﾞｼｯｸM" panose="020B0600000000000000" pitchFamily="50" charset="-128"/>
              </a:rPr>
              <a:t>場合</a:t>
            </a:r>
            <a:r>
              <a:rPr lang="ja-JP" altLang="ja-JP" sz="1050" dirty="0">
                <a:latin typeface="HGPｺﾞｼｯｸM" panose="020B0600000000000000" pitchFamily="50" charset="-128"/>
                <a:ea typeface="HGPｺﾞｼｯｸM" panose="020B0600000000000000" pitchFamily="50" charset="-128"/>
              </a:rPr>
              <a:t>もあります。</a:t>
            </a:r>
            <a:endParaRPr lang="en-US" altLang="ja-JP" sz="1050" dirty="0">
              <a:latin typeface="HGPｺﾞｼｯｸM" panose="020B0600000000000000" pitchFamily="50" charset="-128"/>
              <a:ea typeface="HGPｺﾞｼｯｸM" panose="020B0600000000000000" pitchFamily="50" charset="-128"/>
            </a:endParaRPr>
          </a:p>
          <a:p>
            <a:endParaRPr lang="ja-JP"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ja-JP" sz="1050" dirty="0">
                <a:latin typeface="HGPｺﾞｼｯｸM" panose="020B0600000000000000" pitchFamily="50" charset="-128"/>
                <a:ea typeface="HGPｺﾞｼｯｸM" panose="020B0600000000000000" pitchFamily="50" charset="-128"/>
              </a:rPr>
              <a:t>症状が軽いうちに、自分らしい生活を実現するため、これからの生活について考えることができ</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ja-JP" sz="1050" dirty="0" smtClean="0">
                <a:latin typeface="HGPｺﾞｼｯｸM" panose="020B0600000000000000" pitchFamily="50" charset="-128"/>
                <a:ea typeface="HGPｺﾞｼｯｸM" panose="020B0600000000000000" pitchFamily="50" charset="-128"/>
              </a:rPr>
              <a:t>今後</a:t>
            </a:r>
            <a:r>
              <a:rPr lang="ja-JP" altLang="ja-JP" sz="1050" dirty="0">
                <a:latin typeface="HGPｺﾞｼｯｸM" panose="020B0600000000000000" pitchFamily="50" charset="-128"/>
                <a:ea typeface="HGPｺﾞｼｯｸM" panose="020B0600000000000000" pitchFamily="50" charset="-128"/>
              </a:rPr>
              <a:t>に</a:t>
            </a:r>
            <a:r>
              <a:rPr lang="ja-JP" altLang="ja-JP" sz="1050" dirty="0" smtClean="0">
                <a:latin typeface="HGPｺﾞｼｯｸM" panose="020B0600000000000000" pitchFamily="50" charset="-128"/>
                <a:ea typeface="HGPｺﾞｼｯｸM" panose="020B0600000000000000" pitchFamily="50" charset="-128"/>
              </a:rPr>
              <a:t>向けた準備</a:t>
            </a:r>
            <a:r>
              <a:rPr lang="ja-JP" altLang="en-US" sz="1050" dirty="0" smtClean="0">
                <a:latin typeface="HGPｺﾞｼｯｸM" panose="020B0600000000000000" pitchFamily="50" charset="-128"/>
                <a:ea typeface="HGPｺﾞｼｯｸM" panose="020B0600000000000000" pitchFamily="50" charset="-128"/>
              </a:rPr>
              <a:t>も</a:t>
            </a:r>
            <a:r>
              <a:rPr lang="ja-JP" altLang="ja-JP" sz="1050" dirty="0" smtClean="0">
                <a:latin typeface="HGPｺﾞｼｯｸM" panose="020B0600000000000000" pitchFamily="50" charset="-128"/>
                <a:ea typeface="HGPｺﾞｼｯｸM" panose="020B0600000000000000" pitchFamily="50" charset="-128"/>
              </a:rPr>
              <a:t>できます</a:t>
            </a:r>
            <a:r>
              <a:rPr lang="ja-JP" altLang="en-US" sz="1050" dirty="0">
                <a:latin typeface="HGPｺﾞｼｯｸM" panose="020B0600000000000000" pitchFamily="50" charset="-128"/>
                <a:ea typeface="HGPｺﾞｼｯｸM" panose="020B0600000000000000" pitchFamily="50" charset="-128"/>
              </a:rPr>
              <a:t>。</a:t>
            </a:r>
            <a:endParaRPr lang="ja-JP" altLang="ja-JP" sz="1050" dirty="0">
              <a:latin typeface="HGPｺﾞｼｯｸM" panose="020B0600000000000000" pitchFamily="50" charset="-128"/>
              <a:ea typeface="HGPｺﾞｼｯｸM" panose="020B0600000000000000" pitchFamily="50" charset="-128"/>
            </a:endParaRPr>
          </a:p>
          <a:p>
            <a:endParaRPr lang="ja-JP" altLang="ja-JP" sz="1100" dirty="0">
              <a:latin typeface="+mn-ea"/>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841498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5043680"/>
            <a:ext cx="5962650" cy="3219144"/>
          </a:xfrm>
        </p:spPr>
        <p:txBody>
          <a:bodyPr/>
          <a:lstStyle/>
          <a:p>
            <a:pPr>
              <a:lnSpc>
                <a:spcPct val="200000"/>
              </a:lnSpc>
            </a:pPr>
            <a:r>
              <a:rPr lang="ja-JP" altLang="en-US" sz="1050" dirty="0">
                <a:latin typeface="HGPｺﾞｼｯｸM" panose="020B0600000000000000" pitchFamily="50" charset="-128"/>
                <a:ea typeface="HGPｺﾞｼｯｸM" panose="020B0600000000000000" pitchFamily="50" charset="-128"/>
              </a:rPr>
              <a:t>大切なのはその先の暮らし。</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dirty="0">
                <a:latin typeface="HGPｺﾞｼｯｸM" panose="020B0600000000000000" pitchFamily="50" charset="-128"/>
                <a:ea typeface="HGPｺﾞｼｯｸM" panose="020B0600000000000000" pitchFamily="50" charset="-128"/>
              </a:rPr>
              <a:t>早く相談すること</a:t>
            </a:r>
            <a:r>
              <a:rPr lang="ja-JP" altLang="en-US" sz="1050" dirty="0" smtClean="0">
                <a:latin typeface="HGPｺﾞｼｯｸM" panose="020B0600000000000000" pitchFamily="50" charset="-128"/>
                <a:ea typeface="HGPｺﾞｼｯｸM" panose="020B0600000000000000" pitchFamily="50" charset="-128"/>
              </a:rPr>
              <a:t>は、これから</a:t>
            </a:r>
            <a:r>
              <a:rPr lang="ja-JP" altLang="en-US" sz="1050" dirty="0">
                <a:latin typeface="HGPｺﾞｼｯｸM" panose="020B0600000000000000" pitchFamily="50" charset="-128"/>
                <a:ea typeface="HGPｺﾞｼｯｸM" panose="020B0600000000000000" pitchFamily="50" charset="-128"/>
              </a:rPr>
              <a:t>の人生</a:t>
            </a:r>
            <a:r>
              <a:rPr lang="ja-JP" altLang="en-US" sz="1050" dirty="0" smtClean="0">
                <a:latin typeface="HGPｺﾞｼｯｸM" panose="020B0600000000000000" pitchFamily="50" charset="-128"/>
                <a:ea typeface="HGPｺﾞｼｯｸM" panose="020B0600000000000000" pitchFamily="50" charset="-128"/>
              </a:rPr>
              <a:t>を、より</a:t>
            </a:r>
            <a:r>
              <a:rPr lang="ja-JP" altLang="en-US" sz="1050" dirty="0">
                <a:latin typeface="HGPｺﾞｼｯｸM" panose="020B0600000000000000" pitchFamily="50" charset="-128"/>
                <a:ea typeface="HGPｺﾞｼｯｸM" panose="020B0600000000000000" pitchFamily="50" charset="-128"/>
              </a:rPr>
              <a:t>よく生きる時間とヒントを得ることができます。</a:t>
            </a:r>
          </a:p>
          <a:p>
            <a:pPr>
              <a:lnSpc>
                <a:spcPct val="200000"/>
              </a:lnSpc>
            </a:pPr>
            <a:r>
              <a:rPr lang="ja-JP" altLang="en-US" sz="1050" dirty="0">
                <a:latin typeface="HGPｺﾞｼｯｸM" panose="020B0600000000000000" pitchFamily="50" charset="-128"/>
                <a:ea typeface="HGPｺﾞｼｯｸM" panose="020B0600000000000000" pitchFamily="50" charset="-128"/>
              </a:rPr>
              <a:t>早く相談すれば、理解ある人にも早く出会えます。</a:t>
            </a:r>
          </a:p>
          <a:p>
            <a:pPr>
              <a:lnSpc>
                <a:spcPct val="200000"/>
              </a:lnSpc>
            </a:pPr>
            <a:r>
              <a:rPr lang="ja-JP" altLang="en-US" sz="1050" dirty="0">
                <a:latin typeface="HGPｺﾞｼｯｸM" panose="020B0600000000000000" pitchFamily="50" charset="-128"/>
                <a:ea typeface="HGPｺﾞｼｯｸM" panose="020B0600000000000000" pitchFamily="50" charset="-128"/>
              </a:rPr>
              <a:t>早く相談すれば、ほかの病気が見つかるかもしれません。</a:t>
            </a:r>
          </a:p>
          <a:p>
            <a:pPr>
              <a:lnSpc>
                <a:spcPct val="200000"/>
              </a:lnSpc>
            </a:pPr>
            <a:r>
              <a:rPr lang="ja-JP" altLang="en-US" sz="1050" dirty="0">
                <a:latin typeface="HGPｺﾞｼｯｸM" panose="020B0600000000000000" pitchFamily="50" charset="-128"/>
                <a:ea typeface="HGPｺﾞｼｯｸM" panose="020B0600000000000000" pitchFamily="50" charset="-128"/>
              </a:rPr>
              <a:t>早く相談すれば、前向きに歩む可能性も広がります。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地域包括支援センターや、認知症地域支援推進員、ケアマネジャー、認知症初期集中支援チーム</a:t>
            </a:r>
            <a:r>
              <a:rPr lang="ja-JP" altLang="en-US" sz="1050" dirty="0" smtClean="0">
                <a:latin typeface="HGPｺﾞｼｯｸM" panose="020B0600000000000000" pitchFamily="50" charset="-128"/>
                <a:ea typeface="HGPｺﾞｼｯｸM" panose="020B0600000000000000" pitchFamily="50" charset="-128"/>
              </a:rPr>
              <a:t>など</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相談先</a:t>
            </a:r>
            <a:r>
              <a:rPr lang="ja-JP" altLang="en-US" sz="1050" dirty="0">
                <a:latin typeface="HGPｺﾞｼｯｸM" panose="020B0600000000000000" pitchFamily="50" charset="-128"/>
                <a:ea typeface="HGPｺﾞｼｯｸM" panose="020B0600000000000000" pitchFamily="50" charset="-128"/>
              </a:rPr>
              <a:t>もたくさんあります。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527436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1175" y="1111250"/>
            <a:ext cx="5834063" cy="3282950"/>
          </a:xfrm>
        </p:spPr>
      </p:sp>
      <p:sp>
        <p:nvSpPr>
          <p:cNvPr id="3" name="ノート プレースホルダー 2"/>
          <p:cNvSpPr>
            <a:spLocks noGrp="1"/>
          </p:cNvSpPr>
          <p:nvPr>
            <p:ph type="body" idx="1"/>
          </p:nvPr>
        </p:nvSpPr>
        <p:spPr>
          <a:xfrm>
            <a:off x="579646" y="5120979"/>
            <a:ext cx="5697119" cy="2843925"/>
          </a:xfrm>
        </p:spPr>
        <p:txBody>
          <a:bodyPr/>
          <a:lstStyle/>
          <a:p>
            <a:pPr lvl="0">
              <a:lnSpc>
                <a:spcPct val="200000"/>
              </a:lnSpc>
            </a:pPr>
            <a:r>
              <a:rPr lang="ja-JP" altLang="en-US" sz="1050" dirty="0">
                <a:latin typeface="HGPｺﾞｼｯｸM" panose="020B0600000000000000" pitchFamily="50" charset="-128"/>
                <a:ea typeface="HGPｺﾞｼｯｸM" panose="020B0600000000000000" pitchFamily="50" charset="-128"/>
              </a:rPr>
              <a:t>この表を見ていただいてもわかるように</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a:latin typeface="HGPｺﾞｼｯｸM" panose="020B0600000000000000" pitchFamily="50" charset="-128"/>
              <a:ea typeface="HGPｺﾞｼｯｸM" panose="020B0600000000000000" pitchFamily="50" charset="-128"/>
            </a:endParaRPr>
          </a:p>
          <a:p>
            <a:pPr lvl="0">
              <a:lnSpc>
                <a:spcPct val="200000"/>
              </a:lnSpc>
            </a:pPr>
            <a:r>
              <a:rPr lang="en-US" altLang="ja-JP" sz="1050" dirty="0" smtClean="0">
                <a:latin typeface="HGPｺﾞｼｯｸM" panose="020B0600000000000000" pitchFamily="50" charset="-128"/>
                <a:ea typeface="HGPｺﾞｼｯｸM" panose="020B0600000000000000" pitchFamily="50" charset="-128"/>
              </a:rPr>
              <a:t>80</a:t>
            </a:r>
            <a:r>
              <a:rPr lang="ja-JP" altLang="en-US" sz="1050" dirty="0">
                <a:latin typeface="HGPｺﾞｼｯｸM" panose="020B0600000000000000" pitchFamily="50" charset="-128"/>
                <a:ea typeface="HGPｺﾞｼｯｸM" panose="020B0600000000000000" pitchFamily="50" charset="-128"/>
              </a:rPr>
              <a:t>～</a:t>
            </a:r>
            <a:r>
              <a:rPr lang="en-US" altLang="ja-JP" sz="1050" dirty="0">
                <a:latin typeface="HGPｺﾞｼｯｸM" panose="020B0600000000000000" pitchFamily="50" charset="-128"/>
                <a:ea typeface="HGPｺﾞｼｯｸM" panose="020B0600000000000000" pitchFamily="50" charset="-128"/>
              </a:rPr>
              <a:t>84</a:t>
            </a:r>
            <a:r>
              <a:rPr lang="ja-JP" altLang="en-US" sz="1050" dirty="0">
                <a:latin typeface="HGPｺﾞｼｯｸM" panose="020B0600000000000000" pitchFamily="50" charset="-128"/>
                <a:ea typeface="HGPｺﾞｼｯｸM" panose="020B0600000000000000" pitchFamily="50" charset="-128"/>
              </a:rPr>
              <a:t>才では</a:t>
            </a:r>
            <a:r>
              <a:rPr lang="en-US" altLang="ja-JP" sz="1050" dirty="0">
                <a:latin typeface="HGPｺﾞｼｯｸM" panose="020B0600000000000000" pitchFamily="50" charset="-128"/>
                <a:ea typeface="HGPｺﾞｼｯｸM" panose="020B0600000000000000" pitchFamily="50" charset="-128"/>
              </a:rPr>
              <a:t>22.4%</a:t>
            </a:r>
            <a:r>
              <a:rPr lang="ja-JP" altLang="en-US" sz="1050" dirty="0">
                <a:latin typeface="HGPｺﾞｼｯｸM" panose="020B0600000000000000" pitchFamily="50" charset="-128"/>
                <a:ea typeface="HGPｺﾞｼｯｸM" panose="020B0600000000000000" pitchFamily="50" charset="-128"/>
              </a:rPr>
              <a:t>となっており、およそ４人に</a:t>
            </a:r>
            <a:r>
              <a:rPr lang="ja-JP" altLang="en-US" sz="1050" dirty="0" smtClean="0">
                <a:latin typeface="HGPｺﾞｼｯｸM" panose="020B0600000000000000" pitchFamily="50" charset="-128"/>
                <a:ea typeface="HGPｺﾞｼｯｸM" panose="020B0600000000000000" pitchFamily="50" charset="-128"/>
              </a:rPr>
              <a:t>１人、</a:t>
            </a:r>
            <a:endParaRPr lang="en-US" altLang="ja-JP" sz="1050" dirty="0">
              <a:latin typeface="HGPｺﾞｼｯｸM" panose="020B0600000000000000" pitchFamily="50" charset="-128"/>
              <a:ea typeface="HGPｺﾞｼｯｸM" panose="020B0600000000000000" pitchFamily="50" charset="-128"/>
            </a:endParaRPr>
          </a:p>
          <a:p>
            <a:pPr lvl="0">
              <a:lnSpc>
                <a:spcPct val="200000"/>
              </a:lnSpc>
            </a:pPr>
            <a:r>
              <a:rPr lang="en-US" altLang="ja-JP" sz="1050" dirty="0">
                <a:latin typeface="HGPｺﾞｼｯｸM" panose="020B0600000000000000" pitchFamily="50" charset="-128"/>
                <a:ea typeface="HGPｺﾞｼｯｸM" panose="020B0600000000000000" pitchFamily="50" charset="-128"/>
              </a:rPr>
              <a:t>85</a:t>
            </a:r>
            <a:r>
              <a:rPr lang="ja-JP" altLang="en-US" sz="1050" dirty="0">
                <a:latin typeface="HGPｺﾞｼｯｸM" panose="020B0600000000000000" pitchFamily="50" charset="-128"/>
                <a:ea typeface="HGPｺﾞｼｯｸM" panose="020B0600000000000000" pitchFamily="50" charset="-128"/>
              </a:rPr>
              <a:t>～</a:t>
            </a:r>
            <a:r>
              <a:rPr lang="en-US" altLang="ja-JP" sz="1050" dirty="0">
                <a:latin typeface="HGPｺﾞｼｯｸM" panose="020B0600000000000000" pitchFamily="50" charset="-128"/>
                <a:ea typeface="HGPｺﾞｼｯｸM" panose="020B0600000000000000" pitchFamily="50" charset="-128"/>
              </a:rPr>
              <a:t>89</a:t>
            </a:r>
            <a:r>
              <a:rPr lang="ja-JP" altLang="en-US" sz="1050" dirty="0">
                <a:latin typeface="HGPｺﾞｼｯｸM" panose="020B0600000000000000" pitchFamily="50" charset="-128"/>
                <a:ea typeface="HGPｺﾞｼｯｸM" panose="020B0600000000000000" pitchFamily="50" charset="-128"/>
              </a:rPr>
              <a:t>才では</a:t>
            </a:r>
            <a:r>
              <a:rPr lang="en-US" altLang="ja-JP" sz="1050" dirty="0">
                <a:latin typeface="HGPｺﾞｼｯｸM" panose="020B0600000000000000" pitchFamily="50" charset="-128"/>
                <a:ea typeface="HGPｺﾞｼｯｸM" panose="020B0600000000000000" pitchFamily="50" charset="-128"/>
              </a:rPr>
              <a:t>44.3%</a:t>
            </a:r>
            <a:r>
              <a:rPr lang="ja-JP" altLang="en-US" sz="1050" dirty="0" err="1">
                <a:latin typeface="HGPｺﾞｼｯｸM" panose="020B0600000000000000" pitchFamily="50" charset="-128"/>
                <a:ea typeface="HGPｺﾞｼｯｸM" panose="020B0600000000000000" pitchFamily="50" charset="-128"/>
              </a:rPr>
              <a:t>、</a:t>
            </a:r>
            <a:r>
              <a:rPr lang="ja-JP" altLang="en-US" sz="1050" dirty="0">
                <a:latin typeface="HGPｺﾞｼｯｸM" panose="020B0600000000000000" pitchFamily="50" charset="-128"/>
                <a:ea typeface="HGPｺﾞｼｯｸM" panose="020B0600000000000000" pitchFamily="50" charset="-128"/>
              </a:rPr>
              <a:t>およそ２人に１人となって</a:t>
            </a:r>
            <a:r>
              <a:rPr lang="ja-JP" altLang="en-US" sz="1050" dirty="0" smtClean="0">
                <a:latin typeface="HGPｺﾞｼｯｸM" panose="020B0600000000000000" pitchFamily="50" charset="-128"/>
                <a:ea typeface="HGPｺﾞｼｯｸM" panose="020B0600000000000000" pitchFamily="50" charset="-128"/>
              </a:rPr>
              <a:t>いて</a:t>
            </a:r>
            <a:r>
              <a:rPr lang="ja-JP" altLang="en-US" sz="1050" dirty="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lvl="0">
              <a:lnSpc>
                <a:spcPct val="200000"/>
              </a:lnSpc>
            </a:pPr>
            <a:r>
              <a:rPr lang="ja-JP" altLang="en-US" sz="1050" dirty="0" smtClean="0">
                <a:latin typeface="HGPｺﾞｼｯｸM" panose="020B0600000000000000" pitchFamily="50" charset="-128"/>
                <a:ea typeface="HGPｺﾞｼｯｸM" panose="020B0600000000000000" pitchFamily="50" charset="-128"/>
              </a:rPr>
              <a:t>年齢</a:t>
            </a:r>
            <a:r>
              <a:rPr lang="ja-JP" altLang="en-US" sz="1050" dirty="0">
                <a:latin typeface="HGPｺﾞｼｯｸM" panose="020B0600000000000000" pitchFamily="50" charset="-128"/>
                <a:ea typeface="HGPｺﾞｼｯｸM" panose="020B0600000000000000" pitchFamily="50" charset="-128"/>
              </a:rPr>
              <a:t>が高くなるほど認知症の有病率は高くなり</a:t>
            </a:r>
            <a:r>
              <a:rPr lang="ja-JP" altLang="en-US" sz="1050" dirty="0" smtClean="0">
                <a:latin typeface="HGPｺﾞｼｯｸM" panose="020B0600000000000000" pitchFamily="50" charset="-128"/>
                <a:ea typeface="HGPｺﾞｼｯｸM" panose="020B0600000000000000" pitchFamily="50" charset="-128"/>
              </a:rPr>
              <a:t>、他人事</a:t>
            </a:r>
            <a:r>
              <a:rPr lang="ja-JP" altLang="en-US" sz="1050" dirty="0">
                <a:latin typeface="HGPｺﾞｼｯｸM" panose="020B0600000000000000" pitchFamily="50" charset="-128"/>
                <a:ea typeface="HGPｺﾞｼｯｸM" panose="020B0600000000000000" pitchFamily="50" charset="-128"/>
              </a:rPr>
              <a:t>ではない病気です</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lvl="0"/>
            <a:endParaRPr lang="en-US" altLang="ja-JP" sz="500" dirty="0">
              <a:latin typeface="HGPｺﾞｼｯｸM" panose="020B0600000000000000" pitchFamily="50" charset="-128"/>
              <a:ea typeface="HGPｺﾞｼｯｸM" panose="020B0600000000000000" pitchFamily="50" charset="-128"/>
            </a:endParaRPr>
          </a:p>
          <a:p>
            <a:pPr lvl="0">
              <a:lnSpc>
                <a:spcPct val="200000"/>
              </a:lnSpc>
            </a:pPr>
            <a:r>
              <a:rPr lang="ja-JP" altLang="en-US" sz="1050" dirty="0" smtClean="0">
                <a:latin typeface="HGPｺﾞｼｯｸM" panose="020B0600000000000000" pitchFamily="50" charset="-128"/>
                <a:ea typeface="HGPｺﾞｼｯｸM" panose="020B0600000000000000" pitchFamily="50" charset="-128"/>
              </a:rPr>
              <a:t>と</a:t>
            </a:r>
            <a:r>
              <a:rPr lang="ja-JP" altLang="en-US" sz="1050" dirty="0">
                <a:latin typeface="HGPｺﾞｼｯｸM" panose="020B0600000000000000" pitchFamily="50" charset="-128"/>
                <a:ea typeface="HGPｺﾞｼｯｸM" panose="020B0600000000000000" pitchFamily="50" charset="-128"/>
              </a:rPr>
              <a:t>、言うことは</a:t>
            </a:r>
            <a:r>
              <a:rPr lang="ja-JP" altLang="en-US" sz="1050" dirty="0" smtClean="0">
                <a:latin typeface="HGPｺﾞｼｯｸM" panose="020B0600000000000000" pitchFamily="50" charset="-128"/>
                <a:ea typeface="HGPｺﾞｼｯｸM" panose="020B0600000000000000" pitchFamily="50" charset="-128"/>
              </a:rPr>
              <a:t>、認知症</a:t>
            </a:r>
            <a:r>
              <a:rPr lang="ja-JP" altLang="en-US" sz="1050" dirty="0">
                <a:latin typeface="HGPｺﾞｼｯｸM" panose="020B0600000000000000" pitchFamily="50" charset="-128"/>
                <a:ea typeface="HGPｺﾞｼｯｸM" panose="020B0600000000000000" pitchFamily="50" charset="-128"/>
              </a:rPr>
              <a:t>になっても安心して暮らしていくためには、認知症を正しく理解し</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a:latin typeface="HGPｺﾞｼｯｸM" panose="020B0600000000000000" pitchFamily="50" charset="-128"/>
              <a:ea typeface="HGPｺﾞｼｯｸM" panose="020B0600000000000000" pitchFamily="50" charset="-128"/>
            </a:endParaRPr>
          </a:p>
          <a:p>
            <a:pPr lvl="0">
              <a:lnSpc>
                <a:spcPct val="200000"/>
              </a:lnSpc>
            </a:pPr>
            <a:r>
              <a:rPr lang="ja-JP" altLang="en-US" sz="1050" dirty="0">
                <a:latin typeface="HGPｺﾞｼｯｸM" panose="020B0600000000000000" pitchFamily="50" charset="-128"/>
                <a:ea typeface="HGPｺﾞｼｯｸM" panose="020B0600000000000000" pitchFamily="50" charset="-128"/>
              </a:rPr>
              <a:t>　“わがこと”として考えていく必要があります。</a:t>
            </a:r>
            <a:endParaRPr lang="en-US" altLang="ja-JP" sz="1050" dirty="0">
              <a:latin typeface="HGPｺﾞｼｯｸM" panose="020B0600000000000000" pitchFamily="50" charset="-128"/>
              <a:ea typeface="HGPｺﾞｼｯｸM" panose="020B0600000000000000" pitchFamily="50" charset="-128"/>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20340817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70218" y="4923928"/>
            <a:ext cx="5914707" cy="2282987"/>
          </a:xfrm>
        </p:spPr>
        <p:txBody>
          <a:bodyPr/>
          <a:lstStyle/>
          <a:p>
            <a:pPr>
              <a:lnSpc>
                <a:spcPct val="150000"/>
              </a:lnSpc>
            </a:pPr>
            <a:r>
              <a:rPr lang="ja-JP" altLang="en-US" sz="1050" dirty="0">
                <a:solidFill>
                  <a:srgbClr val="333333"/>
                </a:solidFill>
                <a:latin typeface="HGPｺﾞｼｯｸM" panose="020B0600000000000000" pitchFamily="50" charset="-128"/>
                <a:ea typeface="HGPｺﾞｼｯｸM" panose="020B0600000000000000" pitchFamily="50" charset="-128"/>
              </a:rPr>
              <a:t>高齢者の各種相談に応じてくれる地域包括支援センターは</a:t>
            </a:r>
            <a:r>
              <a:rPr lang="ja-JP" altLang="en-US" sz="1050" dirty="0" smtClean="0">
                <a:solidFill>
                  <a:srgbClr val="333333"/>
                </a:solidFill>
                <a:latin typeface="HGPｺﾞｼｯｸM" panose="020B0600000000000000" pitchFamily="50" charset="-128"/>
                <a:ea typeface="HGPｺﾞｼｯｸM" panose="020B0600000000000000" pitchFamily="50" charset="-128"/>
              </a:rPr>
              <a:t>、</a:t>
            </a:r>
            <a:endParaRPr lang="en-US" altLang="ja-JP" sz="1050" dirty="0" smtClean="0">
              <a:solidFill>
                <a:srgbClr val="333333"/>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solidFill>
                  <a:srgbClr val="333333"/>
                </a:solidFill>
                <a:latin typeface="HGPｺﾞｼｯｸM" panose="020B0600000000000000" pitchFamily="50" charset="-128"/>
                <a:ea typeface="HGPｺﾞｼｯｸM" panose="020B0600000000000000" pitchFamily="50" charset="-128"/>
              </a:rPr>
              <a:t>高齢者</a:t>
            </a:r>
            <a:r>
              <a:rPr lang="ja-JP" altLang="en-US" sz="1050" dirty="0">
                <a:solidFill>
                  <a:srgbClr val="333333"/>
                </a:solidFill>
                <a:latin typeface="HGPｺﾞｼｯｸM" panose="020B0600000000000000" pitchFamily="50" charset="-128"/>
                <a:ea typeface="HGPｺﾞｼｯｸM" panose="020B0600000000000000" pitchFamily="50" charset="-128"/>
              </a:rPr>
              <a:t>がいつまでも住み慣れた地域で生活ができるよう支援するための拠点で</a:t>
            </a:r>
            <a:r>
              <a:rPr lang="ja-JP" altLang="en-US" sz="1050" dirty="0" smtClean="0">
                <a:solidFill>
                  <a:srgbClr val="333333"/>
                </a:solidFill>
                <a:latin typeface="HGPｺﾞｼｯｸM" panose="020B0600000000000000" pitchFamily="50" charset="-128"/>
                <a:ea typeface="HGPｺﾞｼｯｸM" panose="020B0600000000000000" pitchFamily="50" charset="-128"/>
              </a:rPr>
              <a:t>、</a:t>
            </a:r>
            <a:endParaRPr lang="en-US" altLang="ja-JP" sz="1050" dirty="0" smtClean="0">
              <a:solidFill>
                <a:srgbClr val="333333"/>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solidFill>
                  <a:srgbClr val="333333"/>
                </a:solidFill>
                <a:latin typeface="HGPｺﾞｼｯｸM" panose="020B0600000000000000" pitchFamily="50" charset="-128"/>
                <a:ea typeface="HGPｺﾞｼｯｸM" panose="020B0600000000000000" pitchFamily="50" charset="-128"/>
              </a:rPr>
              <a:t>地域</a:t>
            </a:r>
            <a:r>
              <a:rPr lang="ja-JP" altLang="en-US" sz="1050" dirty="0">
                <a:solidFill>
                  <a:srgbClr val="333333"/>
                </a:solidFill>
                <a:latin typeface="HGPｺﾞｼｯｸM" panose="020B0600000000000000" pitchFamily="50" charset="-128"/>
                <a:ea typeface="HGPｺﾞｼｯｸM" panose="020B0600000000000000" pitchFamily="50" charset="-128"/>
              </a:rPr>
              <a:t>包括支援センターには、主任介護支援専門員</a:t>
            </a:r>
            <a:r>
              <a:rPr lang="en-US" altLang="ja-JP" sz="1050" dirty="0">
                <a:solidFill>
                  <a:srgbClr val="333333"/>
                </a:solidFill>
                <a:latin typeface="HGPｺﾞｼｯｸM" panose="020B0600000000000000" pitchFamily="50" charset="-128"/>
                <a:ea typeface="HGPｺﾞｼｯｸM" panose="020B0600000000000000" pitchFamily="50" charset="-128"/>
              </a:rPr>
              <a:t>(</a:t>
            </a:r>
            <a:r>
              <a:rPr lang="ja-JP" altLang="en-US" sz="1050" dirty="0">
                <a:solidFill>
                  <a:srgbClr val="333333"/>
                </a:solidFill>
                <a:latin typeface="HGPｺﾞｼｯｸM" panose="020B0600000000000000" pitchFamily="50" charset="-128"/>
                <a:ea typeface="HGPｺﾞｼｯｸM" panose="020B0600000000000000" pitchFamily="50" charset="-128"/>
              </a:rPr>
              <a:t>主任ケアマネジャー</a:t>
            </a:r>
            <a:r>
              <a:rPr lang="en-US" altLang="ja-JP" sz="1050" dirty="0">
                <a:solidFill>
                  <a:srgbClr val="333333"/>
                </a:solidFill>
                <a:latin typeface="HGPｺﾞｼｯｸM" panose="020B0600000000000000" pitchFamily="50" charset="-128"/>
                <a:ea typeface="HGPｺﾞｼｯｸM" panose="020B0600000000000000" pitchFamily="50" charset="-128"/>
              </a:rPr>
              <a:t>)</a:t>
            </a:r>
            <a:r>
              <a:rPr lang="ja-JP" altLang="en-US" sz="1050" dirty="0" err="1" smtClean="0">
                <a:solidFill>
                  <a:srgbClr val="333333"/>
                </a:solidFill>
                <a:latin typeface="HGPｺﾞｼｯｸM" panose="020B0600000000000000" pitchFamily="50" charset="-128"/>
                <a:ea typeface="HGPｺﾞｼｯｸM" panose="020B0600000000000000" pitchFamily="50" charset="-128"/>
              </a:rPr>
              <a:t>、</a:t>
            </a:r>
            <a:r>
              <a:rPr lang="ja-JP" altLang="en-US" sz="1050" dirty="0" smtClean="0">
                <a:solidFill>
                  <a:srgbClr val="333333"/>
                </a:solidFill>
                <a:latin typeface="HGPｺﾞｼｯｸM" panose="020B0600000000000000" pitchFamily="50" charset="-128"/>
                <a:ea typeface="HGPｺﾞｼｯｸM" panose="020B0600000000000000" pitchFamily="50" charset="-128"/>
              </a:rPr>
              <a:t>保健師</a:t>
            </a:r>
            <a:r>
              <a:rPr lang="ja-JP" altLang="en-US" sz="1050" dirty="0">
                <a:solidFill>
                  <a:srgbClr val="333333"/>
                </a:solidFill>
                <a:latin typeface="HGPｺﾞｼｯｸM" panose="020B0600000000000000" pitchFamily="50" charset="-128"/>
                <a:ea typeface="HGPｺﾞｼｯｸM" panose="020B0600000000000000" pitchFamily="50" charset="-128"/>
              </a:rPr>
              <a:t>、社会福祉士など</a:t>
            </a:r>
            <a:r>
              <a:rPr lang="ja-JP" altLang="en-US" sz="1050" dirty="0" smtClean="0">
                <a:solidFill>
                  <a:srgbClr val="333333"/>
                </a:solidFill>
                <a:latin typeface="HGPｺﾞｼｯｸM" panose="020B0600000000000000" pitchFamily="50" charset="-128"/>
                <a:ea typeface="HGPｺﾞｼｯｸM" panose="020B0600000000000000" pitchFamily="50" charset="-128"/>
              </a:rPr>
              <a:t>の</a:t>
            </a:r>
            <a:endParaRPr lang="en-US" altLang="ja-JP" sz="1050" dirty="0" smtClean="0">
              <a:solidFill>
                <a:srgbClr val="333333"/>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solidFill>
                  <a:srgbClr val="333333"/>
                </a:solidFill>
                <a:latin typeface="HGPｺﾞｼｯｸM" panose="020B0600000000000000" pitchFamily="50" charset="-128"/>
                <a:ea typeface="HGPｺﾞｼｯｸM" panose="020B0600000000000000" pitchFamily="50" charset="-128"/>
              </a:rPr>
              <a:t>専門</a:t>
            </a:r>
            <a:r>
              <a:rPr lang="ja-JP" altLang="en-US" sz="1050" dirty="0">
                <a:solidFill>
                  <a:srgbClr val="333333"/>
                </a:solidFill>
                <a:latin typeface="HGPｺﾞｼｯｸM" panose="020B0600000000000000" pitchFamily="50" charset="-128"/>
                <a:ea typeface="HGPｺﾞｼｯｸM" panose="020B0600000000000000" pitchFamily="50" charset="-128"/>
              </a:rPr>
              <a:t>職がいます</a:t>
            </a:r>
            <a:r>
              <a:rPr lang="ja-JP" altLang="en-US" sz="1050" dirty="0" smtClean="0">
                <a:solidFill>
                  <a:srgbClr val="333333"/>
                </a:solidFill>
                <a:latin typeface="HGPｺﾞｼｯｸM" panose="020B0600000000000000" pitchFamily="50" charset="-128"/>
                <a:ea typeface="HGPｺﾞｼｯｸM" panose="020B0600000000000000" pitchFamily="50" charset="-128"/>
              </a:rPr>
              <a:t>。</a:t>
            </a:r>
            <a:endParaRPr lang="en-US" altLang="ja-JP" sz="1050" dirty="0" smtClean="0">
              <a:solidFill>
                <a:srgbClr val="333333"/>
              </a:solidFill>
              <a:latin typeface="HGPｺﾞｼｯｸM" panose="020B0600000000000000" pitchFamily="50" charset="-128"/>
              <a:ea typeface="HGPｺﾞｼｯｸM" panose="020B0600000000000000" pitchFamily="50" charset="-128"/>
            </a:endParaRPr>
          </a:p>
          <a:p>
            <a:endParaRPr lang="en-US" altLang="ja-JP" sz="800" dirty="0">
              <a:solidFill>
                <a:srgbClr val="333333"/>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solidFill>
                  <a:srgbClr val="333333"/>
                </a:solidFill>
                <a:latin typeface="HGPｺﾞｼｯｸM" panose="020B0600000000000000" pitchFamily="50" charset="-128"/>
                <a:ea typeface="HGPｺﾞｼｯｸM" panose="020B0600000000000000" pitchFamily="50" charset="-128"/>
              </a:rPr>
              <a:t>また、門真市では地域包括支援センター職員を、認知症地域支援推進員及び、認知症初期集中支援チーム員と位置づけ、できる限り住み慣れた地域で暮らし続けられるよう、認知症の人やその家族の支援に力を入れています。</a:t>
            </a:r>
            <a:endParaRPr lang="en-US" altLang="ja-JP" sz="1050" dirty="0">
              <a:solidFill>
                <a:srgbClr val="333333"/>
              </a:solidFill>
              <a:latin typeface="HGPｺﾞｼｯｸM" panose="020B0600000000000000" pitchFamily="50" charset="-128"/>
              <a:ea typeface="HGPｺﾞｼｯｸM" panose="020B0600000000000000" pitchFamily="50" charset="-128"/>
            </a:endParaRPr>
          </a:p>
          <a:p>
            <a:pPr>
              <a:lnSpc>
                <a:spcPct val="150000"/>
              </a:lnSpc>
            </a:pPr>
            <a:endParaRPr lang="ja-JP" altLang="en-US" sz="1050" dirty="0">
              <a:solidFill>
                <a:srgbClr val="333333"/>
              </a:solidFill>
              <a:latin typeface="UD デジタル 教科書体 N-B" panose="02020700000000000000" pitchFamily="17" charset="-128"/>
              <a:ea typeface="UD デジタル 教科書体 N-B" panose="02020700000000000000" pitchFamily="17" charset="-128"/>
            </a:endParaRPr>
          </a:p>
          <a:p>
            <a:pPr>
              <a:lnSpc>
                <a:spcPct val="150000"/>
              </a:lnSpc>
            </a:pPr>
            <a:endParaRPr kumimoji="1" lang="en-US" altLang="ja-JP" dirty="0" smtClean="0">
              <a:latin typeface="UD デジタル 教科書体 NK-B" panose="02020700000000000000" pitchFamily="18" charset="-128"/>
              <a:ea typeface="UD デジタル 教科書体 NK-B" panose="02020700000000000000" pitchFamily="18" charset="-128"/>
            </a:endParaRPr>
          </a:p>
          <a:p>
            <a:endParaRPr kumimoji="1" lang="en-US" altLang="ja-JP" dirty="0" smtClean="0">
              <a:latin typeface="UD デジタル 教科書体 NK-B" panose="02020700000000000000" pitchFamily="18" charset="-128"/>
              <a:ea typeface="UD デジタル 教科書体 NK-B" panose="02020700000000000000" pitchFamily="18" charset="-128"/>
            </a:endParaRPr>
          </a:p>
          <a:p>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825809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082675"/>
            <a:ext cx="5962650" cy="3354388"/>
          </a:xfrm>
        </p:spPr>
      </p:sp>
      <p:sp>
        <p:nvSpPr>
          <p:cNvPr id="3" name="ノート プレースホルダー 2"/>
          <p:cNvSpPr>
            <a:spLocks noGrp="1"/>
          </p:cNvSpPr>
          <p:nvPr>
            <p:ph type="body" idx="1"/>
          </p:nvPr>
        </p:nvSpPr>
        <p:spPr>
          <a:xfrm>
            <a:off x="422275" y="5187325"/>
            <a:ext cx="6041440" cy="2752115"/>
          </a:xfrm>
        </p:spPr>
        <p:txBody>
          <a:bodyPr/>
          <a:lstStyle/>
          <a:p>
            <a:pPr>
              <a:lnSpc>
                <a:spcPct val="150000"/>
              </a:lnSpc>
            </a:pPr>
            <a:r>
              <a:rPr lang="ja-JP" altLang="en-US" sz="1050" dirty="0">
                <a:latin typeface="HGPｺﾞｼｯｸM" panose="020B0600000000000000" pitchFamily="50" charset="-128"/>
                <a:ea typeface="HGPｺﾞｼｯｸM" panose="020B0600000000000000" pitchFamily="50" charset="-128"/>
              </a:rPr>
              <a:t>生活を支える制度に成年後見制度という制度があります。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solidFill>
                <a:srgbClr val="333333"/>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srgbClr val="333333"/>
                </a:solidFill>
                <a:latin typeface="HGPｺﾞｼｯｸM" panose="020B0600000000000000" pitchFamily="50" charset="-128"/>
                <a:ea typeface="HGPｺﾞｼｯｸM" panose="020B0600000000000000" pitchFamily="50" charset="-128"/>
              </a:rPr>
              <a:t>認知症・知的</a:t>
            </a:r>
            <a:r>
              <a:rPr lang="ja-JP" altLang="en-US" sz="1050" dirty="0" err="1">
                <a:solidFill>
                  <a:srgbClr val="333333"/>
                </a:solidFill>
                <a:latin typeface="HGPｺﾞｼｯｸM" panose="020B0600000000000000" pitchFamily="50" charset="-128"/>
                <a:ea typeface="HGPｺﾞｼｯｸM" panose="020B0600000000000000" pitchFamily="50" charset="-128"/>
              </a:rPr>
              <a:t>障がい</a:t>
            </a:r>
            <a:r>
              <a:rPr lang="ja-JP" altLang="en-US" sz="1050" dirty="0">
                <a:solidFill>
                  <a:srgbClr val="333333"/>
                </a:solidFill>
                <a:latin typeface="HGPｺﾞｼｯｸM" panose="020B0600000000000000" pitchFamily="50" charset="-128"/>
                <a:ea typeface="HGPｺﾞｼｯｸM" panose="020B0600000000000000" pitchFamily="50" charset="-128"/>
              </a:rPr>
              <a:t>、精神障がいなどの理由で判断能力が不十分な人について、本人の権利を</a:t>
            </a:r>
            <a:r>
              <a:rPr lang="ja-JP" altLang="en-US" sz="1050" dirty="0" smtClean="0">
                <a:solidFill>
                  <a:srgbClr val="333333"/>
                </a:solidFill>
                <a:latin typeface="HGPｺﾞｼｯｸM" panose="020B0600000000000000" pitchFamily="50" charset="-128"/>
                <a:ea typeface="HGPｺﾞｼｯｸM" panose="020B0600000000000000" pitchFamily="50" charset="-128"/>
              </a:rPr>
              <a:t>守る</a:t>
            </a:r>
            <a:r>
              <a:rPr lang="ja-JP" altLang="en-US" sz="1050" dirty="0">
                <a:solidFill>
                  <a:srgbClr val="333333"/>
                </a:solidFill>
                <a:latin typeface="HGPｺﾞｼｯｸM" panose="020B0600000000000000" pitchFamily="50" charset="-128"/>
                <a:ea typeface="HGPｺﾞｼｯｸM" panose="020B0600000000000000" pitchFamily="50" charset="-128"/>
              </a:rPr>
              <a:t>援助者</a:t>
            </a:r>
            <a:r>
              <a:rPr lang="ja-JP" altLang="en-US" sz="1050" dirty="0" smtClean="0">
                <a:solidFill>
                  <a:srgbClr val="333333"/>
                </a:solidFill>
                <a:latin typeface="HGPｺﾞｼｯｸM" panose="020B0600000000000000" pitchFamily="50" charset="-128"/>
                <a:ea typeface="HGPｺﾞｼｯｸM" panose="020B0600000000000000" pitchFamily="50" charset="-128"/>
              </a:rPr>
              <a:t>「</a:t>
            </a:r>
            <a:r>
              <a:rPr lang="ja-JP" altLang="en-US" sz="1050" dirty="0">
                <a:solidFill>
                  <a:srgbClr val="333333"/>
                </a:solidFill>
                <a:latin typeface="HGPｺﾞｼｯｸM" panose="020B0600000000000000" pitchFamily="50" charset="-128"/>
                <a:ea typeface="HGPｺﾞｼｯｸM" panose="020B0600000000000000" pitchFamily="50" charset="-128"/>
              </a:rPr>
              <a:t>成年後見人等」を選ぶことで、本人を法律的に支援する制度です。</a:t>
            </a:r>
          </a:p>
          <a:p>
            <a:endParaRPr lang="en-US" altLang="ja-JP" sz="1100" dirty="0">
              <a:latin typeface="+mn-ea"/>
            </a:endParaRPr>
          </a:p>
          <a:p>
            <a:endParaRPr lang="ja-JP" altLang="en-US" sz="1100" dirty="0">
              <a:latin typeface="+mn-ea"/>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594340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2113" y="971550"/>
            <a:ext cx="6013450" cy="3382963"/>
          </a:xfrm>
        </p:spPr>
      </p:sp>
      <p:sp>
        <p:nvSpPr>
          <p:cNvPr id="3" name="ノート プレースホルダー 2"/>
          <p:cNvSpPr>
            <a:spLocks noGrp="1"/>
          </p:cNvSpPr>
          <p:nvPr>
            <p:ph type="body" idx="1"/>
          </p:nvPr>
        </p:nvSpPr>
        <p:spPr>
          <a:xfrm>
            <a:off x="392113" y="5103387"/>
            <a:ext cx="6013450" cy="2584464"/>
          </a:xfrm>
        </p:spPr>
        <p:txBody>
          <a:bodyPr/>
          <a:lstStyle/>
          <a:p>
            <a:pPr>
              <a:lnSpc>
                <a:spcPct val="150000"/>
              </a:lnSpc>
            </a:pPr>
            <a:r>
              <a:rPr lang="ja-JP" altLang="en-US" sz="1050" dirty="0">
                <a:latin typeface="HGPｺﾞｼｯｸM" panose="020B0600000000000000" pitchFamily="50" charset="-128"/>
                <a:ea typeface="HGPｺﾞｼｯｸM" panose="020B0600000000000000" pitchFamily="50" charset="-128"/>
              </a:rPr>
              <a:t>生活を支える制度には、日常生活自立支援事業と</a:t>
            </a:r>
            <a:r>
              <a:rPr lang="ja-JP" altLang="en-US" sz="1050" dirty="0" smtClean="0">
                <a:latin typeface="HGPｺﾞｼｯｸM" panose="020B0600000000000000" pitchFamily="50" charset="-128"/>
                <a:ea typeface="HGPｺﾞｼｯｸM" panose="020B0600000000000000" pitchFamily="50" charset="-128"/>
              </a:rPr>
              <a:t>いう社会</a:t>
            </a:r>
            <a:r>
              <a:rPr lang="ja-JP" altLang="en-US" sz="1050" dirty="0">
                <a:latin typeface="HGPｺﾞｼｯｸM" panose="020B0600000000000000" pitchFamily="50" charset="-128"/>
                <a:ea typeface="HGPｺﾞｼｯｸM" panose="020B0600000000000000" pitchFamily="50" charset="-128"/>
              </a:rPr>
              <a:t>福祉協議会の事業があります。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社会福祉協議会と契約を結びます。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福祉サービス利用の援助のほか、預貯金の払い戻しなど日常的な金銭管理の援助や</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定期的</a:t>
            </a:r>
            <a:r>
              <a:rPr lang="ja-JP" altLang="en-US" sz="1050" dirty="0">
                <a:latin typeface="HGPｺﾞｼｯｸM" panose="020B0600000000000000" pitchFamily="50" charset="-128"/>
                <a:ea typeface="HGPｺﾞｼｯｸM" panose="020B0600000000000000" pitchFamily="50" charset="-128"/>
              </a:rPr>
              <a:t>な訪問</a:t>
            </a:r>
            <a:r>
              <a:rPr lang="ja-JP" altLang="en-US" sz="1050" dirty="0" smtClean="0">
                <a:latin typeface="HGPｺﾞｼｯｸM" panose="020B0600000000000000" pitchFamily="50" charset="-128"/>
                <a:ea typeface="HGPｺﾞｼｯｸM" panose="020B0600000000000000" pitchFamily="50" charset="-128"/>
              </a:rPr>
              <a:t>による</a:t>
            </a:r>
            <a:r>
              <a:rPr lang="ja-JP" altLang="en-US" sz="1050" dirty="0">
                <a:latin typeface="HGPｺﾞｼｯｸM" panose="020B0600000000000000" pitchFamily="50" charset="-128"/>
                <a:ea typeface="HGPｺﾞｼｯｸM" panose="020B0600000000000000" pitchFamily="50" charset="-128"/>
              </a:rPr>
              <a:t>、</a:t>
            </a:r>
            <a:r>
              <a:rPr lang="ja-JP" altLang="en-US" sz="1050" dirty="0" smtClean="0">
                <a:latin typeface="HGPｺﾞｼｯｸM" panose="020B0600000000000000" pitchFamily="50" charset="-128"/>
                <a:ea typeface="HGPｺﾞｼｯｸM" panose="020B0600000000000000" pitchFamily="50" charset="-128"/>
              </a:rPr>
              <a:t>生活</a:t>
            </a:r>
            <a:r>
              <a:rPr lang="ja-JP" altLang="en-US" sz="1050" dirty="0">
                <a:latin typeface="HGPｺﾞｼｯｸM" panose="020B0600000000000000" pitchFamily="50" charset="-128"/>
                <a:ea typeface="HGPｺﾞｼｯｸM" panose="020B0600000000000000" pitchFamily="50" charset="-128"/>
              </a:rPr>
              <a:t>変化の察知などを無料、又は低額な料金で頼むことができます。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srgbClr val="222222"/>
                </a:solidFill>
                <a:latin typeface="HGPｺﾞｼｯｸM" panose="020B0600000000000000" pitchFamily="50" charset="-128"/>
                <a:ea typeface="HGPｺﾞｼｯｸM" panose="020B0600000000000000" pitchFamily="50" charset="-128"/>
              </a:rPr>
              <a:t>対象者は、判断能力が不十分な認知症の高齢者、知的</a:t>
            </a:r>
            <a:r>
              <a:rPr lang="ja-JP" altLang="en-US" sz="1050" dirty="0" err="1">
                <a:solidFill>
                  <a:srgbClr val="222222"/>
                </a:solidFill>
                <a:latin typeface="HGPｺﾞｼｯｸM" panose="020B0600000000000000" pitchFamily="50" charset="-128"/>
                <a:ea typeface="HGPｺﾞｼｯｸM" panose="020B0600000000000000" pitchFamily="50" charset="-128"/>
              </a:rPr>
              <a:t>障がい</a:t>
            </a:r>
            <a:r>
              <a:rPr lang="ja-JP" altLang="en-US" sz="1050" dirty="0">
                <a:solidFill>
                  <a:srgbClr val="222222"/>
                </a:solidFill>
                <a:latin typeface="HGPｺﾞｼｯｸM" panose="020B0600000000000000" pitchFamily="50" charset="-128"/>
                <a:ea typeface="HGPｺﾞｼｯｸM" panose="020B0600000000000000" pitchFamily="50" charset="-128"/>
              </a:rPr>
              <a:t>者、精神障がい者等の人で</a:t>
            </a:r>
            <a:r>
              <a:rPr lang="ja-JP" altLang="en-US" sz="1050" dirty="0" smtClean="0">
                <a:solidFill>
                  <a:srgbClr val="222222"/>
                </a:solidFill>
                <a:latin typeface="HGPｺﾞｼｯｸM" panose="020B0600000000000000" pitchFamily="50" charset="-128"/>
                <a:ea typeface="HGPｺﾞｼｯｸM" panose="020B0600000000000000" pitchFamily="50" charset="-128"/>
              </a:rPr>
              <a:t>、</a:t>
            </a:r>
            <a:endParaRPr lang="en-US" altLang="ja-JP" sz="1050" dirty="0" smtClean="0">
              <a:solidFill>
                <a:srgbClr val="222222"/>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solidFill>
                  <a:srgbClr val="222222"/>
                </a:solidFill>
                <a:latin typeface="HGPｺﾞｼｯｸM" panose="020B0600000000000000" pitchFamily="50" charset="-128"/>
                <a:ea typeface="HGPｺﾞｼｯｸM" panose="020B0600000000000000" pitchFamily="50" charset="-128"/>
              </a:rPr>
              <a:t>自己</a:t>
            </a:r>
            <a:r>
              <a:rPr lang="ja-JP" altLang="en-US" sz="1050" dirty="0">
                <a:solidFill>
                  <a:srgbClr val="222222"/>
                </a:solidFill>
                <a:latin typeface="HGPｺﾞｼｯｸM" panose="020B0600000000000000" pitchFamily="50" charset="-128"/>
                <a:ea typeface="HGPｺﾞｼｯｸM" panose="020B0600000000000000" pitchFamily="50" charset="-128"/>
              </a:rPr>
              <a:t>の判断</a:t>
            </a:r>
            <a:r>
              <a:rPr lang="ja-JP" altLang="en-US" sz="1050" dirty="0" smtClean="0">
                <a:solidFill>
                  <a:srgbClr val="222222"/>
                </a:solidFill>
                <a:latin typeface="HGPｺﾞｼｯｸM" panose="020B0600000000000000" pitchFamily="50" charset="-128"/>
                <a:ea typeface="HGPｺﾞｼｯｸM" panose="020B0600000000000000" pitchFamily="50" charset="-128"/>
              </a:rPr>
              <a:t>で日常</a:t>
            </a:r>
            <a:r>
              <a:rPr lang="ja-JP" altLang="en-US" sz="1050" dirty="0">
                <a:solidFill>
                  <a:srgbClr val="222222"/>
                </a:solidFill>
                <a:latin typeface="HGPｺﾞｼｯｸM" panose="020B0600000000000000" pitchFamily="50" charset="-128"/>
                <a:ea typeface="HGPｺﾞｼｯｸM" panose="020B0600000000000000" pitchFamily="50" charset="-128"/>
              </a:rPr>
              <a:t>生活を営むことが困難な人のうち、契約時に本人の意思が確認できる人</a:t>
            </a:r>
            <a:r>
              <a:rPr lang="ja-JP" altLang="en-US" sz="1050" dirty="0" smtClean="0">
                <a:solidFill>
                  <a:srgbClr val="222222"/>
                </a:solidFill>
                <a:latin typeface="HGPｺﾞｼｯｸM" panose="020B0600000000000000" pitchFamily="50" charset="-128"/>
                <a:ea typeface="HGPｺﾞｼｯｸM" panose="020B0600000000000000" pitchFamily="50" charset="-128"/>
              </a:rPr>
              <a:t>が</a:t>
            </a:r>
            <a:endParaRPr lang="en-US" altLang="ja-JP" sz="1050" dirty="0" smtClean="0">
              <a:solidFill>
                <a:srgbClr val="222222"/>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solidFill>
                  <a:srgbClr val="222222"/>
                </a:solidFill>
                <a:latin typeface="HGPｺﾞｼｯｸM" panose="020B0600000000000000" pitchFamily="50" charset="-128"/>
                <a:ea typeface="HGPｺﾞｼｯｸM" panose="020B0600000000000000" pitchFamily="50" charset="-128"/>
              </a:rPr>
              <a:t>対象</a:t>
            </a:r>
            <a:r>
              <a:rPr lang="ja-JP" altLang="en-US" sz="1050" dirty="0">
                <a:solidFill>
                  <a:srgbClr val="222222"/>
                </a:solidFill>
                <a:latin typeface="HGPｺﾞｼｯｸM" panose="020B0600000000000000" pitchFamily="50" charset="-128"/>
                <a:ea typeface="HGPｺﾞｼｯｸM" panose="020B0600000000000000" pitchFamily="50" charset="-128"/>
              </a:rPr>
              <a:t>となっています。</a:t>
            </a:r>
          </a:p>
          <a:p>
            <a:pPr>
              <a:lnSpc>
                <a:spcPct val="150000"/>
              </a:lnSpc>
            </a:pPr>
            <a:endParaRPr lang="ja-JP" altLang="en-US" sz="1100" dirty="0">
              <a:latin typeface="+mn-ea"/>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569110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77850" y="1163638"/>
            <a:ext cx="5715000" cy="3216275"/>
          </a:xfrm>
        </p:spPr>
      </p:sp>
      <p:sp>
        <p:nvSpPr>
          <p:cNvPr id="3" name="ノート プレースホルダー 2"/>
          <p:cNvSpPr>
            <a:spLocks noGrp="1"/>
          </p:cNvSpPr>
          <p:nvPr>
            <p:ph type="body" idx="3"/>
          </p:nvPr>
        </p:nvSpPr>
        <p:spPr>
          <a:xfrm>
            <a:off x="577850" y="5199357"/>
            <a:ext cx="5715000" cy="3571664"/>
          </a:xfrm>
        </p:spPr>
        <p:txBody>
          <a:bodyPr/>
          <a:lstStyle/>
          <a:p>
            <a:pPr>
              <a:lnSpc>
                <a:spcPct val="150000"/>
              </a:lnSpc>
            </a:pPr>
            <a:r>
              <a:rPr lang="ja-JP" altLang="en-US" sz="1050" dirty="0">
                <a:latin typeface="HGPｺﾞｼｯｸM" panose="020B0600000000000000" pitchFamily="50" charset="-128"/>
                <a:ea typeface="HGPｺﾞｼｯｸM" panose="020B0600000000000000" pitchFamily="50" charset="-128"/>
              </a:rPr>
              <a:t>認知症高齢者等見守り</a:t>
            </a:r>
            <a:r>
              <a:rPr lang="en-US" altLang="ja-JP" sz="1050" dirty="0">
                <a:latin typeface="HGPｺﾞｼｯｸM" panose="020B0600000000000000" pitchFamily="50" charset="-128"/>
                <a:ea typeface="HGPｺﾞｼｯｸM" panose="020B0600000000000000" pitchFamily="50" charset="-128"/>
              </a:rPr>
              <a:t>QR</a:t>
            </a:r>
            <a:r>
              <a:rPr lang="ja-JP" altLang="en-US" sz="1050" dirty="0">
                <a:latin typeface="HGPｺﾞｼｯｸM" panose="020B0600000000000000" pitchFamily="50" charset="-128"/>
                <a:ea typeface="HGPｺﾞｼｯｸM" panose="020B0600000000000000" pitchFamily="50" charset="-128"/>
              </a:rPr>
              <a:t>コード交付事業</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これは、認知症等により行方不明になる心配のある人が対象で</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あらかじめ</a:t>
            </a:r>
            <a:r>
              <a:rPr lang="ja-JP" altLang="en-US" sz="1050" dirty="0">
                <a:latin typeface="HGPｺﾞｼｯｸM" panose="020B0600000000000000" pitchFamily="50" charset="-128"/>
                <a:ea typeface="HGPｺﾞｼｯｸM" panose="020B0600000000000000" pitchFamily="50" charset="-128"/>
              </a:rPr>
              <a:t>登録された人が</a:t>
            </a:r>
            <a:r>
              <a:rPr lang="ja-JP" altLang="en-US" sz="1050" dirty="0" smtClean="0">
                <a:latin typeface="HGPｺﾞｼｯｸM" panose="020B0600000000000000" pitchFamily="50" charset="-128"/>
                <a:ea typeface="HGPｺﾞｼｯｸM" panose="020B0600000000000000" pitchFamily="50" charset="-128"/>
              </a:rPr>
              <a:t>、行方</a:t>
            </a:r>
            <a:r>
              <a:rPr lang="ja-JP" altLang="en-US" sz="1050" dirty="0">
                <a:latin typeface="HGPｺﾞｼｯｸM" panose="020B0600000000000000" pitchFamily="50" charset="-128"/>
                <a:ea typeface="HGPｺﾞｼｯｸM" panose="020B0600000000000000" pitchFamily="50" charset="-128"/>
              </a:rPr>
              <a:t>不明になった際</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衣類</a:t>
            </a:r>
            <a:r>
              <a:rPr lang="ja-JP" altLang="en-US" sz="1050" dirty="0">
                <a:latin typeface="HGPｺﾞｼｯｸM" panose="020B0600000000000000" pitchFamily="50" charset="-128"/>
                <a:ea typeface="HGPｺﾞｼｯｸM" panose="020B0600000000000000" pitchFamily="50" charset="-128"/>
              </a:rPr>
              <a:t>などに貼った</a:t>
            </a:r>
            <a:r>
              <a:rPr lang="en-US" altLang="ja-JP" sz="1050" dirty="0">
                <a:latin typeface="HGPｺﾞｼｯｸM" panose="020B0600000000000000" pitchFamily="50" charset="-128"/>
                <a:ea typeface="HGPｺﾞｼｯｸM" panose="020B0600000000000000" pitchFamily="50" charset="-128"/>
              </a:rPr>
              <a:t>QR</a:t>
            </a:r>
            <a:r>
              <a:rPr lang="ja-JP" altLang="en-US" sz="1050" dirty="0">
                <a:latin typeface="HGPｺﾞｼｯｸM" panose="020B0600000000000000" pitchFamily="50" charset="-128"/>
                <a:ea typeface="HGPｺﾞｼｯｸM" panose="020B0600000000000000" pitchFamily="50" charset="-128"/>
              </a:rPr>
              <a:t>コードが読み取られると、家族などへ瞬時に発見通知メールが届きます。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発見者が</a:t>
            </a:r>
            <a:r>
              <a:rPr lang="en-US" altLang="ja-JP" sz="1050" dirty="0">
                <a:latin typeface="HGPｺﾞｼｯｸM" panose="020B0600000000000000" pitchFamily="50" charset="-128"/>
                <a:ea typeface="HGPｺﾞｼｯｸM" panose="020B0600000000000000" pitchFamily="50" charset="-128"/>
              </a:rPr>
              <a:t>QR</a:t>
            </a:r>
            <a:r>
              <a:rPr lang="ja-JP" altLang="en-US" sz="1050" dirty="0">
                <a:latin typeface="HGPｺﾞｼｯｸM" panose="020B0600000000000000" pitchFamily="50" charset="-128"/>
                <a:ea typeface="HGPｺﾞｼｯｸM" panose="020B0600000000000000" pitchFamily="50" charset="-128"/>
              </a:rPr>
              <a:t>コードを読み取ることで、対象者のニックネームや注意すべきことなどが表示され</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対処</a:t>
            </a:r>
            <a:r>
              <a:rPr lang="ja-JP" altLang="en-US" sz="1050" dirty="0">
                <a:latin typeface="HGPｺﾞｼｯｸM" panose="020B0600000000000000" pitchFamily="50" charset="-128"/>
                <a:ea typeface="HGPｺﾞｼｯｸM" panose="020B0600000000000000" pitchFamily="50" charset="-128"/>
              </a:rPr>
              <a:t>方法がわかります。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システムは個人情報を使用せず、発見者と家族などはチャット形式の伝言板で情報交換ができ</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お迎え</a:t>
            </a:r>
            <a:r>
              <a:rPr lang="ja-JP" altLang="en-US" sz="1050" dirty="0">
                <a:latin typeface="HGPｺﾞｼｯｸM" panose="020B0600000000000000" pitchFamily="50" charset="-128"/>
                <a:ea typeface="HGPｺﾞｼｯｸM" panose="020B0600000000000000" pitchFamily="50" charset="-128"/>
              </a:rPr>
              <a:t>まで</a:t>
            </a:r>
            <a:r>
              <a:rPr lang="ja-JP" altLang="en-US" sz="1050" dirty="0" smtClean="0">
                <a:latin typeface="HGPｺﾞｼｯｸM" panose="020B0600000000000000" pitchFamily="50" charset="-128"/>
                <a:ea typeface="HGPｺﾞｼｯｸM" panose="020B0600000000000000" pitchFamily="50" charset="-128"/>
              </a:rPr>
              <a:t>のやり取り</a:t>
            </a:r>
            <a:r>
              <a:rPr lang="ja-JP" altLang="en-US" sz="1050" dirty="0">
                <a:latin typeface="HGPｺﾞｼｯｸM" panose="020B0600000000000000" pitchFamily="50" charset="-128"/>
                <a:ea typeface="HGPｺﾞｼｯｸM" panose="020B0600000000000000" pitchFamily="50" charset="-128"/>
              </a:rPr>
              <a:t>を敏速に行うことができます</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申請、問い合わせ先は門真市高齢福祉課です。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endParaRPr lang="en-US" altLang="ja-JP" sz="1100" dirty="0">
              <a:latin typeface="+mn-ea"/>
            </a:endParaRPr>
          </a:p>
        </p:txBody>
      </p:sp>
      <p:sp>
        <p:nvSpPr>
          <p:cNvPr id="5" name="フッター プレースホルダー 4"/>
          <p:cNvSpPr>
            <a:spLocks noGrp="1"/>
          </p:cNvSpPr>
          <p:nvPr>
            <p:ph type="ftr" sz="quarter" idx="10"/>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1971767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9113" y="868363"/>
            <a:ext cx="5830887" cy="3281362"/>
          </a:xfrm>
        </p:spPr>
      </p:sp>
      <p:sp>
        <p:nvSpPr>
          <p:cNvPr id="3" name="ノート プレースホルダー 2"/>
          <p:cNvSpPr>
            <a:spLocks noGrp="1"/>
          </p:cNvSpPr>
          <p:nvPr>
            <p:ph type="body" idx="1"/>
          </p:nvPr>
        </p:nvSpPr>
        <p:spPr>
          <a:xfrm>
            <a:off x="519113" y="4881223"/>
            <a:ext cx="5830888" cy="4088415"/>
          </a:xfrm>
        </p:spPr>
        <p:txBody>
          <a:bodyPr/>
          <a:lstStyle/>
          <a:p>
            <a:pPr>
              <a:lnSpc>
                <a:spcPct val="150000"/>
              </a:lnSpc>
            </a:pPr>
            <a:r>
              <a:rPr lang="ja-JP" altLang="en-US" sz="1050" dirty="0">
                <a:latin typeface="HGPｺﾞｼｯｸM" panose="020B0600000000000000" pitchFamily="50" charset="-128"/>
                <a:ea typeface="HGPｺﾞｼｯｸM" panose="020B0600000000000000" pitchFamily="50" charset="-128"/>
              </a:rPr>
              <a:t>今からみなさんも認知症サポーターです！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認知症になっても安心して暮らし続けられる地域をみんなでつくっていきましょう！</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認知症サポーターの証、認知症サポーターカードと</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門真市</a:t>
            </a:r>
            <a:r>
              <a:rPr lang="ja-JP" altLang="en-US" sz="1050" dirty="0">
                <a:latin typeface="HGPｺﾞｼｯｸM" panose="020B0600000000000000" pitchFamily="50" charset="-128"/>
                <a:ea typeface="HGPｺﾞｼｯｸM" panose="020B0600000000000000" pitchFamily="50" charset="-128"/>
              </a:rPr>
              <a:t>オリジナルの三つ編み</a:t>
            </a:r>
            <a:r>
              <a:rPr lang="ja-JP" altLang="en-US" sz="1050" dirty="0" smtClean="0">
                <a:latin typeface="HGPｺﾞｼｯｸM" panose="020B0600000000000000" pitchFamily="50" charset="-128"/>
                <a:ea typeface="HGPｺﾞｼｯｸM" panose="020B0600000000000000" pitchFamily="50" charset="-128"/>
              </a:rPr>
              <a:t>リング（オレンジ夢リング）をお渡し</a:t>
            </a:r>
            <a:r>
              <a:rPr lang="ja-JP" altLang="en-US" sz="1050" dirty="0">
                <a:latin typeface="HGPｺﾞｼｯｸM" panose="020B0600000000000000" pitchFamily="50" charset="-128"/>
                <a:ea typeface="HGPｺﾞｼｯｸM" panose="020B0600000000000000" pitchFamily="50" charset="-128"/>
              </a:rPr>
              <a:t>します。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オレンジ夢リングにはいろんな思いが込められています。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１本</a:t>
            </a:r>
            <a:r>
              <a:rPr lang="ja-JP" altLang="en-US" sz="1050" dirty="0">
                <a:latin typeface="HGPｺﾞｼｯｸM" panose="020B0600000000000000" pitchFamily="50" charset="-128"/>
                <a:ea typeface="HGPｺﾞｼｯｸM" panose="020B0600000000000000" pitchFamily="50" charset="-128"/>
              </a:rPr>
              <a:t>でも２本でもなく、３本が交互にしっかりと編まれた三つ編み</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この</a:t>
            </a:r>
            <a:r>
              <a:rPr lang="ja-JP" altLang="en-US" sz="1050" dirty="0">
                <a:latin typeface="HGPｺﾞｼｯｸM" panose="020B0600000000000000" pitchFamily="50" charset="-128"/>
                <a:ea typeface="HGPｺﾞｼｯｸM" panose="020B0600000000000000" pitchFamily="50" charset="-128"/>
              </a:rPr>
              <a:t>三つ編みの１本１本にいろいろ</a:t>
            </a:r>
            <a:r>
              <a:rPr lang="ja-JP" altLang="en-US" sz="1050" dirty="0" smtClean="0">
                <a:latin typeface="HGPｺﾞｼｯｸM" panose="020B0600000000000000" pitchFamily="50" charset="-128"/>
                <a:ea typeface="HGPｺﾞｼｯｸM" panose="020B0600000000000000" pitchFamily="50" charset="-128"/>
              </a:rPr>
              <a:t>な想い</a:t>
            </a:r>
            <a:r>
              <a:rPr lang="ja-JP" altLang="en-US" sz="1050" dirty="0">
                <a:latin typeface="HGPｺﾞｼｯｸM" panose="020B0600000000000000" pitchFamily="50" charset="-128"/>
                <a:ea typeface="HGPｺﾞｼｯｸM" panose="020B0600000000000000" pitchFamily="50" charset="-128"/>
              </a:rPr>
              <a:t>が託され</a:t>
            </a:r>
            <a:r>
              <a:rPr lang="ja-JP" altLang="en-US" sz="1050" dirty="0" smtClean="0">
                <a:latin typeface="HGPｺﾞｼｯｸM" panose="020B0600000000000000" pitchFamily="50" charset="-128"/>
                <a:ea typeface="HGPｺﾞｼｯｸM" panose="020B0600000000000000" pitchFamily="50" charset="-128"/>
              </a:rPr>
              <a:t>、「</a:t>
            </a:r>
            <a:r>
              <a:rPr lang="ja-JP" altLang="en-US" sz="1050" dirty="0">
                <a:latin typeface="HGPｺﾞｼｯｸM" panose="020B0600000000000000" pitchFamily="50" charset="-128"/>
                <a:ea typeface="HGPｺﾞｼｯｸM" panose="020B0600000000000000" pitchFamily="50" charset="-128"/>
              </a:rPr>
              <a:t>支える側</a:t>
            </a:r>
            <a:r>
              <a:rPr lang="ja-JP" altLang="en-US" sz="1050" dirty="0" smtClean="0">
                <a:latin typeface="HGPｺﾞｼｯｸM" panose="020B0600000000000000" pitchFamily="50" charset="-128"/>
                <a:ea typeface="HGPｺﾞｼｯｸM" panose="020B0600000000000000" pitchFamily="50" charset="-128"/>
              </a:rPr>
              <a:t>」、「</a:t>
            </a:r>
            <a:r>
              <a:rPr lang="ja-JP" altLang="en-US" sz="1050" dirty="0">
                <a:latin typeface="HGPｺﾞｼｯｸM" panose="020B0600000000000000" pitchFamily="50" charset="-128"/>
                <a:ea typeface="HGPｺﾞｼｯｸM" panose="020B0600000000000000" pitchFamily="50" charset="-128"/>
              </a:rPr>
              <a:t>支えられる側」という関係性ではなく</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認知症</a:t>
            </a:r>
            <a:r>
              <a:rPr lang="ja-JP" altLang="en-US" sz="1050" dirty="0">
                <a:latin typeface="HGPｺﾞｼｯｸM" panose="020B0600000000000000" pitchFamily="50" charset="-128"/>
                <a:ea typeface="HGPｺﾞｼｯｸM" panose="020B0600000000000000" pitchFamily="50" charset="-128"/>
              </a:rPr>
              <a:t>の人や地域の人、施設で暮らしている人、施設に通っている人、たくさんの人が、それぞれ</a:t>
            </a:r>
            <a:r>
              <a:rPr lang="ja-JP" altLang="en-US" sz="1050" dirty="0" smtClean="0">
                <a:latin typeface="HGPｺﾞｼｯｸM" panose="020B0600000000000000" pitchFamily="50" charset="-128"/>
                <a:ea typeface="HGPｺﾞｼｯｸM" panose="020B0600000000000000" pitchFamily="50" charset="-128"/>
              </a:rPr>
              <a:t>の</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できる</a:t>
            </a:r>
            <a:r>
              <a:rPr lang="ja-JP" altLang="en-US" sz="1050" dirty="0">
                <a:latin typeface="HGPｺﾞｼｯｸM" panose="020B0600000000000000" pitchFamily="50" charset="-128"/>
                <a:ea typeface="HGPｺﾞｼｯｸM" panose="020B0600000000000000" pitchFamily="50" charset="-128"/>
              </a:rPr>
              <a:t>場所で、できることを</a:t>
            </a:r>
            <a:r>
              <a:rPr lang="ja-JP" altLang="en-US" sz="1050" dirty="0" smtClean="0">
                <a:latin typeface="HGPｺﾞｼｯｸM" panose="020B0600000000000000" pitchFamily="50" charset="-128"/>
                <a:ea typeface="HGPｺﾞｼｯｸM" panose="020B0600000000000000" pitchFamily="50" charset="-128"/>
              </a:rPr>
              <a:t>担い</a:t>
            </a:r>
            <a:r>
              <a:rPr lang="ja-JP" altLang="en-US" sz="1050" dirty="0">
                <a:latin typeface="HGPｺﾞｼｯｸM" panose="020B0600000000000000" pitchFamily="50" charset="-128"/>
                <a:ea typeface="HGPｺﾞｼｯｸM" panose="020B0600000000000000" pitchFamily="50" charset="-128"/>
              </a:rPr>
              <a:t>合</a:t>
            </a:r>
            <a:r>
              <a:rPr lang="ja-JP" altLang="en-US" sz="1050" dirty="0" smtClean="0">
                <a:latin typeface="HGPｺﾞｼｯｸM" panose="020B0600000000000000" pitchFamily="50" charset="-128"/>
                <a:ea typeface="HGPｺﾞｼｯｸM" panose="020B0600000000000000" pitchFamily="50" charset="-128"/>
              </a:rPr>
              <a:t>い、心</a:t>
            </a:r>
            <a:r>
              <a:rPr lang="ja-JP" altLang="en-US" sz="1050" dirty="0">
                <a:latin typeface="HGPｺﾞｼｯｸM" panose="020B0600000000000000" pitchFamily="50" charset="-128"/>
                <a:ea typeface="HGPｺﾞｼｯｸM" panose="020B0600000000000000" pitchFamily="50" charset="-128"/>
              </a:rPr>
              <a:t>を込めて</a:t>
            </a:r>
            <a:r>
              <a:rPr lang="ja-JP" altLang="en-US" sz="1050" dirty="0" smtClean="0">
                <a:latin typeface="HGPｺﾞｼｯｸM" panose="020B0600000000000000" pitchFamily="50" charset="-128"/>
                <a:ea typeface="HGPｺﾞｼｯｸM" panose="020B0600000000000000" pitchFamily="50" charset="-128"/>
              </a:rPr>
              <a:t>作られています。</a:t>
            </a:r>
            <a:endParaRPr lang="en-US" altLang="ja-JP" sz="1050" dirty="0" smtClean="0">
              <a:latin typeface="HGPｺﾞｼｯｸM" panose="020B0600000000000000" pitchFamily="50" charset="-128"/>
              <a:ea typeface="HGPｺﾞｼｯｸM" panose="020B0600000000000000" pitchFamily="50" charset="-128"/>
            </a:endParaRPr>
          </a:p>
          <a:p>
            <a:endParaRPr lang="en-US" altLang="ja-JP" sz="80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三色</a:t>
            </a:r>
            <a:r>
              <a:rPr lang="ja-JP" altLang="en-US" sz="1050" dirty="0">
                <a:latin typeface="HGPｺﾞｼｯｸM" panose="020B0600000000000000" pitchFamily="50" charset="-128"/>
                <a:ea typeface="HGPｺﾞｼｯｸM" panose="020B0600000000000000" pitchFamily="50" charset="-128"/>
              </a:rPr>
              <a:t>のゴムを通して</a:t>
            </a:r>
            <a:r>
              <a:rPr lang="en-US" altLang="ja-JP" sz="1050" dirty="0">
                <a:latin typeface="HGPｺﾞｼｯｸM" panose="020B0600000000000000" pitchFamily="50" charset="-128"/>
                <a:ea typeface="HGPｺﾞｼｯｸM" panose="020B0600000000000000" pitchFamily="50" charset="-128"/>
              </a:rPr>
              <a:t>『</a:t>
            </a:r>
            <a:r>
              <a:rPr lang="ja-JP" altLang="en-US" sz="1050" dirty="0">
                <a:latin typeface="HGPｺﾞｼｯｸM" panose="020B0600000000000000" pitchFamily="50" charset="-128"/>
                <a:ea typeface="HGPｺﾞｼｯｸM" panose="020B0600000000000000" pitchFamily="50" charset="-128"/>
              </a:rPr>
              <a:t>出会い（ご縁）「やさしい手の輪（わ）」</a:t>
            </a:r>
            <a:r>
              <a:rPr lang="en-US" altLang="ja-JP" sz="1050" dirty="0">
                <a:latin typeface="HGPｺﾞｼｯｸM" panose="020B0600000000000000" pitchFamily="50" charset="-128"/>
                <a:ea typeface="HGPｺﾞｼｯｸM" panose="020B0600000000000000" pitchFamily="50" charset="-128"/>
              </a:rPr>
              <a:t>』『</a:t>
            </a:r>
            <a:r>
              <a:rPr lang="ja-JP" altLang="en-US" sz="1050" dirty="0">
                <a:latin typeface="HGPｺﾞｼｯｸM" panose="020B0600000000000000" pitchFamily="50" charset="-128"/>
                <a:ea typeface="HGPｺﾞｼｯｸM" panose="020B0600000000000000" pitchFamily="50" charset="-128"/>
              </a:rPr>
              <a:t>お互いを助け合う仲間「温かい心の（わ）</a:t>
            </a:r>
            <a:r>
              <a:rPr lang="en-US" altLang="ja-JP" sz="1050" dirty="0" smtClean="0">
                <a:latin typeface="HGPｺﾞｼｯｸM" panose="020B0600000000000000" pitchFamily="50" charset="-128"/>
                <a:ea typeface="HGPｺﾞｼｯｸM" panose="020B0600000000000000" pitchFamily="50" charset="-128"/>
              </a:rPr>
              <a:t>』『</a:t>
            </a:r>
            <a:r>
              <a:rPr lang="ja-JP" altLang="en-US" sz="1050" dirty="0">
                <a:latin typeface="HGPｺﾞｼｯｸM" panose="020B0600000000000000" pitchFamily="50" charset="-128"/>
                <a:ea typeface="HGPｺﾞｼｯｸM" panose="020B0600000000000000" pitchFamily="50" charset="-128"/>
              </a:rPr>
              <a:t>笑顔でつながる喜びの「笑（わ）」</a:t>
            </a:r>
            <a:r>
              <a:rPr lang="en-US" altLang="ja-JP" sz="1050" dirty="0">
                <a:latin typeface="HGPｺﾞｼｯｸM" panose="020B0600000000000000" pitchFamily="50" charset="-128"/>
                <a:ea typeface="HGPｺﾞｼｯｸM" panose="020B0600000000000000" pitchFamily="50" charset="-128"/>
              </a:rPr>
              <a:t>』</a:t>
            </a:r>
            <a:r>
              <a:rPr lang="ja-JP" altLang="en-US" sz="1050" dirty="0">
                <a:latin typeface="HGPｺﾞｼｯｸM" panose="020B0600000000000000" pitchFamily="50" charset="-128"/>
                <a:ea typeface="HGPｺﾞｼｯｸM" panose="020B0600000000000000" pitchFamily="50" charset="-128"/>
              </a:rPr>
              <a:t>となりますようにと、いろんな意味が込められています</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endParaRPr lang="en-US" altLang="ja-JP" sz="1050" dirty="0">
              <a:latin typeface="HGPｺﾞｼｯｸM" panose="020B0600000000000000" pitchFamily="50" charset="-128"/>
              <a:ea typeface="HGPｺﾞｼｯｸM" panose="020B0600000000000000" pitchFamily="50" charset="-128"/>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29035580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1488" y="1036638"/>
            <a:ext cx="5813425" cy="3270250"/>
          </a:xfrm>
        </p:spPr>
      </p:sp>
      <p:sp>
        <p:nvSpPr>
          <p:cNvPr id="3" name="ノート プレースホルダー 2"/>
          <p:cNvSpPr>
            <a:spLocks noGrp="1"/>
          </p:cNvSpPr>
          <p:nvPr>
            <p:ph type="body" idx="1"/>
          </p:nvPr>
        </p:nvSpPr>
        <p:spPr>
          <a:xfrm>
            <a:off x="419148" y="4898567"/>
            <a:ext cx="5918482" cy="1782132"/>
          </a:xfrm>
        </p:spPr>
        <p:txBody>
          <a:bodyPr/>
          <a:lstStyle/>
          <a:p>
            <a:pPr lvl="0" fontAlgn="base">
              <a:lnSpc>
                <a:spcPct val="150000"/>
              </a:lnSpc>
            </a:pPr>
            <a:r>
              <a:rPr lang="ja-JP" altLang="en-US" sz="1050" dirty="0">
                <a:solidFill>
                  <a:srgbClr val="222222"/>
                </a:solidFill>
                <a:latin typeface="HGPｺﾞｼｯｸM" panose="020B0600000000000000" pitchFamily="50" charset="-128"/>
                <a:ea typeface="HGPｺﾞｼｯｸM" panose="020B0600000000000000" pitchFamily="50" charset="-128"/>
              </a:rPr>
              <a:t>写真は一部ですが、認知症カフェなどで活躍されているサポーターさんもいらっしゃいます。</a:t>
            </a:r>
            <a:endParaRPr lang="en-US" altLang="ja-JP" sz="1050" dirty="0">
              <a:solidFill>
                <a:srgbClr val="222222"/>
              </a:solidFill>
              <a:latin typeface="HGPｺﾞｼｯｸM" panose="020B0600000000000000" pitchFamily="50" charset="-128"/>
              <a:ea typeface="HGPｺﾞｼｯｸM" panose="020B0600000000000000" pitchFamily="50" charset="-128"/>
            </a:endParaRPr>
          </a:p>
          <a:p>
            <a:pPr lvl="0" fontAlgn="base"/>
            <a:endParaRPr lang="en-US" altLang="ja-JP" sz="800" dirty="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r>
              <a:rPr lang="ja-JP" altLang="en-US" sz="1050" dirty="0">
                <a:solidFill>
                  <a:srgbClr val="222222"/>
                </a:solidFill>
                <a:latin typeface="HGPｺﾞｼｯｸM" panose="020B0600000000000000" pitchFamily="50" charset="-128"/>
                <a:ea typeface="HGPｺﾞｼｯｸM" panose="020B0600000000000000" pitchFamily="50" charset="-128"/>
              </a:rPr>
              <a:t>自分に何ができるかなーと考えてみませんか</a:t>
            </a:r>
            <a:r>
              <a:rPr lang="ja-JP" altLang="en-US" sz="1050" dirty="0" smtClean="0">
                <a:solidFill>
                  <a:srgbClr val="222222"/>
                </a:solidFill>
                <a:latin typeface="HGPｺﾞｼｯｸM" panose="020B0600000000000000" pitchFamily="50" charset="-128"/>
                <a:ea typeface="HGPｺﾞｼｯｸM" panose="020B0600000000000000" pitchFamily="50" charset="-128"/>
              </a:rPr>
              <a:t>！</a:t>
            </a:r>
            <a:endParaRPr lang="en-US" altLang="ja-JP" sz="1050" dirty="0" smtClean="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endParaRPr lang="en-US" altLang="ja-JP" sz="1050" dirty="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endParaRPr lang="en-US" altLang="ja-JP" sz="1050" dirty="0" smtClean="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r>
              <a:rPr lang="ja-JP" altLang="en-US" sz="1050" smtClean="0">
                <a:solidFill>
                  <a:srgbClr val="FF0000"/>
                </a:solidFill>
                <a:latin typeface="HGPｺﾞｼｯｸM" panose="020B0600000000000000" pitchFamily="50" charset="-128"/>
                <a:ea typeface="HGPｺﾞｼｯｸM" panose="020B0600000000000000" pitchFamily="50" charset="-128"/>
              </a:rPr>
              <a:t>＊お持ちの写真があれば、差し替えてご利用ください。</a:t>
            </a:r>
            <a:endParaRPr lang="ja-JP" altLang="en-US" sz="1050" dirty="0">
              <a:solidFill>
                <a:srgbClr val="FF0000"/>
              </a:solidFill>
              <a:latin typeface="HGPｺﾞｼｯｸM" panose="020B0600000000000000" pitchFamily="50" charset="-128"/>
              <a:ea typeface="HGPｺﾞｼｯｸM" panose="020B0600000000000000" pitchFamily="50" charset="-128"/>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7744940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8788" y="919163"/>
            <a:ext cx="5892800" cy="3316287"/>
          </a:xfrm>
        </p:spPr>
      </p:sp>
      <p:sp>
        <p:nvSpPr>
          <p:cNvPr id="3" name="ノート プレースホルダー 2"/>
          <p:cNvSpPr>
            <a:spLocks noGrp="1"/>
          </p:cNvSpPr>
          <p:nvPr>
            <p:ph type="body" idx="1"/>
          </p:nvPr>
        </p:nvSpPr>
        <p:spPr>
          <a:xfrm>
            <a:off x="458788" y="4777097"/>
            <a:ext cx="5978107" cy="4254017"/>
          </a:xfrm>
        </p:spPr>
        <p:txBody>
          <a:bodyPr>
            <a:normAutofit fontScale="92500"/>
          </a:bodyPr>
          <a:lstStyle/>
          <a:p>
            <a:pPr lvl="0" fontAlgn="base">
              <a:lnSpc>
                <a:spcPct val="150000"/>
              </a:lnSpc>
            </a:pPr>
            <a:r>
              <a:rPr lang="ja-JP" altLang="en-US" sz="1050" dirty="0">
                <a:solidFill>
                  <a:srgbClr val="222222"/>
                </a:solidFill>
                <a:latin typeface="HGPｺﾞｼｯｸM" panose="020B0600000000000000" pitchFamily="50" charset="-128"/>
                <a:ea typeface="HGPｺﾞｼｯｸM" panose="020B0600000000000000" pitchFamily="50" charset="-128"/>
              </a:rPr>
              <a:t>認知症の人にとって、友人との交流や行きつけの場所への散歩・買い物の外出等、馴染みのある環境で</a:t>
            </a:r>
            <a:r>
              <a:rPr lang="ja-JP" altLang="en-US" sz="1050" dirty="0" smtClean="0">
                <a:solidFill>
                  <a:srgbClr val="222222"/>
                </a:solidFill>
                <a:latin typeface="HGPｺﾞｼｯｸM" panose="020B0600000000000000" pitchFamily="50" charset="-128"/>
                <a:ea typeface="HGPｺﾞｼｯｸM" panose="020B0600000000000000" pitchFamily="50" charset="-128"/>
              </a:rPr>
              <a:t>過ごす</a:t>
            </a:r>
            <a:endParaRPr lang="en-US" altLang="ja-JP" sz="1050" dirty="0" smtClean="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r>
              <a:rPr lang="ja-JP" altLang="en-US" sz="1050" dirty="0" smtClean="0">
                <a:solidFill>
                  <a:srgbClr val="222222"/>
                </a:solidFill>
                <a:latin typeface="HGPｺﾞｼｯｸM" panose="020B0600000000000000" pitchFamily="50" charset="-128"/>
                <a:ea typeface="HGPｺﾞｼｯｸM" panose="020B0600000000000000" pitchFamily="50" charset="-128"/>
              </a:rPr>
              <a:t>こと</a:t>
            </a:r>
            <a:r>
              <a:rPr lang="ja-JP" altLang="en-US" sz="1050" dirty="0">
                <a:solidFill>
                  <a:srgbClr val="222222"/>
                </a:solidFill>
                <a:latin typeface="HGPｺﾞｼｯｸM" panose="020B0600000000000000" pitchFamily="50" charset="-128"/>
                <a:ea typeface="HGPｺﾞｼｯｸM" panose="020B0600000000000000" pitchFamily="50" charset="-128"/>
              </a:rPr>
              <a:t>が</a:t>
            </a:r>
            <a:r>
              <a:rPr lang="ja-JP" altLang="en-US" sz="1050" dirty="0" smtClean="0">
                <a:solidFill>
                  <a:srgbClr val="222222"/>
                </a:solidFill>
                <a:latin typeface="HGPｺﾞｼｯｸM" panose="020B0600000000000000" pitchFamily="50" charset="-128"/>
                <a:ea typeface="HGPｺﾞｼｯｸM" panose="020B0600000000000000" pitchFamily="50" charset="-128"/>
              </a:rPr>
              <a:t>、症状</a:t>
            </a:r>
            <a:r>
              <a:rPr lang="ja-JP" altLang="en-US" sz="1050" dirty="0">
                <a:solidFill>
                  <a:srgbClr val="222222"/>
                </a:solidFill>
                <a:latin typeface="HGPｺﾞｼｯｸM" panose="020B0600000000000000" pitchFamily="50" charset="-128"/>
                <a:ea typeface="HGPｺﾞｼｯｸM" panose="020B0600000000000000" pitchFamily="50" charset="-128"/>
              </a:rPr>
              <a:t>の安定につながります。</a:t>
            </a:r>
            <a:endParaRPr lang="en-US" altLang="ja-JP" sz="1050" dirty="0">
              <a:solidFill>
                <a:srgbClr val="222222"/>
              </a:solidFill>
              <a:latin typeface="HGPｺﾞｼｯｸM" panose="020B0600000000000000" pitchFamily="50" charset="-128"/>
              <a:ea typeface="HGPｺﾞｼｯｸM" panose="020B0600000000000000" pitchFamily="50" charset="-128"/>
            </a:endParaRPr>
          </a:p>
          <a:p>
            <a:pPr lvl="0" fontAlgn="base">
              <a:lnSpc>
                <a:spcPct val="120000"/>
              </a:lnSpc>
            </a:pPr>
            <a:endParaRPr lang="en-US" altLang="ja-JP" sz="900" dirty="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r>
              <a:rPr lang="ja-JP" altLang="en-US" sz="1050" dirty="0">
                <a:solidFill>
                  <a:srgbClr val="222222"/>
                </a:solidFill>
                <a:latin typeface="HGPｺﾞｼｯｸM" panose="020B0600000000000000" pitchFamily="50" charset="-128"/>
                <a:ea typeface="HGPｺﾞｼｯｸM" panose="020B0600000000000000" pitchFamily="50" charset="-128"/>
              </a:rPr>
              <a:t>認知症の人が地域で暮らし続けるためには、周囲の理解や見守り、声かけが必要です。</a:t>
            </a:r>
            <a:endParaRPr lang="en-US" altLang="ja-JP" sz="1050" dirty="0">
              <a:solidFill>
                <a:srgbClr val="222222"/>
              </a:solidFill>
              <a:latin typeface="HGPｺﾞｼｯｸM" panose="020B0600000000000000" pitchFamily="50" charset="-128"/>
              <a:ea typeface="HGPｺﾞｼｯｸM" panose="020B0600000000000000" pitchFamily="50" charset="-128"/>
            </a:endParaRPr>
          </a:p>
          <a:p>
            <a:pPr lvl="0" fontAlgn="base">
              <a:lnSpc>
                <a:spcPct val="120000"/>
              </a:lnSpc>
            </a:pPr>
            <a:endParaRPr lang="en-US" altLang="ja-JP" sz="900" dirty="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r>
              <a:rPr lang="ja-JP" altLang="en-US" sz="1050" dirty="0">
                <a:solidFill>
                  <a:srgbClr val="222222"/>
                </a:solidFill>
                <a:latin typeface="HGPｺﾞｼｯｸM" panose="020B0600000000000000" pitchFamily="50" charset="-128"/>
                <a:ea typeface="HGPｺﾞｼｯｸM" panose="020B0600000000000000" pitchFamily="50" charset="-128"/>
              </a:rPr>
              <a:t>ご近所づきあいや仕事の中で、認知症の人と出会うことがあれば、温かい目での見守りをお願いします。</a:t>
            </a:r>
            <a:endParaRPr lang="en-US" altLang="ja-JP" sz="1050" dirty="0">
              <a:solidFill>
                <a:srgbClr val="222222"/>
              </a:solidFill>
              <a:latin typeface="HGPｺﾞｼｯｸM" panose="020B0600000000000000" pitchFamily="50" charset="-128"/>
              <a:ea typeface="HGPｺﾞｼｯｸM" panose="020B0600000000000000" pitchFamily="50" charset="-128"/>
            </a:endParaRPr>
          </a:p>
          <a:p>
            <a:pPr lvl="0" fontAlgn="base">
              <a:lnSpc>
                <a:spcPct val="120000"/>
              </a:lnSpc>
            </a:pPr>
            <a:endParaRPr lang="en-US" altLang="ja-JP" sz="900" dirty="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r>
              <a:rPr lang="ja-JP" altLang="en-US" sz="1050" dirty="0">
                <a:solidFill>
                  <a:srgbClr val="222222"/>
                </a:solidFill>
                <a:latin typeface="HGPｺﾞｼｯｸM" panose="020B0600000000000000" pitchFamily="50" charset="-128"/>
                <a:ea typeface="HGPｺﾞｼｯｸM" panose="020B0600000000000000" pitchFamily="50" charset="-128"/>
              </a:rPr>
              <a:t>特に何かをしなくても、「あの家のおばあさん最近見かけないなぁ」とか、</a:t>
            </a:r>
            <a:endParaRPr lang="en-US" altLang="ja-JP" sz="1050" dirty="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r>
              <a:rPr lang="ja-JP" altLang="en-US" sz="1050" dirty="0">
                <a:solidFill>
                  <a:srgbClr val="222222"/>
                </a:solidFill>
                <a:latin typeface="HGPｺﾞｼｯｸM" panose="020B0600000000000000" pitchFamily="50" charset="-128"/>
                <a:ea typeface="HGPｺﾞｼｯｸM" panose="020B0600000000000000" pitchFamily="50" charset="-128"/>
              </a:rPr>
              <a:t>「いつも出会うおじいさん、今日は元気がなかったなぁ」と、顔見知りの人を気に掛けることが支援につながるとき</a:t>
            </a:r>
            <a:r>
              <a:rPr lang="ja-JP" altLang="en-US" sz="1050" dirty="0" smtClean="0">
                <a:solidFill>
                  <a:srgbClr val="222222"/>
                </a:solidFill>
                <a:latin typeface="HGPｺﾞｼｯｸM" panose="020B0600000000000000" pitchFamily="50" charset="-128"/>
                <a:ea typeface="HGPｺﾞｼｯｸM" panose="020B0600000000000000" pitchFamily="50" charset="-128"/>
              </a:rPr>
              <a:t>も</a:t>
            </a:r>
            <a:endParaRPr lang="en-US" altLang="ja-JP" sz="1050" dirty="0" smtClean="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r>
              <a:rPr lang="ja-JP" altLang="en-US" sz="1050" dirty="0" smtClean="0">
                <a:solidFill>
                  <a:srgbClr val="222222"/>
                </a:solidFill>
                <a:latin typeface="HGPｺﾞｼｯｸM" panose="020B0600000000000000" pitchFamily="50" charset="-128"/>
                <a:ea typeface="HGPｺﾞｼｯｸM" panose="020B0600000000000000" pitchFamily="50" charset="-128"/>
              </a:rPr>
              <a:t>あります</a:t>
            </a:r>
            <a:r>
              <a:rPr lang="ja-JP" altLang="en-US" sz="1050" dirty="0">
                <a:solidFill>
                  <a:srgbClr val="222222"/>
                </a:solidFill>
                <a:latin typeface="HGPｺﾞｼｯｸM" panose="020B0600000000000000" pitchFamily="50" charset="-128"/>
                <a:ea typeface="HGPｺﾞｼｯｸM" panose="020B0600000000000000" pitchFamily="50" charset="-128"/>
              </a:rPr>
              <a:t>。</a:t>
            </a:r>
            <a:endParaRPr lang="en-US" altLang="ja-JP" sz="1050" dirty="0">
              <a:solidFill>
                <a:srgbClr val="222222"/>
              </a:solidFill>
              <a:latin typeface="HGPｺﾞｼｯｸM" panose="020B0600000000000000" pitchFamily="50" charset="-128"/>
              <a:ea typeface="HGPｺﾞｼｯｸM" panose="020B0600000000000000" pitchFamily="50" charset="-128"/>
            </a:endParaRPr>
          </a:p>
          <a:p>
            <a:pPr lvl="0" fontAlgn="base">
              <a:lnSpc>
                <a:spcPct val="120000"/>
              </a:lnSpc>
            </a:pPr>
            <a:endParaRPr lang="en-US" altLang="ja-JP" sz="900" dirty="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r>
              <a:rPr lang="ja-JP" altLang="en-US" sz="1050" dirty="0">
                <a:solidFill>
                  <a:srgbClr val="222222"/>
                </a:solidFill>
                <a:latin typeface="HGPｺﾞｼｯｸM" panose="020B0600000000000000" pitchFamily="50" charset="-128"/>
                <a:ea typeface="HGPｺﾞｼｯｸM" panose="020B0600000000000000" pitchFamily="50" charset="-128"/>
              </a:rPr>
              <a:t>顔なじみの間柄なら挨拶をするのも良いと思います。</a:t>
            </a:r>
            <a:endParaRPr lang="en-US" altLang="ja-JP" sz="1050" dirty="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r>
              <a:rPr lang="ja-JP" altLang="en-US" sz="1050" dirty="0">
                <a:solidFill>
                  <a:srgbClr val="222222"/>
                </a:solidFill>
                <a:latin typeface="HGPｺﾞｼｯｸM" panose="020B0600000000000000" pitchFamily="50" charset="-128"/>
                <a:ea typeface="HGPｺﾞｼｯｸM" panose="020B0600000000000000" pitchFamily="50" charset="-128"/>
              </a:rPr>
              <a:t>「認知症になっても安心して暮らし続けられる地域」を一緒につくっていきましょう。</a:t>
            </a:r>
            <a:endParaRPr lang="en-US" altLang="ja-JP" sz="1050" dirty="0">
              <a:solidFill>
                <a:srgbClr val="222222"/>
              </a:solidFill>
              <a:latin typeface="HGPｺﾞｼｯｸM" panose="020B0600000000000000" pitchFamily="50" charset="-128"/>
              <a:ea typeface="HGPｺﾞｼｯｸM" panose="020B0600000000000000" pitchFamily="50" charset="-128"/>
            </a:endParaRPr>
          </a:p>
          <a:p>
            <a:pPr lvl="0" fontAlgn="base">
              <a:lnSpc>
                <a:spcPct val="120000"/>
              </a:lnSpc>
            </a:pPr>
            <a:endParaRPr lang="en-US" altLang="ja-JP" sz="900" dirty="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r>
              <a:rPr lang="ja-JP" altLang="en-US" sz="1050" dirty="0">
                <a:solidFill>
                  <a:srgbClr val="222222"/>
                </a:solidFill>
                <a:latin typeface="HGPｺﾞｼｯｸM" panose="020B0600000000000000" pitchFamily="50" charset="-128"/>
                <a:ea typeface="HGPｺﾞｼｯｸM" panose="020B0600000000000000" pitchFamily="50" charset="-128"/>
              </a:rPr>
              <a:t>また、家族も支えを必要としています。</a:t>
            </a:r>
          </a:p>
          <a:p>
            <a:pPr lvl="0" fontAlgn="base">
              <a:lnSpc>
                <a:spcPct val="150000"/>
              </a:lnSpc>
            </a:pPr>
            <a:r>
              <a:rPr lang="ja-JP" altLang="en-US" sz="1050" dirty="0">
                <a:solidFill>
                  <a:srgbClr val="222222"/>
                </a:solidFill>
                <a:latin typeface="HGPｺﾞｼｯｸM" panose="020B0600000000000000" pitchFamily="50" charset="-128"/>
                <a:ea typeface="HGPｺﾞｼｯｸM" panose="020B0600000000000000" pitchFamily="50" charset="-128"/>
              </a:rPr>
              <a:t>「夜</a:t>
            </a:r>
            <a:r>
              <a:rPr lang="ja-JP" altLang="en-US" sz="1050" dirty="0" smtClean="0">
                <a:solidFill>
                  <a:srgbClr val="222222"/>
                </a:solidFill>
                <a:latin typeface="HGPｺﾞｼｯｸM" panose="020B0600000000000000" pitchFamily="50" charset="-128"/>
                <a:ea typeface="HGPｺﾞｼｯｸM" panose="020B0600000000000000" pitchFamily="50" charset="-128"/>
              </a:rPr>
              <a:t>なのに</a:t>
            </a:r>
            <a:r>
              <a:rPr lang="ja-JP" altLang="en-US" sz="1050" dirty="0">
                <a:solidFill>
                  <a:srgbClr val="222222"/>
                </a:solidFill>
                <a:latin typeface="HGPｺﾞｼｯｸM" panose="020B0600000000000000" pitchFamily="50" charset="-128"/>
                <a:ea typeface="HGPｺﾞｼｯｸM" panose="020B0600000000000000" pitchFamily="50" charset="-128"/>
              </a:rPr>
              <a:t>寝</a:t>
            </a:r>
            <a:r>
              <a:rPr lang="ja-JP" altLang="en-US" sz="1050" dirty="0" smtClean="0">
                <a:solidFill>
                  <a:srgbClr val="222222"/>
                </a:solidFill>
                <a:latin typeface="HGPｺﾞｼｯｸM" panose="020B0600000000000000" pitchFamily="50" charset="-128"/>
                <a:ea typeface="HGPｺﾞｼｯｸM" panose="020B0600000000000000" pitchFamily="50" charset="-128"/>
              </a:rPr>
              <a:t>てくれない」、「</a:t>
            </a:r>
            <a:r>
              <a:rPr lang="ja-JP" altLang="en-US" sz="1050" dirty="0">
                <a:solidFill>
                  <a:srgbClr val="222222"/>
                </a:solidFill>
                <a:latin typeface="HGPｺﾞｼｯｸM" panose="020B0600000000000000" pitchFamily="50" charset="-128"/>
                <a:ea typeface="HGPｺﾞｼｯｸM" panose="020B0600000000000000" pitchFamily="50" charset="-128"/>
              </a:rPr>
              <a:t>少し目を離した間にいなくなってしまうことがある」等、症状が進行していくなかで</a:t>
            </a:r>
            <a:r>
              <a:rPr lang="ja-JP" altLang="en-US" sz="1050" dirty="0" smtClean="0">
                <a:solidFill>
                  <a:srgbClr val="222222"/>
                </a:solidFill>
                <a:latin typeface="HGPｺﾞｼｯｸM" panose="020B0600000000000000" pitchFamily="50" charset="-128"/>
                <a:ea typeface="HGPｺﾞｼｯｸM" panose="020B0600000000000000" pitchFamily="50" charset="-128"/>
              </a:rPr>
              <a:t>、</a:t>
            </a:r>
            <a:endParaRPr lang="en-US" altLang="ja-JP" sz="1050" dirty="0" smtClean="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r>
              <a:rPr lang="ja-JP" altLang="en-US" sz="1050" dirty="0" smtClean="0">
                <a:solidFill>
                  <a:srgbClr val="222222"/>
                </a:solidFill>
                <a:latin typeface="HGPｺﾞｼｯｸM" panose="020B0600000000000000" pitchFamily="50" charset="-128"/>
                <a:ea typeface="HGPｺﾞｼｯｸM" panose="020B0600000000000000" pitchFamily="50" charset="-128"/>
              </a:rPr>
              <a:t>家族は対応</a:t>
            </a:r>
            <a:r>
              <a:rPr lang="ja-JP" altLang="en-US" sz="1050" dirty="0">
                <a:solidFill>
                  <a:srgbClr val="222222"/>
                </a:solidFill>
                <a:latin typeface="HGPｺﾞｼｯｸM" panose="020B0600000000000000" pitchFamily="50" charset="-128"/>
                <a:ea typeface="HGPｺﾞｼｯｸM" panose="020B0600000000000000" pitchFamily="50" charset="-128"/>
              </a:rPr>
              <a:t>に</a:t>
            </a:r>
            <a:r>
              <a:rPr lang="ja-JP" altLang="en-US" sz="1050" dirty="0" smtClean="0">
                <a:solidFill>
                  <a:srgbClr val="222222"/>
                </a:solidFill>
                <a:latin typeface="HGPｺﾞｼｯｸM" panose="020B0600000000000000" pitchFamily="50" charset="-128"/>
                <a:ea typeface="HGPｺﾞｼｯｸM" panose="020B0600000000000000" pitchFamily="50" charset="-128"/>
              </a:rPr>
              <a:t>疲れ、</a:t>
            </a:r>
            <a:r>
              <a:rPr lang="ja-JP" altLang="en-US" sz="1050" dirty="0">
                <a:solidFill>
                  <a:srgbClr val="222222"/>
                </a:solidFill>
                <a:latin typeface="HGPｺﾞｼｯｸM" panose="020B0600000000000000" pitchFamily="50" charset="-128"/>
                <a:ea typeface="HGPｺﾞｼｯｸM" panose="020B0600000000000000" pitchFamily="50" charset="-128"/>
              </a:rPr>
              <a:t>介護を担いきれない局面にぶつかることもあります。</a:t>
            </a:r>
            <a:endParaRPr lang="en-US" altLang="ja-JP" sz="1050" dirty="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r>
              <a:rPr lang="ja-JP" altLang="en-US" sz="1050" dirty="0">
                <a:solidFill>
                  <a:srgbClr val="222222"/>
                </a:solidFill>
                <a:latin typeface="HGPｺﾞｼｯｸM" panose="020B0600000000000000" pitchFamily="50" charset="-128"/>
                <a:ea typeface="HGPｺﾞｼｯｸM" panose="020B0600000000000000" pitchFamily="50" charset="-128"/>
              </a:rPr>
              <a:t>「近所に迷惑をかけているのでは」という思いを持っている場合もあります。</a:t>
            </a:r>
          </a:p>
          <a:p>
            <a:pPr lvl="0" fontAlgn="base">
              <a:lnSpc>
                <a:spcPct val="150000"/>
              </a:lnSpc>
            </a:pPr>
            <a:r>
              <a:rPr lang="ja-JP" altLang="en-US" sz="1050" dirty="0">
                <a:solidFill>
                  <a:srgbClr val="222222"/>
                </a:solidFill>
                <a:latin typeface="HGPｺﾞｼｯｸM" panose="020B0600000000000000" pitchFamily="50" charset="-128"/>
                <a:ea typeface="HGPｺﾞｼｯｸM" panose="020B0600000000000000" pitchFamily="50" charset="-128"/>
              </a:rPr>
              <a:t>そんな家族の大変さを知り、気持ちに寄り添って、「どんな応援ができるのかな」と考えてみることも</a:t>
            </a:r>
            <a:r>
              <a:rPr lang="ja-JP" altLang="en-US" sz="1050" dirty="0" smtClean="0">
                <a:solidFill>
                  <a:srgbClr val="222222"/>
                </a:solidFill>
                <a:latin typeface="HGPｺﾞｼｯｸM" panose="020B0600000000000000" pitchFamily="50" charset="-128"/>
                <a:ea typeface="HGPｺﾞｼｯｸM" panose="020B0600000000000000" pitchFamily="50" charset="-128"/>
              </a:rPr>
              <a:t>、</a:t>
            </a:r>
            <a:endParaRPr lang="en-US" altLang="ja-JP" sz="1050" dirty="0" smtClean="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r>
              <a:rPr lang="ja-JP" altLang="en-US" sz="1050" dirty="0" smtClean="0">
                <a:solidFill>
                  <a:srgbClr val="222222"/>
                </a:solidFill>
                <a:latin typeface="HGPｺﾞｼｯｸM" panose="020B0600000000000000" pitchFamily="50" charset="-128"/>
                <a:ea typeface="HGPｺﾞｼｯｸM" panose="020B0600000000000000" pitchFamily="50" charset="-128"/>
              </a:rPr>
              <a:t>認知症になって</a:t>
            </a:r>
            <a:r>
              <a:rPr lang="ja-JP" altLang="en-US" sz="1050" dirty="0">
                <a:solidFill>
                  <a:srgbClr val="222222"/>
                </a:solidFill>
                <a:latin typeface="HGPｺﾞｼｯｸM" panose="020B0600000000000000" pitchFamily="50" charset="-128"/>
                <a:ea typeface="HGPｺﾞｼｯｸM" panose="020B0600000000000000" pitchFamily="50" charset="-128"/>
              </a:rPr>
              <a:t>も安心して暮らし続けられる地域をつくるためには大切です。</a:t>
            </a:r>
            <a:endParaRPr lang="en-US" altLang="ja-JP" sz="1050" dirty="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endParaRPr lang="en-US" altLang="ja-JP" sz="1100" dirty="0">
              <a:solidFill>
                <a:srgbClr val="222222"/>
              </a:solidFill>
              <a:latin typeface="HGPｺﾞｼｯｸM" panose="020B0600000000000000" pitchFamily="50" charset="-128"/>
              <a:ea typeface="HGPｺﾞｼｯｸM" panose="020B0600000000000000" pitchFamily="50" charset="-128"/>
            </a:endParaRPr>
          </a:p>
          <a:p>
            <a:pPr lvl="0" fontAlgn="base">
              <a:lnSpc>
                <a:spcPct val="150000"/>
              </a:lnSpc>
            </a:pPr>
            <a:endParaRPr lang="ja-JP" altLang="en-US" sz="1100" dirty="0">
              <a:solidFill>
                <a:srgbClr val="222222"/>
              </a:solidFill>
              <a:latin typeface="HGPｺﾞｼｯｸM" panose="020B0600000000000000" pitchFamily="50" charset="-128"/>
              <a:ea typeface="HGPｺﾞｼｯｸM" panose="020B0600000000000000" pitchFamily="50" charset="-128"/>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4666096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50838" y="984250"/>
            <a:ext cx="6096000" cy="3430588"/>
          </a:xfrm>
        </p:spPr>
      </p:sp>
      <p:sp>
        <p:nvSpPr>
          <p:cNvPr id="3" name="ノート プレースホルダー 2"/>
          <p:cNvSpPr>
            <a:spLocks noGrp="1"/>
          </p:cNvSpPr>
          <p:nvPr>
            <p:ph type="body" idx="1"/>
          </p:nvPr>
        </p:nvSpPr>
        <p:spPr>
          <a:xfrm>
            <a:off x="350838" y="4872297"/>
            <a:ext cx="6194342" cy="2864007"/>
          </a:xfrm>
        </p:spPr>
        <p:txBody>
          <a:bodyPr/>
          <a:lstStyle/>
          <a:p>
            <a:pPr lvl="0">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チームオレンジは、認知症の人が支えられる側だけではなく</a:t>
            </a:r>
            <a:r>
              <a:rPr lang="ja-JP" altLang="en-US" sz="1050" dirty="0" smtClean="0">
                <a:solidFill>
                  <a:prstClr val="black"/>
                </a:solidFill>
                <a:latin typeface="HGPｺﾞｼｯｸM" panose="020B0600000000000000" pitchFamily="50" charset="-128"/>
                <a:ea typeface="HGPｺﾞｼｯｸM" panose="020B0600000000000000" pitchFamily="50" charset="-128"/>
              </a:rPr>
              <a:t>、</a:t>
            </a:r>
            <a:endParaRPr lang="en-US" altLang="ja-JP" sz="1050" dirty="0" smtClean="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solidFill>
                  <a:prstClr val="black"/>
                </a:solidFill>
                <a:latin typeface="HGPｺﾞｼｯｸM" panose="020B0600000000000000" pitchFamily="50" charset="-128"/>
                <a:ea typeface="HGPｺﾞｼｯｸM" panose="020B0600000000000000" pitchFamily="50" charset="-128"/>
              </a:rPr>
              <a:t>チーム</a:t>
            </a:r>
            <a:r>
              <a:rPr lang="ja-JP" altLang="en-US" sz="1050" dirty="0">
                <a:solidFill>
                  <a:prstClr val="black"/>
                </a:solidFill>
                <a:latin typeface="HGPｺﾞｼｯｸM" panose="020B0600000000000000" pitchFamily="50" charset="-128"/>
                <a:ea typeface="HGPｺﾞｼｯｸM" panose="020B0600000000000000" pitchFamily="50" charset="-128"/>
              </a:rPr>
              <a:t>の一員として地域をつなぐ</a:t>
            </a:r>
            <a:r>
              <a:rPr lang="ja-JP" altLang="en-US" sz="1050" dirty="0">
                <a:solidFill>
                  <a:srgbClr val="110D3E"/>
                </a:solidFill>
                <a:latin typeface="HGPｺﾞｼｯｸM" panose="020B0600000000000000" pitchFamily="50" charset="-128"/>
                <a:ea typeface="HGPｺﾞｼｯｸM" panose="020B0600000000000000" pitchFamily="50" charset="-128"/>
              </a:rPr>
              <a:t>垣根のない活動です。</a:t>
            </a:r>
            <a:endParaRPr lang="en-US" altLang="ja-JP" sz="1050" dirty="0">
              <a:solidFill>
                <a:srgbClr val="110D3E"/>
              </a:solidFill>
              <a:latin typeface="HGPｺﾞｼｯｸM" panose="020B0600000000000000" pitchFamily="50" charset="-128"/>
              <a:ea typeface="HGPｺﾞｼｯｸM" panose="020B0600000000000000" pitchFamily="50" charset="-128"/>
            </a:endParaRPr>
          </a:p>
          <a:p>
            <a:pPr lvl="0"/>
            <a:endParaRPr lang="en-US" altLang="ja-JP" sz="800" dirty="0">
              <a:solidFill>
                <a:srgbClr val="110D3E"/>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solidFill>
                  <a:srgbClr val="110D3E"/>
                </a:solidFill>
                <a:latin typeface="HGPｺﾞｼｯｸM" panose="020B0600000000000000" pitchFamily="50" charset="-128"/>
                <a:ea typeface="HGPｺﾞｼｯｸM" panose="020B0600000000000000" pitchFamily="50" charset="-128"/>
              </a:rPr>
              <a:t>本人も家族も身近に相談できる仲間がいる</a:t>
            </a:r>
            <a:r>
              <a:rPr lang="ja-JP" altLang="en-US" sz="1050" dirty="0" smtClean="0">
                <a:solidFill>
                  <a:srgbClr val="110D3E"/>
                </a:solidFill>
                <a:latin typeface="HGPｺﾞｼｯｸM" panose="020B0600000000000000" pitchFamily="50" charset="-128"/>
                <a:ea typeface="HGPｺﾞｼｯｸM" panose="020B0600000000000000" pitchFamily="50" charset="-128"/>
              </a:rPr>
              <a:t>、</a:t>
            </a:r>
            <a:endParaRPr lang="en-US" altLang="ja-JP" sz="1050" dirty="0" smtClean="0">
              <a:solidFill>
                <a:srgbClr val="110D3E"/>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solidFill>
                  <a:srgbClr val="110D3E"/>
                </a:solidFill>
                <a:latin typeface="HGPｺﾞｼｯｸM" panose="020B0600000000000000" pitchFamily="50" charset="-128"/>
                <a:ea typeface="HGPｺﾞｼｯｸM" panose="020B0600000000000000" pitchFamily="50" charset="-128"/>
              </a:rPr>
              <a:t>本人</a:t>
            </a:r>
            <a:r>
              <a:rPr lang="ja-JP" altLang="en-US" sz="1050" dirty="0">
                <a:solidFill>
                  <a:srgbClr val="110D3E"/>
                </a:solidFill>
                <a:latin typeface="HGPｺﾞｼｯｸM" panose="020B0600000000000000" pitchFamily="50" charset="-128"/>
                <a:ea typeface="HGPｺﾞｼｯｸM" panose="020B0600000000000000" pitchFamily="50" charset="-128"/>
              </a:rPr>
              <a:t>の「やってみたい！」、「やってみよう！」という声をきっかけに</a:t>
            </a:r>
            <a:r>
              <a:rPr lang="ja-JP" altLang="en-US" sz="1050" dirty="0" smtClean="0">
                <a:solidFill>
                  <a:srgbClr val="110D3E"/>
                </a:solidFill>
                <a:latin typeface="HGPｺﾞｼｯｸM" panose="020B0600000000000000" pitchFamily="50" charset="-128"/>
                <a:ea typeface="HGPｺﾞｼｯｸM" panose="020B0600000000000000" pitchFamily="50" charset="-128"/>
              </a:rPr>
              <a:t>、誰</a:t>
            </a:r>
            <a:r>
              <a:rPr lang="ja-JP" altLang="en-US" sz="1050" dirty="0">
                <a:solidFill>
                  <a:srgbClr val="110D3E"/>
                </a:solidFill>
                <a:latin typeface="HGPｺﾞｼｯｸM" panose="020B0600000000000000" pitchFamily="50" charset="-128"/>
                <a:ea typeface="HGPｺﾞｼｯｸM" panose="020B0600000000000000" pitchFamily="50" charset="-128"/>
              </a:rPr>
              <a:t>もが役割をもって楽しめる活動です</a:t>
            </a:r>
            <a:r>
              <a:rPr lang="ja-JP" altLang="en-US" sz="1050" dirty="0" smtClean="0">
                <a:solidFill>
                  <a:srgbClr val="110D3E"/>
                </a:solidFill>
                <a:latin typeface="HGPｺﾞｼｯｸM" panose="020B0600000000000000" pitchFamily="50" charset="-128"/>
                <a:ea typeface="HGPｺﾞｼｯｸM" panose="020B0600000000000000" pitchFamily="50" charset="-128"/>
              </a:rPr>
              <a:t>。</a:t>
            </a:r>
            <a:endParaRPr lang="en-US" altLang="ja-JP" sz="1050" dirty="0" smtClean="0">
              <a:solidFill>
                <a:srgbClr val="110D3E"/>
              </a:solidFill>
              <a:latin typeface="HGPｺﾞｼｯｸM" panose="020B0600000000000000" pitchFamily="50" charset="-128"/>
              <a:ea typeface="HGPｺﾞｼｯｸM" panose="020B0600000000000000" pitchFamily="50" charset="-128"/>
            </a:endParaRPr>
          </a:p>
          <a:p>
            <a:pPr lvl="0"/>
            <a:endParaRPr lang="en-US" altLang="ja-JP" sz="800" dirty="0">
              <a:solidFill>
                <a:srgbClr val="110D3E"/>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latin typeface="HGPｺﾞｼｯｸM" panose="020B0600000000000000" pitchFamily="50" charset="-128"/>
                <a:ea typeface="HGPｺﾞｼｯｸM" panose="020B0600000000000000" pitchFamily="50" charset="-128"/>
              </a:rPr>
              <a:t>今回、受講いただいた皆さまにも、認知症サポーターとして！チームの一員として！</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srgbClr val="000000"/>
                </a:solidFill>
                <a:latin typeface="HGPｺﾞｼｯｸM" panose="020B0600000000000000" pitchFamily="50" charset="-128"/>
                <a:ea typeface="HGPｺﾞｼｯｸM" panose="020B0600000000000000" pitchFamily="50" charset="-128"/>
              </a:rPr>
              <a:t>他人事としてではなく</a:t>
            </a:r>
            <a:r>
              <a:rPr lang="ja-JP" altLang="en-US" sz="1050" dirty="0" smtClean="0">
                <a:solidFill>
                  <a:srgbClr val="000000"/>
                </a:solidFill>
                <a:latin typeface="HGPｺﾞｼｯｸM" panose="020B0600000000000000" pitchFamily="50" charset="-128"/>
                <a:ea typeface="HGPｺﾞｼｯｸM" panose="020B0600000000000000" pitchFamily="50" charset="-128"/>
              </a:rPr>
              <a:t>、</a:t>
            </a:r>
            <a:r>
              <a:rPr lang="ja-JP" altLang="en-US" sz="1050" dirty="0" smtClean="0">
                <a:latin typeface="HGPｺﾞｼｯｸM" panose="020B0600000000000000" pitchFamily="50" charset="-128"/>
                <a:ea typeface="HGPｺﾞｼｯｸM" panose="020B0600000000000000" pitchFamily="50" charset="-128"/>
              </a:rPr>
              <a:t>認知症</a:t>
            </a:r>
            <a:r>
              <a:rPr lang="ja-JP" altLang="en-US" sz="1050" dirty="0">
                <a:latin typeface="HGPｺﾞｼｯｸM" panose="020B0600000000000000" pitchFamily="50" charset="-128"/>
                <a:ea typeface="HGPｺﾞｼｯｸM" panose="020B0600000000000000" pitchFamily="50" charset="-128"/>
              </a:rPr>
              <a:t>に優しい</a:t>
            </a:r>
            <a:r>
              <a:rPr lang="ja-JP" altLang="en-US" sz="1050" dirty="0" smtClean="0">
                <a:latin typeface="HGPｺﾞｼｯｸM" panose="020B0600000000000000" pitchFamily="50" charset="-128"/>
                <a:ea typeface="HGPｺﾞｼｯｸM" panose="020B0600000000000000" pitchFamily="50" charset="-128"/>
              </a:rPr>
              <a:t>社会、誰</a:t>
            </a:r>
            <a:r>
              <a:rPr lang="ja-JP" altLang="en-US" sz="1050" dirty="0">
                <a:latin typeface="HGPｺﾞｼｯｸM" panose="020B0600000000000000" pitchFamily="50" charset="-128"/>
                <a:ea typeface="HGPｺﾞｼｯｸM" panose="020B0600000000000000" pitchFamily="50" charset="-128"/>
              </a:rPr>
              <a:t>もが支えあうことができる共生</a:t>
            </a:r>
            <a:r>
              <a:rPr lang="ja-JP" altLang="en-US" sz="1050" dirty="0" smtClean="0">
                <a:latin typeface="HGPｺﾞｼｯｸM" panose="020B0600000000000000" pitchFamily="50" charset="-128"/>
                <a:ea typeface="HGPｺﾞｼｯｸM" panose="020B0600000000000000" pitchFamily="50" charset="-128"/>
              </a:rPr>
              <a:t>社会となりますよう</a:t>
            </a:r>
            <a:endParaRPr lang="en-US" altLang="ja-JP" sz="1050" dirty="0" smtClean="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皆さまのできる</a:t>
            </a:r>
            <a:r>
              <a:rPr lang="ja-JP" altLang="en-US" sz="1050" dirty="0">
                <a:latin typeface="HGPｺﾞｼｯｸM" panose="020B0600000000000000" pitchFamily="50" charset="-128"/>
                <a:ea typeface="HGPｺﾞｼｯｸM" panose="020B0600000000000000" pitchFamily="50" charset="-128"/>
              </a:rPr>
              <a:t>範囲で</a:t>
            </a:r>
            <a:r>
              <a:rPr lang="ja-JP" altLang="en-US" sz="1050" dirty="0" smtClean="0">
                <a:latin typeface="HGPｺﾞｼｯｸM" panose="020B0600000000000000" pitchFamily="50" charset="-128"/>
                <a:ea typeface="HGPｺﾞｼｯｸM" panose="020B0600000000000000" pitchFamily="50" charset="-128"/>
              </a:rPr>
              <a:t>、</a:t>
            </a:r>
            <a:r>
              <a:rPr lang="ja-JP" altLang="en-US" sz="1050" dirty="0" smtClean="0">
                <a:solidFill>
                  <a:srgbClr val="222222"/>
                </a:solidFill>
                <a:latin typeface="HGPｺﾞｼｯｸM" panose="020B0600000000000000" pitchFamily="50" charset="-128"/>
                <a:ea typeface="HGPｺﾞｼｯｸM" panose="020B0600000000000000" pitchFamily="50" charset="-128"/>
              </a:rPr>
              <a:t>「安心</a:t>
            </a:r>
            <a:r>
              <a:rPr lang="ja-JP" altLang="en-US" sz="1050" dirty="0">
                <a:solidFill>
                  <a:srgbClr val="222222"/>
                </a:solidFill>
                <a:latin typeface="HGPｺﾞｼｯｸM" panose="020B0600000000000000" pitchFamily="50" charset="-128"/>
                <a:ea typeface="HGPｺﾞｼｯｸM" panose="020B0600000000000000" pitchFamily="50" charset="-128"/>
              </a:rPr>
              <a:t>して</a:t>
            </a:r>
            <a:r>
              <a:rPr lang="ja-JP" altLang="en-US" sz="1050" dirty="0" smtClean="0">
                <a:solidFill>
                  <a:srgbClr val="222222"/>
                </a:solidFill>
                <a:latin typeface="HGPｺﾞｼｯｸM" panose="020B0600000000000000" pitchFamily="50" charset="-128"/>
                <a:ea typeface="HGPｺﾞｼｯｸM" panose="020B0600000000000000" pitchFamily="50" charset="-128"/>
              </a:rPr>
              <a:t>暮らし続けられる</a:t>
            </a:r>
            <a:r>
              <a:rPr lang="ja-JP" altLang="en-US" sz="1050" dirty="0">
                <a:solidFill>
                  <a:srgbClr val="222222"/>
                </a:solidFill>
                <a:latin typeface="HGPｺﾞｼｯｸM" panose="020B0600000000000000" pitchFamily="50" charset="-128"/>
                <a:ea typeface="HGPｺﾞｼｯｸM" panose="020B0600000000000000" pitchFamily="50" charset="-128"/>
              </a:rPr>
              <a:t>門真</a:t>
            </a:r>
            <a:r>
              <a:rPr lang="ja-JP" altLang="en-US" sz="1050" dirty="0" smtClean="0">
                <a:solidFill>
                  <a:srgbClr val="222222"/>
                </a:solidFill>
                <a:latin typeface="HGPｺﾞｼｯｸM" panose="020B0600000000000000" pitchFamily="50" charset="-128"/>
                <a:ea typeface="HGPｺﾞｼｯｸM" panose="020B0600000000000000" pitchFamily="50" charset="-128"/>
              </a:rPr>
              <a:t>」</a:t>
            </a:r>
            <a:r>
              <a:rPr lang="ja-JP" altLang="en-US" sz="1050" dirty="0">
                <a:solidFill>
                  <a:srgbClr val="222222"/>
                </a:solidFill>
                <a:latin typeface="HGPｺﾞｼｯｸM" panose="020B0600000000000000" pitchFamily="50" charset="-128"/>
                <a:ea typeface="HGPｺﾞｼｯｸM" panose="020B0600000000000000" pitchFamily="50" charset="-128"/>
              </a:rPr>
              <a:t>を一緒につくって</a:t>
            </a:r>
            <a:r>
              <a:rPr lang="ja-JP" altLang="en-US" sz="1050" dirty="0" smtClean="0">
                <a:solidFill>
                  <a:srgbClr val="222222"/>
                </a:solidFill>
                <a:latin typeface="HGPｺﾞｼｯｸM" panose="020B0600000000000000" pitchFamily="50" charset="-128"/>
                <a:ea typeface="HGPｺﾞｼｯｸM" panose="020B0600000000000000" pitchFamily="50" charset="-128"/>
              </a:rPr>
              <a:t>いきましょう！</a:t>
            </a:r>
            <a:endParaRPr lang="en-US" altLang="ja-JP" sz="1050" dirty="0">
              <a:solidFill>
                <a:srgbClr val="222222"/>
              </a:solidFill>
              <a:latin typeface="HGPｺﾞｼｯｸM" panose="020B0600000000000000" pitchFamily="50" charset="-128"/>
              <a:ea typeface="HGPｺﾞｼｯｸM" panose="020B0600000000000000" pitchFamily="50" charset="-128"/>
            </a:endParaRPr>
          </a:p>
          <a:p>
            <a:pPr>
              <a:lnSpc>
                <a:spcPct val="150000"/>
              </a:lnSpc>
            </a:pP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endParaRPr lang="en-US" altLang="ja-JP" sz="1050" dirty="0">
              <a:solidFill>
                <a:srgbClr val="222222"/>
              </a:solidFill>
              <a:latin typeface="HGPｺﾞｼｯｸM" panose="020B0600000000000000" pitchFamily="50" charset="-128"/>
              <a:ea typeface="HGPｺﾞｼｯｸM" panose="020B0600000000000000" pitchFamily="50" charset="-128"/>
            </a:endParaRPr>
          </a:p>
          <a:p>
            <a:pPr lvl="0">
              <a:lnSpc>
                <a:spcPct val="150000"/>
              </a:lnSpc>
            </a:pP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endParaRPr lang="ja-JP" altLang="en-US" sz="1050" dirty="0">
              <a:latin typeface="HGPｺﾞｼｯｸM" panose="020B0600000000000000" pitchFamily="50" charset="-128"/>
              <a:ea typeface="HGPｺﾞｼｯｸM" panose="020B0600000000000000" pitchFamily="50" charset="-128"/>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2074312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95313" y="942975"/>
            <a:ext cx="5665787" cy="3187700"/>
          </a:xfrm>
        </p:spPr>
      </p:sp>
      <p:sp>
        <p:nvSpPr>
          <p:cNvPr id="3" name="ノート プレースホルダー 2"/>
          <p:cNvSpPr>
            <a:spLocks noGrp="1"/>
          </p:cNvSpPr>
          <p:nvPr>
            <p:ph type="body" idx="1"/>
          </p:nvPr>
        </p:nvSpPr>
        <p:spPr>
          <a:xfrm>
            <a:off x="595313" y="4783782"/>
            <a:ext cx="5692463" cy="2269557"/>
          </a:xfrm>
        </p:spPr>
        <p:txBody>
          <a:bodyPr/>
          <a:lstStyle/>
          <a:p>
            <a:pPr>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認知症サポーターキャラバンとは、認知症を正しく理解し認知症に対する誤解と偏見を解消し、</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認知症の人や家族を応援する「認知症サポーター」を増やし、</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安心して暮らせるまちをみんなでつくっていくことをめざしている事業で、</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a:lnSpc>
                <a:spcPct val="150000"/>
              </a:lnSpc>
            </a:pPr>
            <a:r>
              <a:rPr lang="en-US" altLang="ja-JP" sz="1050" dirty="0">
                <a:solidFill>
                  <a:prstClr val="black"/>
                </a:solidFill>
                <a:latin typeface="HGPｺﾞｼｯｸM" panose="020B0600000000000000" pitchFamily="50" charset="-128"/>
                <a:ea typeface="HGPｺﾞｼｯｸM" panose="020B0600000000000000" pitchFamily="50" charset="-128"/>
              </a:rPr>
              <a:t>2005</a:t>
            </a:r>
            <a:r>
              <a:rPr lang="ja-JP" altLang="en-US" sz="1050" dirty="0">
                <a:solidFill>
                  <a:prstClr val="black"/>
                </a:solidFill>
                <a:latin typeface="HGPｺﾞｼｯｸM" panose="020B0600000000000000" pitchFamily="50" charset="-128"/>
                <a:ea typeface="HGPｺﾞｼｯｸM" panose="020B0600000000000000" pitchFamily="50" charset="-128"/>
              </a:rPr>
              <a:t>年から全国で展開されています。</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a:lnSpc>
                <a:spcPct val="150000"/>
              </a:lnSpc>
            </a:pPr>
            <a:endParaRPr lang="en-US" altLang="ja-JP" sz="1100" dirty="0">
              <a:solidFill>
                <a:prstClr val="black"/>
              </a:solidFill>
              <a:latin typeface="HGPｺﾞｼｯｸM" panose="020B0600000000000000" pitchFamily="50" charset="-128"/>
              <a:ea typeface="HGPｺﾞｼｯｸM" panose="020B0600000000000000" pitchFamily="50" charset="-128"/>
            </a:endParaRPr>
          </a:p>
          <a:p>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0588878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2738" y="1050925"/>
            <a:ext cx="6130925" cy="3449638"/>
          </a:xfrm>
        </p:spPr>
      </p:sp>
      <p:sp>
        <p:nvSpPr>
          <p:cNvPr id="3" name="ノート プレースホルダー 2"/>
          <p:cNvSpPr>
            <a:spLocks noGrp="1"/>
          </p:cNvSpPr>
          <p:nvPr>
            <p:ph type="body" idx="1"/>
          </p:nvPr>
        </p:nvSpPr>
        <p:spPr>
          <a:xfrm>
            <a:off x="419148" y="5199356"/>
            <a:ext cx="5918482" cy="2991617"/>
          </a:xfrm>
        </p:spPr>
        <p:txBody>
          <a:bodyPr/>
          <a:lstStyle/>
          <a:p>
            <a:pPr>
              <a:lnSpc>
                <a:spcPct val="150000"/>
              </a:lnSpc>
            </a:pPr>
            <a:r>
              <a:rPr lang="ja-JP" altLang="en-US" sz="1050" dirty="0">
                <a:latin typeface="HGPｺﾞｼｯｸM" panose="020B0600000000000000" pitchFamily="50" charset="-128"/>
                <a:ea typeface="HGPｺﾞｼｯｸM" panose="020B0600000000000000" pitchFamily="50" charset="-128"/>
              </a:rPr>
              <a:t>・「認知症」へのあなたのイメージは変わりましたか？</a:t>
            </a: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・自分が認知症になったら、どのような暮らし、</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どのような地域だったら心強いか考えてみましょう</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・「認知症サポーター」として、できそうなこと、</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　　やってみたいことを考えてみましょう</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テキスト（</a:t>
            </a:r>
            <a:r>
              <a:rPr lang="en-US" altLang="ja-JP" sz="1050" dirty="0">
                <a:latin typeface="HGPｺﾞｼｯｸM" panose="020B0600000000000000" pitchFamily="50" charset="-128"/>
                <a:ea typeface="HGPｺﾞｼｯｸM" panose="020B0600000000000000" pitchFamily="50" charset="-128"/>
              </a:rPr>
              <a:t>P30</a:t>
            </a:r>
            <a:r>
              <a:rPr lang="ja-JP" altLang="en-US" sz="1050" dirty="0">
                <a:latin typeface="HGPｺﾞｼｯｸM" panose="020B0600000000000000" pitchFamily="50" charset="-128"/>
                <a:ea typeface="HGPｺﾞｼｯｸM" panose="020B0600000000000000" pitchFamily="50" charset="-128"/>
              </a:rPr>
              <a:t>）最後のページの記入シートに自由に書いてみましょう。</a:t>
            </a:r>
          </a:p>
          <a:p>
            <a:pPr>
              <a:lnSpc>
                <a:spcPct val="150000"/>
              </a:lnSpc>
            </a:pPr>
            <a:endParaRPr lang="en-US" altLang="ja-JP" sz="1100" dirty="0">
              <a:latin typeface="HGPｺﾞｼｯｸM" panose="020B0600000000000000" pitchFamily="50" charset="-128"/>
              <a:ea typeface="HGPｺﾞｼｯｸM" panose="020B0600000000000000" pitchFamily="50" charset="-128"/>
            </a:endParaRPr>
          </a:p>
          <a:p>
            <a:pPr>
              <a:lnSpc>
                <a:spcPct val="150000"/>
              </a:lnSpc>
            </a:pP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91813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0050" y="1219200"/>
            <a:ext cx="5961063" cy="3354388"/>
          </a:xfrm>
        </p:spPr>
      </p:sp>
      <p:sp>
        <p:nvSpPr>
          <p:cNvPr id="3" name="ノート プレースホルダー 2"/>
          <p:cNvSpPr>
            <a:spLocks noGrp="1"/>
          </p:cNvSpPr>
          <p:nvPr>
            <p:ph type="body" idx="1"/>
          </p:nvPr>
        </p:nvSpPr>
        <p:spPr>
          <a:xfrm>
            <a:off x="396876" y="5268242"/>
            <a:ext cx="6088145" cy="2792916"/>
          </a:xfrm>
        </p:spPr>
        <p:txBody>
          <a:bodyPr/>
          <a:lstStyle/>
          <a:p>
            <a:pPr lvl="0">
              <a:lnSpc>
                <a:spcPct val="150000"/>
              </a:lnSpc>
            </a:pPr>
            <a:r>
              <a:rPr lang="ja-JP" altLang="en-US" sz="1050" dirty="0">
                <a:solidFill>
                  <a:srgbClr val="000000"/>
                </a:solidFill>
                <a:latin typeface="HGPｺﾞｼｯｸM" panose="020B0600000000000000" pitchFamily="50" charset="-128"/>
                <a:ea typeface="HGPｺﾞｼｯｸM" panose="020B0600000000000000" pitchFamily="50" charset="-128"/>
              </a:rPr>
              <a:t>認知症になっても自分らしく生き生きと暮らしている方はたくさんいらっしゃいます。</a:t>
            </a:r>
            <a:endParaRPr lang="en-US" altLang="ja-JP" sz="1050" dirty="0">
              <a:solidFill>
                <a:srgbClr val="000000"/>
              </a:solidFill>
              <a:latin typeface="HGPｺﾞｼｯｸM" panose="020B0600000000000000" pitchFamily="50" charset="-128"/>
              <a:ea typeface="HGPｺﾞｼｯｸM" panose="020B0600000000000000" pitchFamily="50" charset="-128"/>
            </a:endParaRPr>
          </a:p>
          <a:p>
            <a:pPr lvl="0">
              <a:lnSpc>
                <a:spcPct val="150000"/>
              </a:lnSpc>
            </a:pP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ひと足先に認知症になった、</a:t>
            </a:r>
            <a:r>
              <a:rPr lang="ja-JP" altLang="en-US" sz="1050" dirty="0">
                <a:solidFill>
                  <a:srgbClr val="000000"/>
                </a:solidFill>
                <a:latin typeface="HGPｺﾞｼｯｸM" panose="020B0600000000000000" pitchFamily="50" charset="-128"/>
                <a:ea typeface="HGPｺﾞｼｯｸM" panose="020B0600000000000000" pitchFamily="50" charset="-128"/>
              </a:rPr>
              <a:t>ご本人の前向きな姿に勇気づけられる方も多いのではないでしょうか。</a:t>
            </a:r>
            <a:endParaRPr lang="en-US" altLang="ja-JP" sz="1050" dirty="0">
              <a:solidFill>
                <a:srgbClr val="000000"/>
              </a:solidFill>
              <a:latin typeface="HGPｺﾞｼｯｸM" panose="020B0600000000000000" pitchFamily="50" charset="-128"/>
              <a:ea typeface="HGPｺﾞｼｯｸM" panose="020B0600000000000000" pitchFamily="50" charset="-128"/>
            </a:endParaRPr>
          </a:p>
          <a:p>
            <a:pPr lvl="0">
              <a:lnSpc>
                <a:spcPct val="150000"/>
              </a:lnSpc>
            </a:pPr>
            <a:endParaRPr lang="en-US" altLang="ja-JP" sz="1050" dirty="0">
              <a:solidFill>
                <a:srgbClr val="000000"/>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認知症は誰もがなるかもしれない、あるいは関わる可能性がある身近な病気です。</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lvl="0">
              <a:lnSpc>
                <a:spcPct val="150000"/>
              </a:lnSpc>
            </a:pP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solidFill>
                  <a:srgbClr val="000000"/>
                </a:solidFill>
                <a:latin typeface="HGPｺﾞｼｯｸM" panose="020B0600000000000000" pitchFamily="50" charset="-128"/>
                <a:ea typeface="HGPｺﾞｼｯｸM" panose="020B0600000000000000" pitchFamily="50" charset="-128"/>
              </a:rPr>
              <a:t>他人事としてではなく、</a:t>
            </a:r>
            <a:r>
              <a:rPr lang="ja-JP" altLang="en-US" sz="1050" dirty="0">
                <a:solidFill>
                  <a:prstClr val="black"/>
                </a:solidFill>
                <a:latin typeface="HGPｺﾞｼｯｸM" panose="020B0600000000000000" pitchFamily="50" charset="-128"/>
                <a:ea typeface="HGPｺﾞｼｯｸM" panose="020B0600000000000000" pitchFamily="50" charset="-128"/>
              </a:rPr>
              <a:t>「自分の問題でもある」と認識しながら</a:t>
            </a:r>
            <a:r>
              <a:rPr lang="ja-JP" altLang="en-US" sz="1050" dirty="0" smtClean="0">
                <a:solidFill>
                  <a:prstClr val="black"/>
                </a:solidFill>
                <a:latin typeface="HGPｺﾞｼｯｸM" panose="020B0600000000000000" pitchFamily="50" charset="-128"/>
                <a:ea typeface="HGPｺﾞｼｯｸM" panose="020B0600000000000000" pitchFamily="50" charset="-128"/>
              </a:rPr>
              <a:t>、</a:t>
            </a:r>
            <a:endParaRPr lang="en-US" altLang="ja-JP" sz="1050" dirty="0" smtClean="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latin typeface="HGPｺﾞｼｯｸM" panose="020B0600000000000000" pitchFamily="50" charset="-128"/>
                <a:ea typeface="HGPｺﾞｼｯｸM" panose="020B0600000000000000" pitchFamily="50" charset="-128"/>
              </a:rPr>
              <a:t>今</a:t>
            </a:r>
            <a:r>
              <a:rPr lang="ja-JP" altLang="en-US" sz="1050" dirty="0">
                <a:latin typeface="HGPｺﾞｼｯｸM" panose="020B0600000000000000" pitchFamily="50" charset="-128"/>
                <a:ea typeface="HGPｺﾞｼｯｸM" panose="020B0600000000000000" pitchFamily="50" charset="-128"/>
              </a:rPr>
              <a:t>からひと足先に認知症になった</a:t>
            </a:r>
            <a:r>
              <a:rPr lang="ja-JP" altLang="en-US" sz="1050" dirty="0" smtClean="0">
                <a:latin typeface="HGPｺﾞｼｯｸM" panose="020B0600000000000000" pitchFamily="50" charset="-128"/>
                <a:ea typeface="HGPｺﾞｼｯｸM" panose="020B0600000000000000" pitchFamily="50" charset="-128"/>
              </a:rPr>
              <a:t>、ご本人</a:t>
            </a:r>
            <a:r>
              <a:rPr lang="ja-JP" altLang="en-US" sz="1050" dirty="0">
                <a:latin typeface="HGPｺﾞｼｯｸM" panose="020B0600000000000000" pitchFamily="50" charset="-128"/>
                <a:ea typeface="HGPｺﾞｼｯｸM" panose="020B0600000000000000" pitchFamily="50" charset="-128"/>
              </a:rPr>
              <a:t>たちのメッセージをもとに</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latin typeface="HGPｺﾞｼｯｸM" panose="020B0600000000000000" pitchFamily="50" charset="-128"/>
                <a:ea typeface="HGPｺﾞｼｯｸM" panose="020B0600000000000000" pitchFamily="50" charset="-128"/>
              </a:rPr>
              <a:t>認知症</a:t>
            </a:r>
            <a:r>
              <a:rPr lang="ja-JP" altLang="en-US" sz="1050" dirty="0">
                <a:latin typeface="HGPｺﾞｼｯｸM" panose="020B0600000000000000" pitchFamily="50" charset="-128"/>
                <a:ea typeface="HGPｺﾞｼｯｸM" panose="020B0600000000000000" pitchFamily="50" charset="-128"/>
              </a:rPr>
              <a:t>に優しい社会、誰もが支えあうことができる共生社会</a:t>
            </a:r>
            <a:r>
              <a:rPr lang="ja-JP" altLang="en-US" sz="1050" dirty="0" smtClean="0">
                <a:latin typeface="HGPｺﾞｼｯｸM" panose="020B0600000000000000" pitchFamily="50" charset="-128"/>
                <a:ea typeface="HGPｺﾞｼｯｸM" panose="020B0600000000000000" pitchFamily="50" charset="-128"/>
              </a:rPr>
              <a:t>を一緒</a:t>
            </a:r>
            <a:r>
              <a:rPr lang="ja-JP" altLang="en-US" sz="1050" dirty="0">
                <a:latin typeface="HGPｺﾞｼｯｸM" panose="020B0600000000000000" pitchFamily="50" charset="-128"/>
                <a:ea typeface="HGPｺﾞｼｯｸM" panose="020B0600000000000000" pitchFamily="50" charset="-128"/>
              </a:rPr>
              <a:t>に考えていきましょう！</a:t>
            </a: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1670096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4188" y="1087438"/>
            <a:ext cx="5962650" cy="3354387"/>
          </a:xfrm>
        </p:spPr>
      </p:sp>
      <p:sp>
        <p:nvSpPr>
          <p:cNvPr id="3" name="ノート プレースホルダー 2"/>
          <p:cNvSpPr>
            <a:spLocks noGrp="1"/>
          </p:cNvSpPr>
          <p:nvPr>
            <p:ph type="body" idx="1"/>
          </p:nvPr>
        </p:nvSpPr>
        <p:spPr>
          <a:xfrm>
            <a:off x="484188" y="5193792"/>
            <a:ext cx="5962650" cy="3322091"/>
          </a:xfrm>
        </p:spPr>
        <p:txBody>
          <a:bodyPr/>
          <a:lstStyle/>
          <a:p>
            <a:pPr lvl="0">
              <a:lnSpc>
                <a:spcPct val="150000"/>
              </a:lnSpc>
              <a:defRPr/>
            </a:pPr>
            <a:r>
              <a:rPr lang="ja-JP" altLang="en-US" sz="1050" dirty="0">
                <a:latin typeface="HGPｺﾞｼｯｸM" panose="020B0600000000000000" pitchFamily="50" charset="-128"/>
                <a:ea typeface="HGPｺﾞｼｯｸM" panose="020B0600000000000000" pitchFamily="50" charset="-128"/>
              </a:rPr>
              <a:t>認知症とともに</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defRPr/>
            </a:pPr>
            <a:r>
              <a:rPr lang="ja-JP" altLang="en-US" sz="1050" dirty="0">
                <a:latin typeface="HGPｺﾞｼｯｸM" panose="020B0600000000000000" pitchFamily="50" charset="-128"/>
                <a:ea typeface="HGPｺﾞｼｯｸM" panose="020B0600000000000000" pitchFamily="50" charset="-128"/>
              </a:rPr>
              <a:t>ひと足先に認知症になった先輩（当事者）から認知症サポーターの皆さんへ、今伝えたいこと</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defRPr/>
            </a:pP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認知症になることは特別なことではありません。</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他人事ととらえずに、少し先の自分だと考えてみてください。</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常に誰かの助けが必要になるわけではありません。</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できることはたくさんあります。</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今ある力を失わないためにできる方法を一緒に考えてみてください。</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地域で活動するときには、当事者の意見やアイデアを聞いてほしいです。</a:t>
            </a:r>
            <a:endParaRPr lang="en-US" altLang="ja-JP" sz="1050" dirty="0">
              <a:latin typeface="HGPｺﾞｼｯｸM" panose="020B0600000000000000" pitchFamily="50" charset="-128"/>
              <a:ea typeface="HGPｺﾞｼｯｸM" panose="020B0600000000000000" pitchFamily="50" charset="-128"/>
            </a:endParaRPr>
          </a:p>
          <a:p>
            <a:pPr lvl="0">
              <a:defRPr/>
            </a:pPr>
            <a:endParaRPr lang="en-US" altLang="ja-JP" sz="1050" dirty="0">
              <a:solidFill>
                <a:prstClr val="black"/>
              </a:solidFill>
              <a:latin typeface="HGPｺﾞｼｯｸM" panose="020B0600000000000000" pitchFamily="50" charset="-128"/>
              <a:ea typeface="HGPｺﾞｼｯｸM" panose="020B0600000000000000" pitchFamily="50" charset="-128"/>
            </a:endParaRPr>
          </a:p>
          <a:p>
            <a:endParaRPr lang="ja-JP" altLang="en-US" sz="1050" dirty="0">
              <a:latin typeface="+mn-ea"/>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1236819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54013" y="1123950"/>
            <a:ext cx="5957887" cy="3352800"/>
          </a:xfrm>
        </p:spPr>
      </p:sp>
      <p:sp>
        <p:nvSpPr>
          <p:cNvPr id="3" name="ノート プレースホルダー 2"/>
          <p:cNvSpPr>
            <a:spLocks noGrp="1"/>
          </p:cNvSpPr>
          <p:nvPr>
            <p:ph type="body" idx="1"/>
          </p:nvPr>
        </p:nvSpPr>
        <p:spPr>
          <a:xfrm>
            <a:off x="661736" y="5070826"/>
            <a:ext cx="5501257" cy="4116961"/>
          </a:xfrm>
        </p:spPr>
        <p:txBody>
          <a:bodyPr/>
          <a:lstStyle/>
          <a:p>
            <a:pPr lvl="0">
              <a:lnSpc>
                <a:spcPct val="150000"/>
              </a:lnSpc>
            </a:pPr>
            <a:r>
              <a:rPr lang="ja-JP" altLang="en-US" sz="1050" dirty="0">
                <a:latin typeface="HGPｺﾞｼｯｸM" panose="020B0600000000000000" pitchFamily="50" charset="-128"/>
                <a:ea typeface="HGPｺﾞｼｯｸM" panose="020B0600000000000000" pitchFamily="50" charset="-128"/>
              </a:rPr>
              <a:t>テキスト</a:t>
            </a:r>
            <a:r>
              <a:rPr lang="en-US" altLang="ja-JP" sz="1050" dirty="0">
                <a:latin typeface="HGPｺﾞｼｯｸM" panose="020B0600000000000000" pitchFamily="50" charset="-128"/>
                <a:ea typeface="HGPｺﾞｼｯｸM" panose="020B0600000000000000" pitchFamily="50" charset="-128"/>
              </a:rPr>
              <a:t>9</a:t>
            </a:r>
            <a:r>
              <a:rPr lang="ja-JP" altLang="en-US" sz="1050" dirty="0">
                <a:latin typeface="HGPｺﾞｼｯｸM" panose="020B0600000000000000" pitchFamily="50" charset="-128"/>
                <a:ea typeface="HGPｺﾞｼｯｸM" panose="020B0600000000000000" pitchFamily="50" charset="-128"/>
              </a:rPr>
              <a:t>ページの</a:t>
            </a:r>
            <a:r>
              <a:rPr lang="en-US" altLang="ja-JP" sz="1050" dirty="0">
                <a:latin typeface="HGPｺﾞｼｯｸM" panose="020B0600000000000000" pitchFamily="50" charset="-128"/>
                <a:ea typeface="HGPｺﾞｼｯｸM" panose="020B0600000000000000" pitchFamily="50" charset="-128"/>
              </a:rPr>
              <a:t>QR</a:t>
            </a:r>
            <a:r>
              <a:rPr lang="ja-JP" altLang="en-US" sz="1050" dirty="0">
                <a:latin typeface="HGPｺﾞｼｯｸM" panose="020B0600000000000000" pitchFamily="50" charset="-128"/>
                <a:ea typeface="HGPｺﾞｼｯｸM" panose="020B0600000000000000" pitchFamily="50" charset="-128"/>
              </a:rPr>
              <a:t>コードにある</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本人にとってのよりよい暮らしガイドより一部抜粋</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認知症の旧いイメージに縛られず、新しいイメージを持とう</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何もわからなくなる、何もできなくなるわけではありません。</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　わかること、できることがたくさんあります。</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お先真っ暗ではありません。</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　病気や生きづらさはあっても、自分らしく楽しく暮らせる時代が来ています。</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支えられる一方になるわけではありません。</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自分の力を活かすと、一人でできることがいろいろあります。</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新しいことを学んだり、やりたいことにチャレンジできます。</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kern="10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050" dirty="0">
                <a:latin typeface="HGPｺﾞｼｯｸM" panose="020B0600000000000000" pitchFamily="50" charset="-128"/>
                <a:ea typeface="HGPｺﾞｼｯｸM" panose="020B0600000000000000" pitchFamily="50" charset="-128"/>
              </a:rPr>
              <a:t>家族や地域のために役にたてることだってあります。</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まだまだ、できることがたくさんあることを教えてくれています。</a:t>
            </a:r>
            <a:endParaRPr lang="en-US" altLang="ja-JP" sz="1050" dirty="0">
              <a:latin typeface="HGPｺﾞｼｯｸM" panose="020B0600000000000000" pitchFamily="50" charset="-128"/>
              <a:ea typeface="HGPｺﾞｼｯｸM" panose="020B0600000000000000" pitchFamily="50" charset="-128"/>
            </a:endParaRPr>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98600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1800" y="1206500"/>
            <a:ext cx="5965825" cy="3355975"/>
          </a:xfrm>
        </p:spPr>
      </p:sp>
      <p:sp>
        <p:nvSpPr>
          <p:cNvPr id="3" name="ノート プレースホルダー 2"/>
          <p:cNvSpPr>
            <a:spLocks noGrp="1"/>
          </p:cNvSpPr>
          <p:nvPr>
            <p:ph type="body" idx="1"/>
          </p:nvPr>
        </p:nvSpPr>
        <p:spPr>
          <a:xfrm>
            <a:off x="565484" y="5023046"/>
            <a:ext cx="5832141" cy="4096892"/>
          </a:xfrm>
        </p:spPr>
        <p:txBody>
          <a:bodyPr>
            <a:normAutofit/>
          </a:bodyPr>
          <a:lstStyle/>
          <a:p>
            <a:pPr>
              <a:lnSpc>
                <a:spcPct val="150000"/>
              </a:lnSpc>
            </a:pPr>
            <a:r>
              <a:rPr lang="ja-JP" altLang="en-US" sz="1050" dirty="0">
                <a:solidFill>
                  <a:srgbClr val="000000"/>
                </a:solidFill>
                <a:latin typeface="HGPｺﾞｼｯｸM" panose="020B0600000000000000" pitchFamily="50" charset="-128"/>
                <a:ea typeface="HGPｺﾞｼｯｸM" panose="020B0600000000000000" pitchFamily="50" charset="-128"/>
              </a:rPr>
              <a:t>「認知症とともに生きる希望宣言」は、</a:t>
            </a:r>
            <a:endParaRPr lang="en-US" altLang="ja-JP" sz="1050" dirty="0">
              <a:solidFill>
                <a:srgbClr val="000000"/>
              </a:solidFill>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srgbClr val="000000"/>
                </a:solidFill>
                <a:latin typeface="HGPｺﾞｼｯｸM" panose="020B0600000000000000" pitchFamily="50" charset="-128"/>
                <a:ea typeface="HGPｺﾞｼｯｸM" panose="020B0600000000000000" pitchFamily="50" charset="-128"/>
              </a:rPr>
              <a:t>認知症とともに暮らす方お一人おひとりが体験と思いを言葉にしたものです。</a:t>
            </a:r>
            <a:endParaRPr lang="en-US" altLang="ja-JP" sz="1050" dirty="0">
              <a:solidFill>
                <a:srgbClr val="000000"/>
              </a:solidFill>
              <a:latin typeface="HGPｺﾞｼｯｸM" panose="020B0600000000000000" pitchFamily="50" charset="-128"/>
              <a:ea typeface="HGPｺﾞｼｯｸM" panose="020B0600000000000000" pitchFamily="50" charset="-128"/>
            </a:endParaRPr>
          </a:p>
          <a:p>
            <a:pPr>
              <a:lnSpc>
                <a:spcPct val="150000"/>
              </a:lnSpc>
            </a:pPr>
            <a:endParaRPr lang="ja-JP" altLang="en-US" sz="1050" dirty="0">
              <a:latin typeface="HGPｺﾞｼｯｸM" panose="020B0600000000000000" pitchFamily="50" charset="-128"/>
              <a:ea typeface="HGPｺﾞｼｯｸM" panose="020B0600000000000000" pitchFamily="50" charset="-128"/>
            </a:endParaRPr>
          </a:p>
          <a:p>
            <a:pPr>
              <a:lnSpc>
                <a:spcPct val="200000"/>
              </a:lnSpc>
            </a:pPr>
            <a:r>
              <a:rPr lang="en-US" altLang="ja-JP" sz="1050" dirty="0">
                <a:latin typeface="HGPｺﾞｼｯｸM" panose="020B0600000000000000" pitchFamily="50" charset="-128"/>
                <a:ea typeface="HGPｺﾞｼｯｸM" panose="020B0600000000000000" pitchFamily="50" charset="-128"/>
              </a:rPr>
              <a:t>1.</a:t>
            </a:r>
            <a:r>
              <a:rPr lang="ja-JP" altLang="ja-JP" sz="1050" dirty="0">
                <a:latin typeface="HGPｺﾞｼｯｸM" panose="020B0600000000000000" pitchFamily="50" charset="-128"/>
                <a:ea typeface="HGPｺﾞｼｯｸM" panose="020B0600000000000000" pitchFamily="50" charset="-128"/>
              </a:rPr>
              <a:t>自分自身がとらわれている常識の殻を破り、前を向いて生きていきます。</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en-US" altLang="ja-JP" sz="1050" dirty="0">
                <a:latin typeface="HGPｺﾞｼｯｸM" panose="020B0600000000000000" pitchFamily="50" charset="-128"/>
                <a:ea typeface="HGPｺﾞｼｯｸM" panose="020B0600000000000000" pitchFamily="50" charset="-128"/>
              </a:rPr>
              <a:t>2.</a:t>
            </a:r>
            <a:r>
              <a:rPr lang="ja-JP" altLang="ja-JP" sz="1050" dirty="0">
                <a:latin typeface="HGPｺﾞｼｯｸM" panose="020B0600000000000000" pitchFamily="50" charset="-128"/>
                <a:ea typeface="HGPｺﾞｼｯｸM" panose="020B0600000000000000" pitchFamily="50" charset="-128"/>
              </a:rPr>
              <a:t>自分の力を活かして、大切にしたい暮らしを続け、社会の一員として</a:t>
            </a:r>
            <a:r>
              <a:rPr lang="ja-JP" altLang="ja-JP"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200000"/>
              </a:lnSpc>
            </a:pPr>
            <a:r>
              <a:rPr lang="ja-JP" altLang="en-US" sz="1050" dirty="0">
                <a:latin typeface="HGPｺﾞｼｯｸM" panose="020B0600000000000000" pitchFamily="50" charset="-128"/>
                <a:ea typeface="HGPｺﾞｼｯｸM" panose="020B0600000000000000" pitchFamily="50" charset="-128"/>
              </a:rPr>
              <a:t>　</a:t>
            </a:r>
            <a:r>
              <a:rPr lang="ja-JP" altLang="ja-JP" sz="1050" dirty="0" smtClean="0">
                <a:latin typeface="HGPｺﾞｼｯｸM" panose="020B0600000000000000" pitchFamily="50" charset="-128"/>
                <a:ea typeface="HGPｺﾞｼｯｸM" panose="020B0600000000000000" pitchFamily="50" charset="-128"/>
              </a:rPr>
              <a:t>楽しみながらチャレンジ</a:t>
            </a:r>
            <a:r>
              <a:rPr lang="ja-JP" altLang="ja-JP" sz="1050" dirty="0">
                <a:latin typeface="HGPｺﾞｼｯｸM" panose="020B0600000000000000" pitchFamily="50" charset="-128"/>
                <a:ea typeface="HGPｺﾞｼｯｸM" panose="020B0600000000000000" pitchFamily="50" charset="-128"/>
              </a:rPr>
              <a:t>していきます。</a:t>
            </a:r>
          </a:p>
          <a:p>
            <a:pPr>
              <a:lnSpc>
                <a:spcPct val="200000"/>
              </a:lnSpc>
            </a:pPr>
            <a:r>
              <a:rPr lang="en-US" altLang="ja-JP" sz="1050" dirty="0">
                <a:latin typeface="HGPｺﾞｼｯｸM" panose="020B0600000000000000" pitchFamily="50" charset="-128"/>
                <a:ea typeface="HGPｺﾞｼｯｸM" panose="020B0600000000000000" pitchFamily="50" charset="-128"/>
              </a:rPr>
              <a:t>3.</a:t>
            </a:r>
            <a:r>
              <a:rPr lang="ja-JP" altLang="ja-JP" sz="1050" dirty="0">
                <a:latin typeface="HGPｺﾞｼｯｸM" panose="020B0600000000000000" pitchFamily="50" charset="-128"/>
                <a:ea typeface="HGPｺﾞｼｯｸM" panose="020B0600000000000000" pitchFamily="50" charset="-128"/>
              </a:rPr>
              <a:t>私たち本人同士が、出会い、つながり、生きる力をわき立たせ、元気に暮らしていきます。</a:t>
            </a:r>
          </a:p>
          <a:p>
            <a:pPr>
              <a:lnSpc>
                <a:spcPct val="200000"/>
              </a:lnSpc>
            </a:pPr>
            <a:r>
              <a:rPr lang="en-US" altLang="ja-JP" sz="1050" dirty="0">
                <a:latin typeface="HGPｺﾞｼｯｸM" panose="020B0600000000000000" pitchFamily="50" charset="-128"/>
                <a:ea typeface="HGPｺﾞｼｯｸM" panose="020B0600000000000000" pitchFamily="50" charset="-128"/>
              </a:rPr>
              <a:t>4.</a:t>
            </a:r>
            <a:r>
              <a:rPr lang="ja-JP" altLang="ja-JP" sz="1050" dirty="0">
                <a:latin typeface="HGPｺﾞｼｯｸM" panose="020B0600000000000000" pitchFamily="50" charset="-128"/>
                <a:ea typeface="HGPｺﾞｼｯｸM" panose="020B0600000000000000" pitchFamily="50" charset="-128"/>
              </a:rPr>
              <a:t>自分の思いや希望を伝えながら、味方になってくれる人たちを、身近なまちで見つけ、</a:t>
            </a:r>
            <a:endParaRPr lang="en-US" altLang="ja-JP" sz="1050" dirty="0">
              <a:latin typeface="HGPｺﾞｼｯｸM" panose="020B0600000000000000" pitchFamily="50" charset="-128"/>
              <a:ea typeface="HGPｺﾞｼｯｸM" panose="020B0600000000000000" pitchFamily="50" charset="-128"/>
            </a:endParaRPr>
          </a:p>
          <a:p>
            <a:pPr>
              <a:lnSpc>
                <a:spcPct val="200000"/>
              </a:lnSpc>
            </a:pPr>
            <a:r>
              <a:rPr lang="ja-JP" altLang="en-US" sz="1050" dirty="0">
                <a:latin typeface="HGPｺﾞｼｯｸM" panose="020B0600000000000000" pitchFamily="50" charset="-128"/>
                <a:ea typeface="HGPｺﾞｼｯｸM" panose="020B0600000000000000" pitchFamily="50" charset="-128"/>
              </a:rPr>
              <a:t>　</a:t>
            </a:r>
            <a:r>
              <a:rPr lang="ja-JP" altLang="ja-JP" sz="1050" dirty="0">
                <a:latin typeface="HGPｺﾞｼｯｸM" panose="020B0600000000000000" pitchFamily="50" charset="-128"/>
                <a:ea typeface="HGPｺﾞｼｯｸM" panose="020B0600000000000000" pitchFamily="50" charset="-128"/>
              </a:rPr>
              <a:t>一緒に歩んでいきます。</a:t>
            </a:r>
          </a:p>
          <a:p>
            <a:pPr>
              <a:lnSpc>
                <a:spcPct val="200000"/>
              </a:lnSpc>
            </a:pPr>
            <a:r>
              <a:rPr lang="en-US" altLang="ja-JP" sz="1050" dirty="0">
                <a:latin typeface="HGPｺﾞｼｯｸM" panose="020B0600000000000000" pitchFamily="50" charset="-128"/>
                <a:ea typeface="HGPｺﾞｼｯｸM" panose="020B0600000000000000" pitchFamily="50" charset="-128"/>
              </a:rPr>
              <a:t>5.</a:t>
            </a:r>
            <a:r>
              <a:rPr lang="ja-JP" altLang="ja-JP" sz="1050" dirty="0">
                <a:latin typeface="HGPｺﾞｼｯｸM" panose="020B0600000000000000" pitchFamily="50" charset="-128"/>
                <a:ea typeface="HGPｺﾞｼｯｸM" panose="020B0600000000000000" pitchFamily="50" charset="-128"/>
              </a:rPr>
              <a:t>認知症とともに生きている体験や工夫を活かし、暮らしやすいわがまちを</a:t>
            </a:r>
            <a:r>
              <a:rPr lang="ja-JP" altLang="ja-JP" sz="1050" dirty="0" smtClean="0">
                <a:latin typeface="HGPｺﾞｼｯｸM" panose="020B0600000000000000" pitchFamily="50" charset="-128"/>
                <a:ea typeface="HGPｺﾞｼｯｸM" panose="020B0600000000000000" pitchFamily="50" charset="-128"/>
              </a:rPr>
              <a:t>、一緒</a:t>
            </a:r>
            <a:r>
              <a:rPr lang="ja-JP" altLang="ja-JP" sz="1050" dirty="0">
                <a:latin typeface="HGPｺﾞｼｯｸM" panose="020B0600000000000000" pitchFamily="50" charset="-128"/>
                <a:ea typeface="HGPｺﾞｼｯｸM" panose="020B0600000000000000" pitchFamily="50" charset="-128"/>
              </a:rPr>
              <a:t>につくっていきます。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solidFill>
                  <a:prstClr val="black"/>
                </a:solidFill>
                <a:latin typeface="HGPｺﾞｼｯｸM" panose="020B0600000000000000" pitchFamily="50" charset="-128"/>
                <a:ea typeface="HGPｺﾞｼｯｸM" panose="020B0600000000000000" pitchFamily="50" charset="-128"/>
              </a:rPr>
              <a:t>ひと足先に認知症になった、</a:t>
            </a:r>
            <a:r>
              <a:rPr lang="ja-JP" altLang="en-US" sz="1050" dirty="0">
                <a:solidFill>
                  <a:srgbClr val="000000"/>
                </a:solidFill>
                <a:latin typeface="HGPｺﾞｼｯｸM" panose="020B0600000000000000" pitchFamily="50" charset="-128"/>
                <a:ea typeface="HGPｺﾞｼｯｸM" panose="020B0600000000000000" pitchFamily="50" charset="-128"/>
              </a:rPr>
              <a:t>ご本人の前向きな姿に勇気づけられませんか。</a:t>
            </a:r>
            <a:endParaRPr lang="ja-JP" altLang="ja-JP" sz="1050" dirty="0">
              <a:latin typeface="+mn-ea"/>
            </a:endParaRPr>
          </a:p>
          <a:p>
            <a:pPr>
              <a:lnSpc>
                <a:spcPct val="150000"/>
              </a:lnSpc>
            </a:pPr>
            <a:endParaRPr lang="en-US" altLang="ja-JP" dirty="0" smtClean="0">
              <a:latin typeface="UD デジタル 教科書体 NK-B" panose="02020700000000000000" pitchFamily="18" charset="-128"/>
              <a:ea typeface="UD デジタル 教科書体 NK-B" panose="02020700000000000000" pitchFamily="18" charset="-128"/>
            </a:endParaRPr>
          </a:p>
          <a:p>
            <a:pPr>
              <a:lnSpc>
                <a:spcPct val="150000"/>
              </a:lnSpc>
            </a:pP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562517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7338" y="1120775"/>
            <a:ext cx="6199187" cy="3487738"/>
          </a:xfrm>
        </p:spPr>
      </p:sp>
      <p:sp>
        <p:nvSpPr>
          <p:cNvPr id="3" name="ノート プレースホルダー 2"/>
          <p:cNvSpPr>
            <a:spLocks noGrp="1"/>
          </p:cNvSpPr>
          <p:nvPr>
            <p:ph type="body" idx="1"/>
          </p:nvPr>
        </p:nvSpPr>
        <p:spPr>
          <a:xfrm>
            <a:off x="553453" y="5022178"/>
            <a:ext cx="5931568" cy="4334247"/>
          </a:xfrm>
        </p:spPr>
        <p:txBody>
          <a:bodyPr>
            <a:normAutofit/>
          </a:bodyPr>
          <a:lstStyle/>
          <a:p>
            <a:pPr lvl="0">
              <a:lnSpc>
                <a:spcPct val="150000"/>
              </a:lnSpc>
            </a:pPr>
            <a:r>
              <a:rPr lang="ja-JP" altLang="en-US" sz="1050" dirty="0">
                <a:latin typeface="HGPｺﾞｼｯｸM" panose="020B0600000000000000" pitchFamily="50" charset="-128"/>
                <a:ea typeface="HGPｺﾞｼｯｸM" panose="020B0600000000000000" pitchFamily="50" charset="-128"/>
              </a:rPr>
              <a:t>いい日々、いい人生を、地域の中で“先輩”からのアドバイス</a:t>
            </a:r>
            <a:endParaRPr lang="en-US" altLang="ja-JP" sz="1050" dirty="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a:latin typeface="HGPｺﾞｼｯｸM" panose="020B0600000000000000" pitchFamily="50" charset="-128"/>
                <a:ea typeface="HGPｺﾞｼｯｸM" panose="020B0600000000000000" pitchFamily="50" charset="-128"/>
              </a:rPr>
              <a:t>変化に気づき始めた頃、多くの場合、認知症の始まりはあいまいで</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latin typeface="HGPｺﾞｼｯｸM" panose="020B0600000000000000" pitchFamily="50" charset="-128"/>
                <a:ea typeface="HGPｺﾞｼｯｸM" panose="020B0600000000000000" pitchFamily="50" charset="-128"/>
              </a:rPr>
              <a:t>暮らし</a:t>
            </a:r>
            <a:r>
              <a:rPr lang="ja-JP" altLang="en-US" sz="1050" dirty="0">
                <a:latin typeface="HGPｺﾞｼｯｸM" panose="020B0600000000000000" pitchFamily="50" charset="-128"/>
                <a:ea typeface="HGPｺﾞｼｯｸM" panose="020B0600000000000000" pitchFamily="50" charset="-128"/>
              </a:rPr>
              <a:t>の中</a:t>
            </a:r>
            <a:r>
              <a:rPr lang="ja-JP" altLang="en-US" sz="1050" dirty="0" smtClean="0">
                <a:latin typeface="HGPｺﾞｼｯｸM" panose="020B0600000000000000" pitchFamily="50" charset="-128"/>
                <a:ea typeface="HGPｺﾞｼｯｸM" panose="020B0600000000000000" pitchFamily="50" charset="-128"/>
              </a:rPr>
              <a:t>で</a:t>
            </a:r>
            <a:r>
              <a:rPr lang="ja-JP" altLang="en-US" sz="1050" dirty="0">
                <a:latin typeface="HGPｺﾞｼｯｸM" panose="020B0600000000000000" pitchFamily="50" charset="-128"/>
                <a:ea typeface="HGPｺﾞｼｯｸM" panose="020B0600000000000000" pitchFamily="50" charset="-128"/>
              </a:rPr>
              <a:t>、</a:t>
            </a:r>
            <a:r>
              <a:rPr lang="ja-JP" altLang="en-US" sz="1050" dirty="0" smtClean="0">
                <a:latin typeface="HGPｺﾞｼｯｸM" panose="020B0600000000000000" pitchFamily="50" charset="-128"/>
                <a:ea typeface="HGPｺﾞｼｯｸM" panose="020B0600000000000000" pitchFamily="50" charset="-128"/>
              </a:rPr>
              <a:t>「</a:t>
            </a:r>
            <a:r>
              <a:rPr lang="ja-JP" altLang="en-US" sz="1050" dirty="0">
                <a:latin typeface="HGPｺﾞｼｯｸM" panose="020B0600000000000000" pitchFamily="50" charset="-128"/>
                <a:ea typeface="HGPｺﾞｼｯｸM" panose="020B0600000000000000" pitchFamily="50" charset="-128"/>
              </a:rPr>
              <a:t>何かおかしい</a:t>
            </a:r>
            <a:r>
              <a:rPr lang="ja-JP" altLang="en-US" sz="1050" dirty="0" smtClean="0">
                <a:latin typeface="HGPｺﾞｼｯｸM" panose="020B0600000000000000" pitchFamily="50" charset="-128"/>
                <a:ea typeface="HGPｺﾞｼｯｸM" panose="020B0600000000000000" pitchFamily="50" charset="-128"/>
              </a:rPr>
              <a:t>」、「</a:t>
            </a:r>
            <a:r>
              <a:rPr lang="ja-JP" altLang="en-US" sz="1050" dirty="0">
                <a:latin typeface="HGPｺﾞｼｯｸM" panose="020B0600000000000000" pitchFamily="50" charset="-128"/>
                <a:ea typeface="HGPｺﾞｼｯｸM" panose="020B0600000000000000" pitchFamily="50" charset="-128"/>
              </a:rPr>
              <a:t>感じが違う」と思うことが少しずつ増えていきます</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solidFill>
                  <a:prstClr val="black"/>
                </a:solidFill>
                <a:latin typeface="HGPｺﾞｼｯｸM" panose="020B0600000000000000" pitchFamily="50" charset="-128"/>
                <a:ea typeface="HGPｺﾞｼｯｸM" panose="020B0600000000000000" pitchFamily="50" charset="-128"/>
              </a:rPr>
              <a:t>とても</a:t>
            </a:r>
            <a:r>
              <a:rPr lang="ja-JP" altLang="en-US" sz="1050" dirty="0">
                <a:solidFill>
                  <a:prstClr val="black"/>
                </a:solidFill>
                <a:latin typeface="HGPｺﾞｼｯｸM" panose="020B0600000000000000" pitchFamily="50" charset="-128"/>
                <a:ea typeface="HGPｺﾞｼｯｸM" panose="020B0600000000000000" pitchFamily="50" charset="-128"/>
              </a:rPr>
              <a:t>疲れやすく、家事や仕事を最後までやり遂げられなかったり、ミスが増えたりします。</a:t>
            </a:r>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latin typeface="HGPｺﾞｼｯｸM" panose="020B0600000000000000" pitchFamily="50" charset="-128"/>
                <a:ea typeface="HGPｺﾞｼｯｸM" panose="020B0600000000000000" pitchFamily="50" charset="-128"/>
              </a:rPr>
              <a:t>特</a:t>
            </a:r>
            <a:r>
              <a:rPr lang="ja-JP" altLang="en-US" sz="1050" dirty="0">
                <a:latin typeface="HGPｺﾞｼｯｸM" panose="020B0600000000000000" pitchFamily="50" charset="-128"/>
                <a:ea typeface="HGPｺﾞｼｯｸM" panose="020B0600000000000000" pitchFamily="50" charset="-128"/>
              </a:rPr>
              <a:t>に周囲の音がうるさかったり、スピードを求められたりする</a:t>
            </a:r>
            <a:r>
              <a:rPr lang="ja-JP" altLang="en-US" sz="1050" dirty="0" smtClean="0">
                <a:latin typeface="HGPｺﾞｼｯｸM" panose="020B0600000000000000" pitchFamily="50" charset="-128"/>
                <a:ea typeface="HGPｺﾞｼｯｸM" panose="020B0600000000000000" pitchFamily="50" charset="-128"/>
              </a:rPr>
              <a:t>場面、</a:t>
            </a:r>
            <a:endParaRPr lang="en-US" altLang="ja-JP" sz="1050" dirty="0">
              <a:latin typeface="HGPｺﾞｼｯｸM" panose="020B0600000000000000" pitchFamily="50" charset="-128"/>
              <a:ea typeface="HGPｺﾞｼｯｸM" panose="020B0600000000000000" pitchFamily="50" charset="-128"/>
            </a:endParaRPr>
          </a:p>
          <a:p>
            <a:pPr lvl="0">
              <a:lnSpc>
                <a:spcPct val="150000"/>
              </a:lnSpc>
            </a:pPr>
            <a:r>
              <a:rPr lang="ja-JP" altLang="en-US" sz="1050" dirty="0" smtClean="0">
                <a:latin typeface="HGPｺﾞｼｯｸM" panose="020B0600000000000000" pitchFamily="50" charset="-128"/>
                <a:ea typeface="HGPｺﾞｼｯｸM" panose="020B0600000000000000" pitchFamily="50" charset="-128"/>
              </a:rPr>
              <a:t>例えば、急がせたり</a:t>
            </a:r>
            <a:r>
              <a:rPr lang="ja-JP" altLang="en-US" sz="1050" dirty="0">
                <a:latin typeface="HGPｺﾞｼｯｸM" panose="020B0600000000000000" pitchFamily="50" charset="-128"/>
                <a:ea typeface="HGPｺﾞｼｯｸM" panose="020B0600000000000000" pitchFamily="50" charset="-128"/>
              </a:rPr>
              <a:t>、</a:t>
            </a:r>
            <a:r>
              <a:rPr lang="ja-JP" altLang="en-US" sz="1050" dirty="0" smtClean="0">
                <a:latin typeface="HGPｺﾞｼｯｸM" panose="020B0600000000000000" pitchFamily="50" charset="-128"/>
                <a:ea typeface="HGPｺﾞｼｯｸM" panose="020B0600000000000000" pitchFamily="50" charset="-128"/>
              </a:rPr>
              <a:t>焦らせたりする場面では</a:t>
            </a:r>
            <a:r>
              <a:rPr lang="ja-JP" altLang="en-US" sz="1050" dirty="0">
                <a:latin typeface="HGPｺﾞｼｯｸM" panose="020B0600000000000000" pitchFamily="50" charset="-128"/>
                <a:ea typeface="HGPｺﾞｼｯｸM" panose="020B0600000000000000" pitchFamily="50" charset="-128"/>
              </a:rPr>
              <a:t>、</a:t>
            </a:r>
            <a:r>
              <a:rPr lang="ja-JP" altLang="en-US" sz="1050" dirty="0" smtClean="0">
                <a:latin typeface="HGPｺﾞｼｯｸM" panose="020B0600000000000000" pitchFamily="50" charset="-128"/>
                <a:ea typeface="HGPｺﾞｼｯｸM" panose="020B0600000000000000" pitchFamily="50" charset="-128"/>
              </a:rPr>
              <a:t>ストレス</a:t>
            </a:r>
            <a:r>
              <a:rPr lang="ja-JP" altLang="en-US" sz="1050" dirty="0">
                <a:latin typeface="HGPｺﾞｼｯｸM" panose="020B0600000000000000" pitchFamily="50" charset="-128"/>
                <a:ea typeface="HGPｺﾞｼｯｸM" panose="020B0600000000000000" pitchFamily="50" charset="-128"/>
              </a:rPr>
              <a:t>が募って、できるはずのこともできなくなります</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lvl="0"/>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この</a:t>
            </a:r>
            <a:r>
              <a:rPr lang="ja-JP" altLang="en-US" sz="1050" dirty="0">
                <a:latin typeface="HGPｺﾞｼｯｸM" panose="020B0600000000000000" pitchFamily="50" charset="-128"/>
                <a:ea typeface="HGPｺﾞｼｯｸM" panose="020B0600000000000000" pitchFamily="50" charset="-128"/>
              </a:rPr>
              <a:t>ようなときに、周囲の人とちょっとしたトラブルもおこりがちです。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そんな</a:t>
            </a:r>
            <a:r>
              <a:rPr lang="ja-JP" altLang="en-US" sz="1050" dirty="0">
                <a:latin typeface="HGPｺﾞｼｯｸM" panose="020B0600000000000000" pitchFamily="50" charset="-128"/>
                <a:ea typeface="HGPｺﾞｼｯｸM" panose="020B0600000000000000" pitchFamily="50" charset="-128"/>
              </a:rPr>
              <a:t>時、本人の変化に気づいた周りの人の関わりもとても重要です！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不安</a:t>
            </a:r>
            <a:r>
              <a:rPr lang="ja-JP" altLang="en-US" sz="1050" dirty="0">
                <a:latin typeface="HGPｺﾞｼｯｸM" panose="020B0600000000000000" pitchFamily="50" charset="-128"/>
                <a:ea typeface="HGPｺﾞｼｯｸM" panose="020B0600000000000000" pitchFamily="50" charset="-128"/>
              </a:rPr>
              <a:t>をあおることのないよう今まで通りに</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pPr>
              <a:lnSpc>
                <a:spcPct val="110000"/>
              </a:lnSpc>
            </a:pPr>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前向き</a:t>
            </a:r>
            <a:r>
              <a:rPr lang="ja-JP" altLang="en-US" sz="1050" dirty="0">
                <a:latin typeface="HGPｺﾞｼｯｸM" panose="020B0600000000000000" pitchFamily="50" charset="-128"/>
                <a:ea typeface="HGPｺﾞｼｯｸM" panose="020B0600000000000000" pitchFamily="50" charset="-128"/>
              </a:rPr>
              <a:t>な応援やアドバイスをしてくれる仲間がいるだけで</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本人</a:t>
            </a:r>
            <a:r>
              <a:rPr lang="ja-JP" altLang="en-US" sz="1050" dirty="0">
                <a:latin typeface="HGPｺﾞｼｯｸM" panose="020B0600000000000000" pitchFamily="50" charset="-128"/>
                <a:ea typeface="HGPｺﾞｼｯｸM" panose="020B0600000000000000" pitchFamily="50" charset="-128"/>
              </a:rPr>
              <a:t>も相談しやすかったり</a:t>
            </a:r>
            <a:r>
              <a:rPr lang="ja-JP" altLang="en-US" sz="1050" dirty="0" smtClean="0">
                <a:latin typeface="HGPｺﾞｼｯｸM" panose="020B0600000000000000" pitchFamily="50" charset="-128"/>
                <a:ea typeface="HGPｺﾞｼｯｸM" panose="020B0600000000000000" pitchFamily="50" charset="-128"/>
              </a:rPr>
              <a:t>、受診</a:t>
            </a:r>
            <a:r>
              <a:rPr lang="ja-JP" altLang="en-US" sz="1050" dirty="0">
                <a:latin typeface="HGPｺﾞｼｯｸM" panose="020B0600000000000000" pitchFamily="50" charset="-128"/>
                <a:ea typeface="HGPｺﾞｼｯｸM" panose="020B0600000000000000" pitchFamily="50" charset="-128"/>
              </a:rPr>
              <a:t>も</a:t>
            </a:r>
            <a:r>
              <a:rPr lang="ja-JP" altLang="en-US" sz="1050" dirty="0" smtClean="0">
                <a:latin typeface="HGPｺﾞｼｯｸM" panose="020B0600000000000000" pitchFamily="50" charset="-128"/>
                <a:ea typeface="HGPｺﾞｼｯｸM" panose="020B0600000000000000" pitchFamily="50" charset="-128"/>
              </a:rPr>
              <a:t>行きやすくなります。</a:t>
            </a:r>
            <a:endParaRPr lang="en-US" altLang="ja-JP" sz="1050" dirty="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a:latin typeface="HGPｺﾞｼｯｸM" panose="020B0600000000000000" pitchFamily="50" charset="-128"/>
                <a:ea typeface="HGPｺﾞｼｯｸM" panose="020B0600000000000000" pitchFamily="50" charset="-128"/>
              </a:rPr>
              <a:t>もしも自分が今までと違うと感じた時には、自分に起きている変化をやり過ごしたり</a:t>
            </a:r>
            <a:r>
              <a:rPr lang="ja-JP" altLang="en-US" sz="1050" dirty="0" smtClean="0">
                <a:latin typeface="HGPｺﾞｼｯｸM" panose="020B0600000000000000" pitchFamily="50" charset="-128"/>
                <a:ea typeface="HGPｺﾞｼｯｸM" panose="020B0600000000000000" pitchFamily="50" charset="-128"/>
              </a:rPr>
              <a:t>、一人</a:t>
            </a:r>
            <a:r>
              <a:rPr lang="ja-JP" altLang="en-US" sz="1050" dirty="0">
                <a:latin typeface="HGPｺﾞｼｯｸM" panose="020B0600000000000000" pitchFamily="50" charset="-128"/>
                <a:ea typeface="HGPｺﾞｼｯｸM" panose="020B0600000000000000" pitchFamily="50" charset="-128"/>
              </a:rPr>
              <a:t>で悩んだりせずに、気軽に周りの人に相談することや、かかりつけのお医者さんに相談</a:t>
            </a:r>
            <a:r>
              <a:rPr lang="ja-JP" altLang="en-US" sz="1050" dirty="0" smtClean="0">
                <a:latin typeface="HGPｺﾞｼｯｸM" panose="020B0600000000000000" pitchFamily="50" charset="-128"/>
                <a:ea typeface="HGPｺﾞｼｯｸM" panose="020B0600000000000000" pitchFamily="50" charset="-128"/>
              </a:rPr>
              <a:t>すること</a:t>
            </a:r>
            <a:r>
              <a:rPr lang="ja-JP" altLang="en-US" sz="1050" dirty="0">
                <a:latin typeface="HGPｺﾞｼｯｸM" panose="020B0600000000000000" pitchFamily="50" charset="-128"/>
                <a:ea typeface="HGPｺﾞｼｯｸM" panose="020B0600000000000000" pitchFamily="50" charset="-128"/>
              </a:rPr>
              <a:t>で</a:t>
            </a:r>
            <a:r>
              <a:rPr lang="ja-JP" altLang="en-US" sz="1050" dirty="0" smtClean="0">
                <a:latin typeface="HGPｺﾞｼｯｸM" panose="020B0600000000000000" pitchFamily="50" charset="-128"/>
                <a:ea typeface="HGPｺﾞｼｯｸM" panose="020B0600000000000000" pitchFamily="50" charset="-128"/>
              </a:rPr>
              <a:t>、少し</a:t>
            </a:r>
            <a:r>
              <a:rPr lang="ja-JP" altLang="en-US" sz="1050" dirty="0">
                <a:latin typeface="HGPｺﾞｼｯｸM" panose="020B0600000000000000" pitchFamily="50" charset="-128"/>
                <a:ea typeface="HGPｺﾞｼｯｸM" panose="020B0600000000000000" pitchFamily="50" charset="-128"/>
              </a:rPr>
              <a:t>でも早く次のステップに踏み出せます。</a:t>
            </a:r>
            <a:endParaRPr lang="en-US" altLang="ja-JP" sz="1050" dirty="0">
              <a:latin typeface="HGPｺﾞｼｯｸM" panose="020B0600000000000000" pitchFamily="50" charset="-128"/>
              <a:ea typeface="HGPｺﾞｼｯｸM" panose="020B0600000000000000" pitchFamily="50" charset="-128"/>
            </a:endParaRPr>
          </a:p>
          <a:p>
            <a:pPr>
              <a:lnSpc>
                <a:spcPct val="150000"/>
              </a:lnSpc>
            </a:pPr>
            <a:r>
              <a:rPr lang="ja-JP" altLang="en-US" sz="1050" dirty="0" smtClean="0">
                <a:latin typeface="HGPｺﾞｼｯｸM" panose="020B0600000000000000" pitchFamily="50" charset="-128"/>
                <a:ea typeface="HGPｺﾞｼｯｸM" panose="020B0600000000000000" pitchFamily="50" charset="-128"/>
              </a:rPr>
              <a:t>ステップ</a:t>
            </a:r>
            <a:r>
              <a:rPr lang="ja-JP" altLang="en-US" sz="1050" dirty="0">
                <a:latin typeface="HGPｺﾞｼｯｸM" panose="020B0600000000000000" pitchFamily="50" charset="-128"/>
                <a:ea typeface="HGPｺﾞｼｯｸM" panose="020B0600000000000000" pitchFamily="50" charset="-128"/>
              </a:rPr>
              <a:t>に踏み出すことが、その後の人生をよりよく生きるためにも大切です！</a:t>
            </a:r>
            <a:endParaRPr lang="en-US" altLang="ja-JP" sz="1050" dirty="0">
              <a:latin typeface="UD デジタル 教科書体 NK-B" panose="02020700000000000000" pitchFamily="18" charset="-128"/>
              <a:ea typeface="UD デジタル 教科書体 NK-B" panose="02020700000000000000" pitchFamily="18" charset="-128"/>
            </a:endParaRPr>
          </a:p>
          <a:p>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無断での転載、複製、改変等を禁止</a:t>
            </a:r>
            <a:endParaRPr kumimoji="1" lang="ja-JP" altLang="en-US"/>
          </a:p>
        </p:txBody>
      </p:sp>
    </p:spTree>
    <p:extLst>
      <p:ext uri="{BB962C8B-B14F-4D97-AF65-F5344CB8AC3E}">
        <p14:creationId xmlns:p14="http://schemas.microsoft.com/office/powerpoint/2010/main" val="3105389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102D66C-946D-4346-9262-8074498CE7D6}" type="datetime1">
              <a:rPr kumimoji="1" lang="ja-JP" altLang="en-US" smtClean="0"/>
              <a:t>2025/4/25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6B2EDE-74EE-465B-A9F8-C0BA2D2D17D0}" type="slidenum">
              <a:rPr kumimoji="1" lang="ja-JP" altLang="en-US" smtClean="0"/>
              <a:t>‹#›</a:t>
            </a:fld>
            <a:endParaRPr kumimoji="1" lang="ja-JP" altLang="en-US"/>
          </a:p>
        </p:txBody>
      </p:sp>
    </p:spTree>
    <p:extLst>
      <p:ext uri="{BB962C8B-B14F-4D97-AF65-F5344CB8AC3E}">
        <p14:creationId xmlns:p14="http://schemas.microsoft.com/office/powerpoint/2010/main" val="228784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24552F1-9739-4217-841B-44EE9954BC8D}" type="datetime1">
              <a:rPr kumimoji="1" lang="ja-JP" altLang="en-US" smtClean="0"/>
              <a:t>2025/4/25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6B2EDE-74EE-465B-A9F8-C0BA2D2D17D0}" type="slidenum">
              <a:rPr kumimoji="1" lang="ja-JP" altLang="en-US" smtClean="0"/>
              <a:t>‹#›</a:t>
            </a:fld>
            <a:endParaRPr kumimoji="1" lang="ja-JP" altLang="en-US"/>
          </a:p>
        </p:txBody>
      </p:sp>
    </p:spTree>
    <p:extLst>
      <p:ext uri="{BB962C8B-B14F-4D97-AF65-F5344CB8AC3E}">
        <p14:creationId xmlns:p14="http://schemas.microsoft.com/office/powerpoint/2010/main" val="243262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C723B4E-D859-4C34-A5A7-2888B2AFC874}" type="datetime1">
              <a:rPr kumimoji="1" lang="ja-JP" altLang="en-US" smtClean="0"/>
              <a:t>2025/4/25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6B2EDE-74EE-465B-A9F8-C0BA2D2D17D0}" type="slidenum">
              <a:rPr kumimoji="1" lang="ja-JP" altLang="en-US" smtClean="0"/>
              <a:t>‹#›</a:t>
            </a:fld>
            <a:endParaRPr kumimoji="1" lang="ja-JP" altLang="en-US"/>
          </a:p>
        </p:txBody>
      </p:sp>
    </p:spTree>
    <p:extLst>
      <p:ext uri="{BB962C8B-B14F-4D97-AF65-F5344CB8AC3E}">
        <p14:creationId xmlns:p14="http://schemas.microsoft.com/office/powerpoint/2010/main" val="1169832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D72FC1F-5D5D-4F39-B4B4-5A385F0B3ADC}" type="datetime1">
              <a:rPr kumimoji="1" lang="ja-JP" altLang="en-US" smtClean="0"/>
              <a:t>2025/4/25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6B2EDE-74EE-465B-A9F8-C0BA2D2D17D0}" type="slidenum">
              <a:rPr kumimoji="1" lang="ja-JP" altLang="en-US" smtClean="0"/>
              <a:t>‹#›</a:t>
            </a:fld>
            <a:endParaRPr kumimoji="1" lang="ja-JP" altLang="en-US"/>
          </a:p>
        </p:txBody>
      </p:sp>
    </p:spTree>
    <p:extLst>
      <p:ext uri="{BB962C8B-B14F-4D97-AF65-F5344CB8AC3E}">
        <p14:creationId xmlns:p14="http://schemas.microsoft.com/office/powerpoint/2010/main" val="243648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0E1F19A-E00D-460C-B61B-E3C85035F51E}" type="datetime1">
              <a:rPr kumimoji="1" lang="ja-JP" altLang="en-US" smtClean="0"/>
              <a:t>2025/4/25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6B2EDE-74EE-465B-A9F8-C0BA2D2D17D0}" type="slidenum">
              <a:rPr kumimoji="1" lang="ja-JP" altLang="en-US" smtClean="0"/>
              <a:t>‹#›</a:t>
            </a:fld>
            <a:endParaRPr kumimoji="1" lang="ja-JP" altLang="en-US"/>
          </a:p>
        </p:txBody>
      </p:sp>
    </p:spTree>
    <p:extLst>
      <p:ext uri="{BB962C8B-B14F-4D97-AF65-F5344CB8AC3E}">
        <p14:creationId xmlns:p14="http://schemas.microsoft.com/office/powerpoint/2010/main" val="132983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FBFEB0E-C34E-40B3-832E-8D946D3C3B44}" type="datetime1">
              <a:rPr kumimoji="1" lang="ja-JP" altLang="en-US" smtClean="0"/>
              <a:t>2025/4/25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E6B2EDE-74EE-465B-A9F8-C0BA2D2D17D0}" type="slidenum">
              <a:rPr kumimoji="1" lang="ja-JP" altLang="en-US" smtClean="0"/>
              <a:t>‹#›</a:t>
            </a:fld>
            <a:endParaRPr kumimoji="1" lang="ja-JP" altLang="en-US"/>
          </a:p>
        </p:txBody>
      </p:sp>
    </p:spTree>
    <p:extLst>
      <p:ext uri="{BB962C8B-B14F-4D97-AF65-F5344CB8AC3E}">
        <p14:creationId xmlns:p14="http://schemas.microsoft.com/office/powerpoint/2010/main" val="2029378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612199E-4A41-4EDF-9079-78CE07A8A710}" type="datetime1">
              <a:rPr kumimoji="1" lang="ja-JP" altLang="en-US" smtClean="0"/>
              <a:t>2025/4/25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E6B2EDE-74EE-465B-A9F8-C0BA2D2D17D0}" type="slidenum">
              <a:rPr kumimoji="1" lang="ja-JP" altLang="en-US" smtClean="0"/>
              <a:t>‹#›</a:t>
            </a:fld>
            <a:endParaRPr kumimoji="1" lang="ja-JP" altLang="en-US"/>
          </a:p>
        </p:txBody>
      </p:sp>
    </p:spTree>
    <p:extLst>
      <p:ext uri="{BB962C8B-B14F-4D97-AF65-F5344CB8AC3E}">
        <p14:creationId xmlns:p14="http://schemas.microsoft.com/office/powerpoint/2010/main" val="214484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378EDC0-BFB6-4FDA-83F3-F5B3586FFDB0}" type="datetime1">
              <a:rPr kumimoji="1" lang="ja-JP" altLang="en-US" smtClean="0"/>
              <a:t>2025/4/25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E6B2EDE-74EE-465B-A9F8-C0BA2D2D17D0}" type="slidenum">
              <a:rPr kumimoji="1" lang="ja-JP" altLang="en-US" smtClean="0"/>
              <a:t>‹#›</a:t>
            </a:fld>
            <a:endParaRPr kumimoji="1" lang="ja-JP" altLang="en-US"/>
          </a:p>
        </p:txBody>
      </p:sp>
    </p:spTree>
    <p:extLst>
      <p:ext uri="{BB962C8B-B14F-4D97-AF65-F5344CB8AC3E}">
        <p14:creationId xmlns:p14="http://schemas.microsoft.com/office/powerpoint/2010/main" val="1368916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8B06768-29C2-4AF7-96E7-AE3EA1B63063}" type="datetime1">
              <a:rPr kumimoji="1" lang="ja-JP" altLang="en-US" smtClean="0"/>
              <a:t>2025/4/25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E6B2EDE-74EE-465B-A9F8-C0BA2D2D17D0}" type="slidenum">
              <a:rPr kumimoji="1" lang="ja-JP" altLang="en-US" smtClean="0"/>
              <a:t>‹#›</a:t>
            </a:fld>
            <a:endParaRPr kumimoji="1" lang="ja-JP" altLang="en-US"/>
          </a:p>
        </p:txBody>
      </p:sp>
    </p:spTree>
    <p:extLst>
      <p:ext uri="{BB962C8B-B14F-4D97-AF65-F5344CB8AC3E}">
        <p14:creationId xmlns:p14="http://schemas.microsoft.com/office/powerpoint/2010/main" val="1495138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F6EA08E-8CE1-4059-930D-385696E34FCC}" type="datetime1">
              <a:rPr kumimoji="1" lang="ja-JP" altLang="en-US" smtClean="0"/>
              <a:t>2025/4/25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E6B2EDE-74EE-465B-A9F8-C0BA2D2D17D0}" type="slidenum">
              <a:rPr kumimoji="1" lang="ja-JP" altLang="en-US" smtClean="0"/>
              <a:t>‹#›</a:t>
            </a:fld>
            <a:endParaRPr kumimoji="1" lang="ja-JP" altLang="en-US"/>
          </a:p>
        </p:txBody>
      </p:sp>
    </p:spTree>
    <p:extLst>
      <p:ext uri="{BB962C8B-B14F-4D97-AF65-F5344CB8AC3E}">
        <p14:creationId xmlns:p14="http://schemas.microsoft.com/office/powerpoint/2010/main" val="1991383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2714DAB-41CC-4121-83D8-9D48A2964C66}" type="datetime1">
              <a:rPr kumimoji="1" lang="ja-JP" altLang="en-US" smtClean="0"/>
              <a:t>2025/4/25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E6B2EDE-74EE-465B-A9F8-C0BA2D2D17D0}" type="slidenum">
              <a:rPr kumimoji="1" lang="ja-JP" altLang="en-US" smtClean="0"/>
              <a:t>‹#›</a:t>
            </a:fld>
            <a:endParaRPr kumimoji="1" lang="ja-JP" altLang="en-US"/>
          </a:p>
        </p:txBody>
      </p:sp>
    </p:spTree>
    <p:extLst>
      <p:ext uri="{BB962C8B-B14F-4D97-AF65-F5344CB8AC3E}">
        <p14:creationId xmlns:p14="http://schemas.microsoft.com/office/powerpoint/2010/main" val="63428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79C39-2F1C-4612-B528-8E3CEB43F92B}" type="datetime1">
              <a:rPr kumimoji="1" lang="ja-JP" altLang="en-US" smtClean="0"/>
              <a:t>2025/4/25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B2EDE-74EE-465B-A9F8-C0BA2D2D17D0}" type="slidenum">
              <a:rPr kumimoji="1" lang="ja-JP" altLang="en-US" smtClean="0"/>
              <a:t>‹#›</a:t>
            </a:fld>
            <a:endParaRPr kumimoji="1" lang="ja-JP" altLang="en-US"/>
          </a:p>
        </p:txBody>
      </p:sp>
    </p:spTree>
    <p:extLst>
      <p:ext uri="{BB962C8B-B14F-4D97-AF65-F5344CB8AC3E}">
        <p14:creationId xmlns:p14="http://schemas.microsoft.com/office/powerpoint/2010/main" val="1718510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2.jpeg"/><Relationship Id="rId7" Type="http://schemas.openxmlformats.org/officeDocument/2006/relationships/diagramData" Target="../diagrams/data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png"/><Relationship Id="rId11" Type="http://schemas.microsoft.com/office/2007/relationships/diagramDrawing" Target="../diagrams/drawing1.xml"/><Relationship Id="rId5" Type="http://schemas.openxmlformats.org/officeDocument/2006/relationships/image" Target="../media/image14.jpg"/><Relationship Id="rId10" Type="http://schemas.openxmlformats.org/officeDocument/2006/relationships/diagramColors" Target="../diagrams/colors1.xml"/><Relationship Id="rId4" Type="http://schemas.openxmlformats.org/officeDocument/2006/relationships/image" Target="../media/image13.jpeg"/><Relationship Id="rId9"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hyperlink" Target="tel:06-6902-6453"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187334" y="5357556"/>
            <a:ext cx="9817330" cy="491231"/>
          </a:xfrm>
        </p:spPr>
        <p:txBody>
          <a:bodyPr>
            <a:noAutofit/>
          </a:bodyPr>
          <a:lstStyle/>
          <a:p>
            <a:pPr marL="0" indent="0" algn="ctr">
              <a:buNone/>
            </a:pPr>
            <a:r>
              <a:rPr lang="ja-JP" altLang="en-US" sz="4000" dirty="0" smtClean="0">
                <a:latin typeface="UD デジタル 教科書体 N-B" panose="02020700000000000000" pitchFamily="17" charset="-128"/>
                <a:ea typeface="UD デジタル 教科書体 N-B" panose="02020700000000000000" pitchFamily="17" charset="-128"/>
              </a:rPr>
              <a:t>～認知症サポーター養成講座～</a:t>
            </a:r>
            <a:endParaRPr kumimoji="1" lang="ja-JP" altLang="en-US" sz="4000" dirty="0">
              <a:latin typeface="UD デジタル 教科書体 N-B" panose="02020700000000000000" pitchFamily="17" charset="-128"/>
              <a:ea typeface="UD デジタル 教科書体 N-B" panose="02020700000000000000" pitchFamily="17" charset="-128"/>
            </a:endParaRPr>
          </a:p>
        </p:txBody>
      </p:sp>
      <p:sp>
        <p:nvSpPr>
          <p:cNvPr id="5" name="コンテンツ プレースホルダー 2"/>
          <p:cNvSpPr txBox="1">
            <a:spLocks/>
          </p:cNvSpPr>
          <p:nvPr/>
        </p:nvSpPr>
        <p:spPr>
          <a:xfrm>
            <a:off x="109469" y="742416"/>
            <a:ext cx="11973059" cy="7362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4400" dirty="0">
                <a:latin typeface="UD デジタル 教科書体 N-B" panose="02020700000000000000" pitchFamily="17" charset="-128"/>
                <a:ea typeface="UD デジタル 教科書体 N-B" panose="02020700000000000000" pitchFamily="17" charset="-128"/>
              </a:rPr>
              <a:t>～認知症について一緒に考えていきましょう～</a:t>
            </a:r>
          </a:p>
        </p:txBody>
      </p:sp>
      <p:pic>
        <p:nvPicPr>
          <p:cNvPr id="8" name="図 7"/>
          <p:cNvPicPr>
            <a:picLocks noChangeAspect="1"/>
          </p:cNvPicPr>
          <p:nvPr/>
        </p:nvPicPr>
        <p:blipFill>
          <a:blip r:embed="rId3"/>
          <a:stretch>
            <a:fillRect/>
          </a:stretch>
        </p:blipFill>
        <p:spPr>
          <a:xfrm>
            <a:off x="2537298" y="2210606"/>
            <a:ext cx="3080828" cy="2419376"/>
          </a:xfrm>
          <a:prstGeom prst="rect">
            <a:avLst/>
          </a:prstGeom>
        </p:spPr>
      </p:pic>
      <p:pic>
        <p:nvPicPr>
          <p:cNvPr id="13" name="図 12"/>
          <p:cNvPicPr>
            <a:picLocks noChangeAspect="1"/>
          </p:cNvPicPr>
          <p:nvPr/>
        </p:nvPicPr>
        <p:blipFill>
          <a:blip r:embed="rId3"/>
          <a:stretch>
            <a:fillRect/>
          </a:stretch>
        </p:blipFill>
        <p:spPr>
          <a:xfrm>
            <a:off x="5853149" y="2210606"/>
            <a:ext cx="3080828" cy="2419376"/>
          </a:xfrm>
          <a:prstGeom prst="rect">
            <a:avLst/>
          </a:prstGeom>
        </p:spPr>
      </p:pic>
      <p:sp>
        <p:nvSpPr>
          <p:cNvPr id="6" name="コンテンツ プレースホルダー 2"/>
          <p:cNvSpPr txBox="1">
            <a:spLocks/>
          </p:cNvSpPr>
          <p:nvPr/>
        </p:nvSpPr>
        <p:spPr>
          <a:xfrm>
            <a:off x="1187334" y="5914402"/>
            <a:ext cx="9817330" cy="4912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dirty="0" smtClean="0">
                <a:latin typeface="UD デジタル 教科書体 N-B" panose="02020700000000000000" pitchFamily="17" charset="-128"/>
                <a:ea typeface="UD デジタル 教科書体 N-B" panose="02020700000000000000" pitchFamily="17" charset="-128"/>
              </a:rPr>
              <a:t>門真市版</a:t>
            </a:r>
            <a:endParaRPr lang="ja-JP" altLang="en-US" sz="4000" dirty="0">
              <a:latin typeface="UD デジタル 教科書体 N-B" panose="02020700000000000000" pitchFamily="17" charset="-128"/>
              <a:ea typeface="UD デジタル 教科書体 N-B" panose="02020700000000000000" pitchFamily="17" charset="-128"/>
            </a:endParaRPr>
          </a:p>
        </p:txBody>
      </p:sp>
      <p:sp>
        <p:nvSpPr>
          <p:cNvPr id="7" name="フッター プレースホルダー 6"/>
          <p:cNvSpPr>
            <a:spLocks noGrp="1"/>
          </p:cNvSpPr>
          <p:nvPr>
            <p:ph type="ftr" sz="quarter" idx="11"/>
          </p:nvPr>
        </p:nvSpPr>
        <p:spPr>
          <a:xfrm>
            <a:off x="8077200" y="6393798"/>
            <a:ext cx="4114800" cy="365125"/>
          </a:xfrm>
        </p:spPr>
        <p:txBody>
          <a:bodyPr/>
          <a:lstStyle/>
          <a:p>
            <a:r>
              <a:rPr lang="ja-JP" altLang="en-US" dirty="0"/>
              <a:t>無断での転載、複製、改変等を</a:t>
            </a:r>
            <a:r>
              <a:rPr lang="ja-JP" altLang="en-US" dirty="0" smtClean="0"/>
              <a:t>禁止する</a:t>
            </a:r>
            <a:endParaRPr kumimoji="1" lang="ja-JP" altLang="en-US" dirty="0"/>
          </a:p>
        </p:txBody>
      </p:sp>
    </p:spTree>
    <p:extLst>
      <p:ext uri="{BB962C8B-B14F-4D97-AF65-F5344CB8AC3E}">
        <p14:creationId xmlns:p14="http://schemas.microsoft.com/office/powerpoint/2010/main" val="2374078269"/>
      </p:ext>
    </p:extLst>
  </p:cSld>
  <p:clrMapOvr>
    <a:masterClrMapping/>
  </p:clrMapOvr>
  <mc:AlternateContent xmlns:mc="http://schemas.openxmlformats.org/markup-compatibility/2006" xmlns:p14="http://schemas.microsoft.com/office/powerpoint/2010/main">
    <mc:Choice Requires="p14">
      <p:transition spd="slow" p14:dur="2000" advTm="1601"/>
    </mc:Choice>
    <mc:Fallback xmlns="">
      <p:transition spd="slow" advTm="160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3283" y="42690"/>
            <a:ext cx="12203570" cy="1231106"/>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いい</a:t>
            </a:r>
            <a:r>
              <a:rPr lang="ja-JP" altLang="en-US" sz="2000" dirty="0">
                <a:solidFill>
                  <a:srgbClr val="FF0000"/>
                </a:solidFill>
                <a:latin typeface="UD デジタル 教科書体 NK-B" panose="02020700000000000000" pitchFamily="18" charset="-128"/>
                <a:ea typeface="UD デジタル 教科書体 NK-B" panose="02020700000000000000" pitchFamily="18" charset="-128"/>
              </a:rPr>
              <a:t>日々、いい人生を、地域の中で“先輩”からの</a:t>
            </a: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アドバイス</a:t>
            </a:r>
            <a:endParaRPr lang="en-US" altLang="ja-JP" sz="24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ja-JP" altLang="en-US" sz="2000" dirty="0">
                <a:solidFill>
                  <a:prstClr val="black"/>
                </a:solidFill>
                <a:latin typeface="UD デジタル 教科書体 NK-B" panose="02020700000000000000" pitchFamily="18" charset="-128"/>
                <a:ea typeface="UD デジタル 教科書体 NK-B" panose="02020700000000000000" pitchFamily="18" charset="-128"/>
              </a:rPr>
              <a:t>診断</a:t>
            </a:r>
            <a:r>
              <a:rPr lang="ja-JP" altLang="en-US" sz="2000" dirty="0" smtClean="0">
                <a:solidFill>
                  <a:prstClr val="black"/>
                </a:solidFill>
                <a:latin typeface="UD デジタル 教科書体 NK-B" panose="02020700000000000000" pitchFamily="18" charset="-128"/>
                <a:ea typeface="UD デジタル 教科書体 NK-B" panose="02020700000000000000" pitchFamily="18" charset="-128"/>
              </a:rPr>
              <a:t>を受けた直後の気持ち</a:t>
            </a:r>
            <a:endParaRPr lang="en-US" altLang="ja-JP" sz="2000" dirty="0" smtClean="0">
              <a:solidFill>
                <a:srgbClr val="FFC000"/>
              </a:solidFill>
              <a:latin typeface="UD デジタル 教科書体 NK-B" panose="02020700000000000000" pitchFamily="18" charset="-128"/>
              <a:ea typeface="UD デジタル 教科書体 NK-B" panose="02020700000000000000" pitchFamily="18" charset="-128"/>
            </a:endParaRPr>
          </a:p>
        </p:txBody>
      </p:sp>
      <p:sp>
        <p:nvSpPr>
          <p:cNvPr id="2" name="正方形/長方形 1"/>
          <p:cNvSpPr/>
          <p:nvPr/>
        </p:nvSpPr>
        <p:spPr>
          <a:xfrm>
            <a:off x="130629" y="1530419"/>
            <a:ext cx="12061371" cy="5016758"/>
          </a:xfrm>
          <a:prstGeom prst="rect">
            <a:avLst/>
          </a:prstGeom>
        </p:spPr>
        <p:txBody>
          <a:bodyPr wrap="square">
            <a:spAutoFit/>
          </a:bodyPr>
          <a:lstStyle/>
          <a:p>
            <a:r>
              <a:rPr lang="ja-JP" altLang="en-US" sz="1600" dirty="0">
                <a:solidFill>
                  <a:srgbClr val="FF0000"/>
                </a:solidFill>
                <a:latin typeface="UD デジタル 教科書体 N-B" panose="02020700000000000000" pitchFamily="17" charset="-128"/>
                <a:ea typeface="UD デジタル 教科書体 N-B" panose="02020700000000000000" pitchFamily="17" charset="-128"/>
              </a:rPr>
              <a:t>暗いトンネル（落ち込み）から一日も早く脱出しよう</a:t>
            </a:r>
            <a:endParaRPr lang="en-US" altLang="ja-JP" sz="1600" dirty="0">
              <a:solidFill>
                <a:srgbClr val="FF0000"/>
              </a:solidFill>
              <a:latin typeface="UD デジタル 教科書体 N-B" panose="02020700000000000000" pitchFamily="17" charset="-128"/>
              <a:ea typeface="UD デジタル 教科書体 N-B" panose="02020700000000000000" pitchFamily="17" charset="-128"/>
            </a:endParaRPr>
          </a:p>
          <a:p>
            <a:r>
              <a:rPr lang="ja-JP" altLang="en-US" sz="1600" dirty="0">
                <a:latin typeface="UD デジタル 教科書体 N-B" panose="02020700000000000000" pitchFamily="17" charset="-128"/>
                <a:ea typeface="UD デジタル 教科書体 N-B" panose="02020700000000000000" pitchFamily="17" charset="-128"/>
              </a:rPr>
              <a:t>　</a:t>
            </a:r>
            <a:r>
              <a:rPr lang="ja-JP" altLang="en-US" sz="1600" dirty="0" smtClean="0">
                <a:latin typeface="UD デジタル 教科書体 N-B" panose="02020700000000000000" pitchFamily="17" charset="-128"/>
                <a:ea typeface="UD デジタル 教科書体 N-B" panose="02020700000000000000" pitchFamily="17" charset="-128"/>
              </a:rPr>
              <a:t>医師</a:t>
            </a:r>
            <a:r>
              <a:rPr lang="ja-JP" altLang="en-US" sz="1600" dirty="0">
                <a:latin typeface="UD デジタル 教科書体 N-B" panose="02020700000000000000" pitchFamily="17" charset="-128"/>
                <a:ea typeface="UD デジタル 教科書体 N-B" panose="02020700000000000000" pitchFamily="17" charset="-128"/>
              </a:rPr>
              <a:t>に「認知症です。」と言われて、頭が真っ白になりました</a:t>
            </a:r>
            <a:r>
              <a:rPr lang="ja-JP" altLang="en-US" sz="1600" dirty="0" smtClean="0">
                <a:latin typeface="UD デジタル 教科書体 N-B" panose="02020700000000000000" pitchFamily="17" charset="-128"/>
                <a:ea typeface="UD デジタル 教科書体 N-B" panose="02020700000000000000" pitchFamily="17" charset="-128"/>
              </a:rPr>
              <a:t>。</a:t>
            </a:r>
            <a:endParaRPr lang="en-US" altLang="ja-JP" sz="1600" dirty="0" smtClean="0">
              <a:latin typeface="UD デジタル 教科書体 N-B" panose="02020700000000000000" pitchFamily="17" charset="-128"/>
              <a:ea typeface="UD デジタル 教科書体 N-B" panose="02020700000000000000" pitchFamily="17" charset="-128"/>
            </a:endParaRPr>
          </a:p>
          <a:p>
            <a:r>
              <a:rPr lang="ja-JP" altLang="en-US" sz="1600" dirty="0">
                <a:latin typeface="UD デジタル 教科書体 N-B" panose="02020700000000000000" pitchFamily="17" charset="-128"/>
                <a:ea typeface="UD デジタル 教科書体 N-B" panose="02020700000000000000" pitchFamily="17" charset="-128"/>
              </a:rPr>
              <a:t>　</a:t>
            </a:r>
            <a:r>
              <a:rPr lang="ja-JP" altLang="en-US" sz="1600" dirty="0" smtClean="0">
                <a:latin typeface="UD デジタル 教科書体 N-B" panose="02020700000000000000" pitchFamily="17" charset="-128"/>
                <a:ea typeface="UD デジタル 教科書体 N-B" panose="02020700000000000000" pitchFamily="17" charset="-128"/>
              </a:rPr>
              <a:t>　自分</a:t>
            </a:r>
            <a:r>
              <a:rPr lang="ja-JP" altLang="en-US" sz="1600" dirty="0">
                <a:latin typeface="UD デジタル 教科書体 N-B" panose="02020700000000000000" pitchFamily="17" charset="-128"/>
                <a:ea typeface="UD デジタル 教科書体 N-B" panose="02020700000000000000" pitchFamily="17" charset="-128"/>
              </a:rPr>
              <a:t>はこれからどうなってしまうのか、</a:t>
            </a:r>
            <a:r>
              <a:rPr lang="ja-JP" altLang="en-US" sz="1600" dirty="0" err="1">
                <a:latin typeface="UD デジタル 教科書体 N-B" panose="02020700000000000000" pitchFamily="17" charset="-128"/>
                <a:ea typeface="UD デジタル 教科書体 N-B" panose="02020700000000000000" pitchFamily="17" charset="-128"/>
              </a:rPr>
              <a:t>心配で心配で</a:t>
            </a:r>
            <a:r>
              <a:rPr lang="ja-JP" altLang="en-US" sz="1600" dirty="0">
                <a:latin typeface="UD デジタル 教科書体 N-B" panose="02020700000000000000" pitchFamily="17" charset="-128"/>
                <a:ea typeface="UD デジタル 教科書体 N-B" panose="02020700000000000000" pitchFamily="17" charset="-128"/>
              </a:rPr>
              <a:t>、眠れない夜が続きました</a:t>
            </a:r>
            <a:r>
              <a:rPr lang="ja-JP" altLang="en-US" sz="1600" dirty="0" smtClean="0">
                <a:latin typeface="UD デジタル 教科書体 N-B" panose="02020700000000000000" pitchFamily="17" charset="-128"/>
                <a:ea typeface="UD デジタル 教科書体 N-B" panose="02020700000000000000" pitchFamily="17" charset="-128"/>
              </a:rPr>
              <a:t>。</a:t>
            </a:r>
            <a:endParaRPr lang="en-US" altLang="ja-JP" sz="1600" dirty="0" smtClean="0">
              <a:latin typeface="UD デジタル 教科書体 N-B" panose="02020700000000000000" pitchFamily="17" charset="-128"/>
              <a:ea typeface="UD デジタル 教科書体 N-B" panose="02020700000000000000" pitchFamily="17" charset="-128"/>
            </a:endParaRPr>
          </a:p>
          <a:p>
            <a:r>
              <a:rPr lang="ja-JP" altLang="en-US" sz="1600" dirty="0">
                <a:latin typeface="UD デジタル 教科書体 N-B" panose="02020700000000000000" pitchFamily="17" charset="-128"/>
                <a:ea typeface="UD デジタル 教科書体 N-B" panose="02020700000000000000" pitchFamily="17" charset="-128"/>
              </a:rPr>
              <a:t>　</a:t>
            </a:r>
            <a:r>
              <a:rPr lang="ja-JP" altLang="en-US" sz="1600" dirty="0" smtClean="0">
                <a:latin typeface="UD デジタル 教科書体 N-B" panose="02020700000000000000" pitchFamily="17" charset="-128"/>
                <a:ea typeface="UD デジタル 教科書体 N-B" panose="02020700000000000000" pitchFamily="17" charset="-128"/>
              </a:rPr>
              <a:t>　　誰</a:t>
            </a:r>
            <a:r>
              <a:rPr lang="ja-JP" altLang="en-US" sz="1600" dirty="0">
                <a:latin typeface="UD デジタル 教科書体 N-B" panose="02020700000000000000" pitchFamily="17" charset="-128"/>
                <a:ea typeface="UD デジタル 教科書体 N-B" panose="02020700000000000000" pitchFamily="17" charset="-128"/>
              </a:rPr>
              <a:t>にも相談できずに、一人でうつうつ悩んでました。　人に会いたくない、家から出たく</a:t>
            </a:r>
            <a:r>
              <a:rPr lang="ja-JP" altLang="en-US" sz="1600" dirty="0" smtClean="0">
                <a:latin typeface="UD デジタル 教科書体 N-B" panose="02020700000000000000" pitchFamily="17" charset="-128"/>
                <a:ea typeface="UD デジタル 教科書体 N-B" panose="02020700000000000000" pitchFamily="17" charset="-128"/>
              </a:rPr>
              <a:t>なくなって、</a:t>
            </a:r>
            <a:r>
              <a:rPr lang="ja-JP" altLang="en-US" sz="1600" dirty="0">
                <a:latin typeface="UD デジタル 教科書体 N-B" panose="02020700000000000000" pitchFamily="17" charset="-128"/>
                <a:ea typeface="UD デジタル 教科書体 N-B" panose="02020700000000000000" pitchFamily="17" charset="-128"/>
              </a:rPr>
              <a:t>家にこもってました</a:t>
            </a:r>
            <a:r>
              <a:rPr lang="ja-JP" altLang="en-US" sz="1600" dirty="0" smtClean="0">
                <a:latin typeface="UD デジタル 教科書体 N-B" panose="02020700000000000000" pitchFamily="17" charset="-128"/>
                <a:ea typeface="UD デジタル 教科書体 N-B" panose="02020700000000000000" pitchFamily="17" charset="-128"/>
              </a:rPr>
              <a:t>。</a:t>
            </a:r>
            <a:endParaRPr lang="en-US" altLang="ja-JP" sz="1600" dirty="0" smtClean="0">
              <a:latin typeface="UD デジタル 教科書体 N-B" panose="02020700000000000000" pitchFamily="17" charset="-128"/>
              <a:ea typeface="UD デジタル 教科書体 N-B" panose="02020700000000000000" pitchFamily="17" charset="-128"/>
            </a:endParaRPr>
          </a:p>
          <a:p>
            <a:r>
              <a:rPr lang="ja-JP" altLang="en-US" sz="1600" dirty="0">
                <a:latin typeface="UD デジタル 教科書体 N-B" panose="02020700000000000000" pitchFamily="17" charset="-128"/>
                <a:ea typeface="UD デジタル 教科書体 N-B" panose="02020700000000000000" pitchFamily="17" charset="-128"/>
              </a:rPr>
              <a:t>　</a:t>
            </a:r>
            <a:r>
              <a:rPr lang="ja-JP" altLang="en-US" sz="1600" dirty="0" smtClean="0">
                <a:latin typeface="UD デジタル 教科書体 N-B" panose="02020700000000000000" pitchFamily="17" charset="-128"/>
                <a:ea typeface="UD デジタル 教科書体 N-B" panose="02020700000000000000" pitchFamily="17" charset="-128"/>
              </a:rPr>
              <a:t>　　　自分</a:t>
            </a:r>
            <a:r>
              <a:rPr lang="ja-JP" altLang="en-US" sz="1600" dirty="0">
                <a:latin typeface="UD デジタル 教科書体 N-B" panose="02020700000000000000" pitchFamily="17" charset="-128"/>
                <a:ea typeface="UD デジタル 教科書体 N-B" panose="02020700000000000000" pitchFamily="17" charset="-128"/>
              </a:rPr>
              <a:t>でもまずいなとわかってるけど、家族に言われるとムカッときて、毎日、口喧嘩ばかり。</a:t>
            </a:r>
            <a:endParaRPr lang="en-US" altLang="ja-JP" sz="1600" dirty="0">
              <a:latin typeface="UD デジタル 教科書体 N-B" panose="02020700000000000000" pitchFamily="17" charset="-128"/>
              <a:ea typeface="UD デジタル 教科書体 N-B" panose="02020700000000000000" pitchFamily="17" charset="-128"/>
            </a:endParaRPr>
          </a:p>
          <a:p>
            <a:r>
              <a:rPr lang="ja-JP" altLang="en-US" sz="1600" dirty="0" smtClean="0">
                <a:latin typeface="UD デジタル 教科書体 N-B" panose="02020700000000000000" pitchFamily="17" charset="-128"/>
                <a:ea typeface="UD デジタル 教科書体 N-B" panose="02020700000000000000" pitchFamily="17" charset="-128"/>
              </a:rPr>
              <a:t>　　　　　こんなん</a:t>
            </a:r>
            <a:r>
              <a:rPr lang="ja-JP" altLang="en-US" sz="1600" dirty="0">
                <a:latin typeface="UD デジタル 教科書体 N-B" panose="02020700000000000000" pitchFamily="17" charset="-128"/>
                <a:ea typeface="UD デジタル 教科書体 N-B" panose="02020700000000000000" pitchFamily="17" charset="-128"/>
              </a:rPr>
              <a:t>じゃダメになるって、ある日思いきって役所に相談にいって</a:t>
            </a:r>
            <a:r>
              <a:rPr lang="ja-JP" altLang="en-US" sz="1600" dirty="0" smtClean="0">
                <a:latin typeface="UD デジタル 教科書体 N-B" panose="02020700000000000000" pitchFamily="17" charset="-128"/>
                <a:ea typeface="UD デジタル 教科書体 N-B" panose="02020700000000000000" pitchFamily="17" charset="-128"/>
              </a:rPr>
              <a:t>みたら担当</a:t>
            </a:r>
            <a:r>
              <a:rPr lang="ja-JP" altLang="en-US" sz="1600" dirty="0">
                <a:latin typeface="UD デジタル 教科書体 N-B" panose="02020700000000000000" pitchFamily="17" charset="-128"/>
                <a:ea typeface="UD デジタル 教科書体 N-B" panose="02020700000000000000" pitchFamily="17" charset="-128"/>
              </a:rPr>
              <a:t>の人が本当に親身に話をきいてくれた。　</a:t>
            </a:r>
            <a:endParaRPr lang="en-US" altLang="ja-JP" sz="1600" dirty="0">
              <a:latin typeface="UD デジタル 教科書体 N-B" panose="02020700000000000000" pitchFamily="17" charset="-128"/>
              <a:ea typeface="UD デジタル 教科書体 N-B" panose="02020700000000000000" pitchFamily="17" charset="-128"/>
            </a:endParaRPr>
          </a:p>
          <a:p>
            <a:r>
              <a:rPr lang="ja-JP" altLang="en-US" sz="1600" dirty="0" smtClean="0">
                <a:latin typeface="UD デジタル 教科書体 N-B" panose="02020700000000000000" pitchFamily="17" charset="-128"/>
                <a:ea typeface="UD デジタル 教科書体 N-B" panose="02020700000000000000" pitchFamily="17" charset="-128"/>
              </a:rPr>
              <a:t>　　　　　　視界</a:t>
            </a:r>
            <a:r>
              <a:rPr lang="ja-JP" altLang="en-US" sz="1600" dirty="0">
                <a:latin typeface="UD デジタル 教科書体 N-B" panose="02020700000000000000" pitchFamily="17" charset="-128"/>
                <a:ea typeface="UD デジタル 教科書体 N-B" panose="02020700000000000000" pitchFamily="17" charset="-128"/>
              </a:rPr>
              <a:t>が</a:t>
            </a:r>
            <a:r>
              <a:rPr lang="ja-JP" altLang="en-US" sz="1600" dirty="0" err="1">
                <a:latin typeface="UD デジタル 教科書体 N-B" panose="02020700000000000000" pitchFamily="17" charset="-128"/>
                <a:ea typeface="UD デジタル 教科書体 N-B" panose="02020700000000000000" pitchFamily="17" charset="-128"/>
              </a:rPr>
              <a:t>ぱ</a:t>
            </a:r>
            <a:r>
              <a:rPr lang="ja-JP" altLang="en-US" sz="1600" dirty="0">
                <a:latin typeface="UD デジタル 教科書体 N-B" panose="02020700000000000000" pitchFamily="17" charset="-128"/>
                <a:ea typeface="UD デジタル 教科書体 N-B" panose="02020700000000000000" pitchFamily="17" charset="-128"/>
              </a:rPr>
              <a:t>あっと開けた。</a:t>
            </a:r>
            <a:endParaRPr lang="en-US" altLang="ja-JP" sz="1600" dirty="0">
              <a:latin typeface="UD デジタル 教科書体 N-B" panose="02020700000000000000" pitchFamily="17" charset="-128"/>
              <a:ea typeface="UD デジタル 教科書体 N-B" panose="02020700000000000000" pitchFamily="17" charset="-128"/>
            </a:endParaRPr>
          </a:p>
          <a:p>
            <a:r>
              <a:rPr lang="ja-JP" altLang="en-US" sz="1600" dirty="0" smtClean="0">
                <a:latin typeface="UD デジタル 教科書体 N-B" panose="02020700000000000000" pitchFamily="17" charset="-128"/>
                <a:ea typeface="UD デジタル 教科書体 N-B" panose="02020700000000000000" pitchFamily="17" charset="-128"/>
              </a:rPr>
              <a:t>　　　　　　　もっと</a:t>
            </a:r>
            <a:r>
              <a:rPr lang="ja-JP" altLang="en-US" sz="1600" dirty="0">
                <a:latin typeface="UD デジタル 教科書体 N-B" panose="02020700000000000000" pitchFamily="17" charset="-128"/>
                <a:ea typeface="UD デジタル 教科書体 N-B" panose="02020700000000000000" pitchFamily="17" charset="-128"/>
              </a:rPr>
              <a:t>早く相談にいけばよかったな。　</a:t>
            </a:r>
            <a:endParaRPr lang="en-US" altLang="ja-JP" sz="1600" dirty="0" smtClean="0">
              <a:latin typeface="UD デジタル 教科書体 N-B" panose="02020700000000000000" pitchFamily="17" charset="-128"/>
              <a:ea typeface="UD デジタル 教科書体 N-B" panose="02020700000000000000" pitchFamily="17" charset="-128"/>
            </a:endParaRPr>
          </a:p>
          <a:p>
            <a:r>
              <a:rPr lang="ja-JP" altLang="en-US" sz="1600" dirty="0">
                <a:latin typeface="UD デジタル 教科書体 N-B" panose="02020700000000000000" pitchFamily="17" charset="-128"/>
                <a:ea typeface="UD デジタル 教科書体 N-B" panose="02020700000000000000" pitchFamily="17" charset="-128"/>
              </a:rPr>
              <a:t>　</a:t>
            </a:r>
            <a:r>
              <a:rPr lang="ja-JP" altLang="en-US" sz="1600" dirty="0" smtClean="0">
                <a:latin typeface="UD デジタル 教科書体 N-B" panose="02020700000000000000" pitchFamily="17" charset="-128"/>
                <a:ea typeface="UD デジタル 教科書体 N-B" panose="02020700000000000000" pitchFamily="17" charset="-128"/>
              </a:rPr>
              <a:t>　　　　　　　あんな</a:t>
            </a:r>
            <a:r>
              <a:rPr lang="ja-JP" altLang="en-US" sz="1600" dirty="0">
                <a:latin typeface="UD デジタル 教科書体 N-B" panose="02020700000000000000" pitchFamily="17" charset="-128"/>
                <a:ea typeface="UD デジタル 教科書体 N-B" panose="02020700000000000000" pitchFamily="17" charset="-128"/>
              </a:rPr>
              <a:t>に苦しい思いをせずに済んだのに</a:t>
            </a:r>
            <a:r>
              <a:rPr lang="ja-JP" altLang="en-US" sz="1600" dirty="0" smtClean="0">
                <a:latin typeface="UD デジタル 教科書体 N-B" panose="02020700000000000000" pitchFamily="17" charset="-128"/>
                <a:ea typeface="UD デジタル 教科書体 N-B" panose="02020700000000000000" pitchFamily="17" charset="-128"/>
              </a:rPr>
              <a:t>。</a:t>
            </a:r>
            <a:endParaRPr lang="en-US" altLang="ja-JP" sz="1600" dirty="0" smtClean="0">
              <a:latin typeface="UD デジタル 教科書体 N-B" panose="02020700000000000000" pitchFamily="17" charset="-128"/>
              <a:ea typeface="UD デジタル 教科書体 N-B" panose="02020700000000000000" pitchFamily="17" charset="-128"/>
            </a:endParaRPr>
          </a:p>
          <a:p>
            <a:endParaRPr lang="en-US" altLang="ja-JP" sz="1600" dirty="0" smtClean="0">
              <a:latin typeface="UD デジタル 教科書体 N-B" panose="02020700000000000000" pitchFamily="17" charset="-128"/>
              <a:ea typeface="UD デジタル 教科書体 N-B" panose="02020700000000000000" pitchFamily="17" charset="-128"/>
            </a:endParaRPr>
          </a:p>
          <a:p>
            <a:endParaRPr lang="en-US" altLang="ja-JP" sz="1600" dirty="0" smtClean="0">
              <a:latin typeface="UD デジタル 教科書体 N-B" panose="02020700000000000000" pitchFamily="17" charset="-128"/>
              <a:ea typeface="UD デジタル 教科書体 N-B" panose="02020700000000000000" pitchFamily="17" charset="-128"/>
            </a:endParaRPr>
          </a:p>
          <a:p>
            <a:endParaRPr lang="en-US" altLang="ja-JP" sz="1600" dirty="0">
              <a:latin typeface="UD デジタル 教科書体 N-B" panose="02020700000000000000" pitchFamily="17" charset="-128"/>
              <a:ea typeface="UD デジタル 教科書体 N-B" panose="02020700000000000000" pitchFamily="17" charset="-128"/>
            </a:endParaRPr>
          </a:p>
          <a:p>
            <a:endParaRPr lang="en-US" altLang="ja-JP" sz="1600" dirty="0">
              <a:latin typeface="UD デジタル 教科書体 N-B" panose="02020700000000000000" pitchFamily="17" charset="-128"/>
              <a:ea typeface="UD デジタル 教科書体 N-B" panose="02020700000000000000" pitchFamily="17" charset="-128"/>
            </a:endParaRPr>
          </a:p>
          <a:p>
            <a:r>
              <a:rPr lang="ja-JP" altLang="en-US" sz="1600" dirty="0">
                <a:solidFill>
                  <a:srgbClr val="FF0000"/>
                </a:solidFill>
                <a:latin typeface="UD デジタル 教科書体 N-B" panose="02020700000000000000" pitchFamily="17" charset="-128"/>
                <a:ea typeface="UD デジタル 教科書体 N-B" panose="02020700000000000000" pitchFamily="17" charset="-128"/>
              </a:rPr>
              <a:t>トンネルを抜けると、可能性が</a:t>
            </a:r>
            <a:r>
              <a:rPr lang="ja-JP" altLang="en-US" sz="1600" dirty="0" smtClean="0">
                <a:solidFill>
                  <a:srgbClr val="FF0000"/>
                </a:solidFill>
                <a:latin typeface="UD デジタル 教科書体 N-B" panose="02020700000000000000" pitchFamily="17" charset="-128"/>
                <a:ea typeface="UD デジタル 教科書体 N-B" panose="02020700000000000000" pitchFamily="17" charset="-128"/>
              </a:rPr>
              <a:t>広がる</a:t>
            </a:r>
            <a:endParaRPr lang="en-US" altLang="ja-JP" sz="1600" dirty="0" smtClean="0">
              <a:solidFill>
                <a:srgbClr val="FF0000"/>
              </a:solidFill>
              <a:latin typeface="UD デジタル 教科書体 N-B" panose="02020700000000000000" pitchFamily="17" charset="-128"/>
              <a:ea typeface="UD デジタル 教科書体 N-B" panose="02020700000000000000" pitchFamily="17" charset="-128"/>
            </a:endParaRPr>
          </a:p>
          <a:p>
            <a:pPr lvl="0"/>
            <a:r>
              <a:rPr lang="ja-JP" altLang="en-US" sz="1600" dirty="0" smtClean="0">
                <a:solidFill>
                  <a:srgbClr val="FF0000"/>
                </a:solidFill>
                <a:latin typeface="UD デジタル 教科書体 N-B" panose="02020700000000000000" pitchFamily="17" charset="-128"/>
                <a:ea typeface="UD デジタル 教科書体 N-B" panose="02020700000000000000" pitchFamily="17" charset="-128"/>
              </a:rPr>
              <a:t>　</a:t>
            </a:r>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rPr>
              <a:t>今</a:t>
            </a:r>
            <a:r>
              <a:rPr lang="ja-JP" altLang="en-US" sz="1600" dirty="0">
                <a:solidFill>
                  <a:prstClr val="black"/>
                </a:solidFill>
                <a:latin typeface="UD デジタル 教科書体 N-B" panose="02020700000000000000" pitchFamily="17" charset="-128"/>
                <a:ea typeface="UD デジタル 教科書体 N-B" panose="02020700000000000000" pitchFamily="17" charset="-128"/>
              </a:rPr>
              <a:t>から思うと、診断された直後、あの頃が最悪だった。　</a:t>
            </a:r>
            <a:endParaRPr lang="en-US" altLang="ja-JP" sz="1600"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r>
              <a:rPr lang="ja-JP" altLang="en-US" sz="1600" dirty="0">
                <a:solidFill>
                  <a:prstClr val="black"/>
                </a:solidFill>
                <a:latin typeface="UD デジタル 教科書体 N-B" panose="02020700000000000000" pitchFamily="17" charset="-128"/>
                <a:ea typeface="UD デジタル 教科書体 N-B" panose="02020700000000000000" pitchFamily="17" charset="-128"/>
              </a:rPr>
              <a:t>　</a:t>
            </a:r>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rPr>
              <a:t>　先</a:t>
            </a:r>
            <a:r>
              <a:rPr lang="ja-JP" altLang="en-US" sz="1600" dirty="0">
                <a:solidFill>
                  <a:prstClr val="black"/>
                </a:solidFill>
                <a:latin typeface="UD デジタル 教科書体 N-B" panose="02020700000000000000" pitchFamily="17" charset="-128"/>
                <a:ea typeface="UD デジタル 教科書体 N-B" panose="02020700000000000000" pitchFamily="17" charset="-128"/>
              </a:rPr>
              <a:t>が見えずに、悶々としてた</a:t>
            </a:r>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rPr>
              <a:t>。</a:t>
            </a:r>
            <a:endParaRPr lang="en-US" altLang="ja-JP" sz="1600" dirty="0" smtClean="0">
              <a:solidFill>
                <a:prstClr val="black"/>
              </a:solidFill>
              <a:latin typeface="UD デジタル 教科書体 N-B" panose="02020700000000000000" pitchFamily="17" charset="-128"/>
              <a:ea typeface="UD デジタル 教科書体 N-B" panose="02020700000000000000" pitchFamily="17" charset="-128"/>
            </a:endParaRPr>
          </a:p>
          <a:p>
            <a:r>
              <a:rPr lang="ja-JP" altLang="en-US" sz="1600" dirty="0">
                <a:solidFill>
                  <a:prstClr val="black"/>
                </a:solidFill>
                <a:latin typeface="UD デジタル 教科書体 N-B" panose="02020700000000000000" pitchFamily="17" charset="-128"/>
                <a:ea typeface="UD デジタル 教科書体 N-B" panose="02020700000000000000" pitchFamily="17" charset="-128"/>
              </a:rPr>
              <a:t>　</a:t>
            </a:r>
            <a:r>
              <a:rPr lang="ja-JP" altLang="en-US" sz="1600" dirty="0" smtClean="0">
                <a:solidFill>
                  <a:prstClr val="black"/>
                </a:solidFill>
                <a:latin typeface="UD デジタル 教科書体 N-B" panose="02020700000000000000" pitchFamily="17" charset="-128"/>
                <a:ea typeface="UD デジタル 教科書体 N-B" panose="02020700000000000000" pitchFamily="17" charset="-128"/>
              </a:rPr>
              <a:t>　　</a:t>
            </a:r>
            <a:r>
              <a:rPr lang="ja-JP" altLang="en-US" sz="1600" dirty="0">
                <a:latin typeface="UD デジタル 教科書体 N-B" panose="02020700000000000000" pitchFamily="17" charset="-128"/>
                <a:ea typeface="UD デジタル 教科書体 N-B" panose="02020700000000000000" pitchFamily="17" charset="-128"/>
              </a:rPr>
              <a:t>気持ちだけでなくって、体調まで悪くなって、一気に弱った。　</a:t>
            </a:r>
            <a:endParaRPr lang="en-US" altLang="ja-JP" sz="1600" dirty="0" smtClean="0">
              <a:latin typeface="UD デジタル 教科書体 N-B" panose="02020700000000000000" pitchFamily="17" charset="-128"/>
              <a:ea typeface="UD デジタル 教科書体 N-B" panose="02020700000000000000" pitchFamily="17" charset="-128"/>
            </a:endParaRPr>
          </a:p>
          <a:p>
            <a:r>
              <a:rPr lang="ja-JP" altLang="en-US" sz="1600" dirty="0">
                <a:latin typeface="UD デジタル 教科書体 N-B" panose="02020700000000000000" pitchFamily="17" charset="-128"/>
                <a:ea typeface="UD デジタル 教科書体 N-B" panose="02020700000000000000" pitchFamily="17" charset="-128"/>
              </a:rPr>
              <a:t>　</a:t>
            </a:r>
            <a:r>
              <a:rPr lang="ja-JP" altLang="en-US" sz="1600" dirty="0" smtClean="0">
                <a:latin typeface="UD デジタル 教科書体 N-B" panose="02020700000000000000" pitchFamily="17" charset="-128"/>
                <a:ea typeface="UD デジタル 教科書体 N-B" panose="02020700000000000000" pitchFamily="17" charset="-128"/>
              </a:rPr>
              <a:t>　　　今</a:t>
            </a:r>
            <a:r>
              <a:rPr lang="ja-JP" altLang="en-US" sz="1600" dirty="0">
                <a:latin typeface="UD デジタル 教科書体 N-B" panose="02020700000000000000" pitchFamily="17" charset="-128"/>
                <a:ea typeface="UD デジタル 教科書体 N-B" panose="02020700000000000000" pitchFamily="17" charset="-128"/>
              </a:rPr>
              <a:t>は嘘のように元気</a:t>
            </a:r>
            <a:r>
              <a:rPr lang="ja-JP" altLang="en-US" sz="1600" dirty="0" smtClean="0">
                <a:latin typeface="UD デジタル 教科書体 N-B" panose="02020700000000000000" pitchFamily="17" charset="-128"/>
                <a:ea typeface="UD デジタル 教科書体 N-B" panose="02020700000000000000" pitchFamily="17" charset="-128"/>
              </a:rPr>
              <a:t>。</a:t>
            </a:r>
            <a:endParaRPr lang="en-US" altLang="ja-JP" sz="1600" dirty="0" smtClean="0">
              <a:latin typeface="UD デジタル 教科書体 N-B" panose="02020700000000000000" pitchFamily="17" charset="-128"/>
              <a:ea typeface="UD デジタル 教科書体 N-B" panose="02020700000000000000" pitchFamily="17" charset="-128"/>
            </a:endParaRPr>
          </a:p>
          <a:p>
            <a:r>
              <a:rPr lang="ja-JP" altLang="en-US" sz="1600" dirty="0">
                <a:latin typeface="UD デジタル 教科書体 N-B" panose="02020700000000000000" pitchFamily="17" charset="-128"/>
                <a:ea typeface="UD デジタル 教科書体 N-B" panose="02020700000000000000" pitchFamily="17" charset="-128"/>
              </a:rPr>
              <a:t>　</a:t>
            </a:r>
            <a:r>
              <a:rPr lang="ja-JP" altLang="en-US" sz="1600" dirty="0" smtClean="0">
                <a:latin typeface="UD デジタル 教科書体 N-B" panose="02020700000000000000" pitchFamily="17" charset="-128"/>
                <a:ea typeface="UD デジタル 教科書体 N-B" panose="02020700000000000000" pitchFamily="17" charset="-128"/>
              </a:rPr>
              <a:t>　　　　</a:t>
            </a:r>
            <a:r>
              <a:rPr lang="ja-JP" altLang="en-US" sz="1600" dirty="0">
                <a:latin typeface="UD デジタル 教科書体 N-B" panose="02020700000000000000" pitchFamily="17" charset="-128"/>
                <a:ea typeface="UD デジタル 教科書体 N-B" panose="02020700000000000000" pitchFamily="17" charset="-128"/>
              </a:rPr>
              <a:t>まだまだ体は元気だし、むしろ認知症になる前よりも、つきあいが広がって、今の方が楽しい</a:t>
            </a:r>
            <a:r>
              <a:rPr lang="ja-JP" altLang="en-US" sz="1600" dirty="0" smtClean="0">
                <a:latin typeface="UD デジタル 教科書体 N-B" panose="02020700000000000000" pitchFamily="17" charset="-128"/>
                <a:ea typeface="UD デジタル 教科書体 N-B" panose="02020700000000000000" pitchFamily="17" charset="-128"/>
              </a:rPr>
              <a:t>。</a:t>
            </a:r>
            <a:endParaRPr lang="en-US" altLang="ja-JP" sz="1600" dirty="0" smtClean="0">
              <a:latin typeface="UD デジタル 教科書体 N-B" panose="02020700000000000000" pitchFamily="17" charset="-128"/>
              <a:ea typeface="UD デジタル 教科書体 N-B" panose="02020700000000000000" pitchFamily="17" charset="-128"/>
            </a:endParaRPr>
          </a:p>
          <a:p>
            <a:r>
              <a:rPr lang="ja-JP" altLang="en-US" sz="1600" dirty="0">
                <a:latin typeface="UD デジタル 教科書体 N-B" panose="02020700000000000000" pitchFamily="17" charset="-128"/>
                <a:ea typeface="UD デジタル 教科書体 N-B" panose="02020700000000000000" pitchFamily="17" charset="-128"/>
              </a:rPr>
              <a:t>　</a:t>
            </a:r>
            <a:r>
              <a:rPr lang="ja-JP" altLang="en-US" sz="1600" dirty="0" smtClean="0">
                <a:latin typeface="UD デジタル 教科書体 N-B" panose="02020700000000000000" pitchFamily="17" charset="-128"/>
                <a:ea typeface="UD デジタル 教科書体 N-B" panose="02020700000000000000" pitchFamily="17" charset="-128"/>
              </a:rPr>
              <a:t>　　　　　</a:t>
            </a:r>
            <a:r>
              <a:rPr lang="ja-JP" altLang="en-US" sz="1600" dirty="0">
                <a:latin typeface="UD デジタル 教科書体 N-B" panose="02020700000000000000" pitchFamily="17" charset="-128"/>
                <a:ea typeface="UD デジタル 教科書体 N-B" panose="02020700000000000000" pitchFamily="17" charset="-128"/>
              </a:rPr>
              <a:t>あなたも一日も早く元気になろう</a:t>
            </a:r>
            <a:r>
              <a:rPr lang="ja-JP" altLang="en-US" sz="1600" dirty="0" smtClean="0">
                <a:latin typeface="UD デジタル 教科書体 N-B" panose="02020700000000000000" pitchFamily="17" charset="-128"/>
                <a:ea typeface="UD デジタル 教科書体 N-B" panose="02020700000000000000" pitchFamily="17" charset="-128"/>
              </a:rPr>
              <a:t>。</a:t>
            </a:r>
            <a:r>
              <a:rPr lang="ja-JP" altLang="en-US" sz="1600" dirty="0">
                <a:latin typeface="UD デジタル 教科書体 N-B" panose="02020700000000000000" pitchFamily="17" charset="-128"/>
                <a:ea typeface="UD デジタル 教科書体 N-B" panose="02020700000000000000" pitchFamily="17" charset="-128"/>
              </a:rPr>
              <a:t>　</a:t>
            </a:r>
            <a:endParaRPr lang="en-US" altLang="ja-JP" sz="1600" dirty="0">
              <a:latin typeface="UD デジタル 教科書体 N-B" panose="02020700000000000000" pitchFamily="17" charset="-128"/>
              <a:ea typeface="UD デジタル 教科書体 N-B" panose="02020700000000000000" pitchFamily="17" charset="-128"/>
            </a:endParaRPr>
          </a:p>
        </p:txBody>
      </p:sp>
      <p:pic>
        <p:nvPicPr>
          <p:cNvPr id="6" name="図 5">
            <a:extLst>
              <a:ext uri="{FF2B5EF4-FFF2-40B4-BE49-F238E27FC236}">
                <a16:creationId xmlns:a16="http://schemas.microsoft.com/office/drawing/2014/main" id="{296D7C04-5C0B-44DE-B9F0-F7A3C59FD204}"/>
              </a:ext>
            </a:extLst>
          </p:cNvPr>
          <p:cNvPicPr>
            <a:picLocks noChangeAspect="1"/>
          </p:cNvPicPr>
          <p:nvPr/>
        </p:nvPicPr>
        <p:blipFill>
          <a:blip r:embed="rId3"/>
          <a:stretch>
            <a:fillRect/>
          </a:stretch>
        </p:blipFill>
        <p:spPr>
          <a:xfrm>
            <a:off x="10300978" y="5112120"/>
            <a:ext cx="1264654" cy="1155139"/>
          </a:xfrm>
          <a:prstGeom prst="rect">
            <a:avLst/>
          </a:prstGeom>
        </p:spPr>
      </p:pic>
      <p:sp>
        <p:nvSpPr>
          <p:cNvPr id="8" name="角丸四角形吹き出し 7"/>
          <p:cNvSpPr/>
          <p:nvPr/>
        </p:nvSpPr>
        <p:spPr>
          <a:xfrm>
            <a:off x="7689272" y="3635888"/>
            <a:ext cx="3959487" cy="988700"/>
          </a:xfrm>
          <a:prstGeom prst="wedgeRoundRectCallout">
            <a:avLst>
              <a:gd name="adj1" fmla="val 23795"/>
              <a:gd name="adj2" fmla="val 75327"/>
              <a:gd name="adj3" fmla="val 16667"/>
            </a:avLst>
          </a:prstGeom>
          <a:solidFill>
            <a:srgbClr val="FFCC66"/>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rPr>
              <a:t>P.9</a:t>
            </a: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「本人にとってのよりよい暮らしガイド」より</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診断を受けた直後の気持ち</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p:txBody>
      </p:sp>
      <p:sp>
        <p:nvSpPr>
          <p:cNvPr id="7" name="正方形/長方形 6"/>
          <p:cNvSpPr/>
          <p:nvPr/>
        </p:nvSpPr>
        <p:spPr>
          <a:xfrm>
            <a:off x="10509708" y="342108"/>
            <a:ext cx="1363288"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P.8</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800475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67054" y="1480094"/>
            <a:ext cx="2842771" cy="340593"/>
          </a:xfrm>
          <a:prstGeom prst="roundRect">
            <a:avLst>
              <a:gd name="adj" fmla="val 31727"/>
            </a:avLst>
          </a:prstGeom>
          <a:solidFill>
            <a:srgbClr val="FF5050"/>
          </a:solidFill>
          <a:ln>
            <a:solidFill>
              <a:srgbClr val="0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dirty="0" smtClean="0">
                <a:latin typeface="UD デジタル 教科書体 NK-B" panose="02020700000000000000" pitchFamily="18" charset="-128"/>
                <a:ea typeface="UD デジタル 教科書体 NK-B" panose="02020700000000000000" pitchFamily="18" charset="-128"/>
              </a:rPr>
              <a:t>②元気に自分らしく暮らす</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pic>
        <p:nvPicPr>
          <p:cNvPr id="12" name="図 11"/>
          <p:cNvPicPr>
            <a:picLocks noChangeAspect="1"/>
          </p:cNvPicPr>
          <p:nvPr/>
        </p:nvPicPr>
        <p:blipFill>
          <a:blip r:embed="rId3"/>
          <a:stretch>
            <a:fillRect/>
          </a:stretch>
        </p:blipFill>
        <p:spPr>
          <a:xfrm>
            <a:off x="2734887" y="1180962"/>
            <a:ext cx="5294596" cy="5294596"/>
          </a:xfrm>
          <a:prstGeom prst="rect">
            <a:avLst/>
          </a:prstGeom>
        </p:spPr>
      </p:pic>
      <p:pic>
        <p:nvPicPr>
          <p:cNvPr id="13" name="図 12"/>
          <p:cNvPicPr>
            <a:picLocks noChangeAspect="1"/>
          </p:cNvPicPr>
          <p:nvPr/>
        </p:nvPicPr>
        <p:blipFill>
          <a:blip r:embed="rId4"/>
          <a:stretch>
            <a:fillRect/>
          </a:stretch>
        </p:blipFill>
        <p:spPr>
          <a:xfrm>
            <a:off x="4417010" y="2606888"/>
            <a:ext cx="2056135" cy="1379895"/>
          </a:xfrm>
          <a:prstGeom prst="rect">
            <a:avLst/>
          </a:prstGeom>
        </p:spPr>
      </p:pic>
      <p:sp>
        <p:nvSpPr>
          <p:cNvPr id="9" name="正方形/長方形 8"/>
          <p:cNvSpPr/>
          <p:nvPr/>
        </p:nvSpPr>
        <p:spPr>
          <a:xfrm>
            <a:off x="0" y="16906"/>
            <a:ext cx="12203570" cy="1338828"/>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いい</a:t>
            </a:r>
            <a:r>
              <a:rPr lang="ja-JP" altLang="en-US" sz="2000" dirty="0">
                <a:solidFill>
                  <a:srgbClr val="FF0000"/>
                </a:solidFill>
                <a:latin typeface="UD デジタル 教科書体 NK-B" panose="02020700000000000000" pitchFamily="18" charset="-128"/>
                <a:ea typeface="UD デジタル 教科書体 NK-B" panose="02020700000000000000" pitchFamily="18" charset="-128"/>
              </a:rPr>
              <a:t>日々、いい人生を、地域の中で“先輩”からの</a:t>
            </a: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アドバイス</a:t>
            </a:r>
            <a:endParaRPr lang="en-US" altLang="ja-JP" sz="24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lvl="0" algn="ctr">
              <a:lnSpc>
                <a:spcPct val="150000"/>
              </a:lnSpc>
            </a:pPr>
            <a:r>
              <a:rPr lang="ja-JP" altLang="en-US" dirty="0">
                <a:latin typeface="UD デジタル 教科書体 NK-B" panose="02020700000000000000" pitchFamily="18" charset="-128"/>
                <a:ea typeface="UD デジタル 教科書体 NK-B" panose="02020700000000000000" pitchFamily="18" charset="-128"/>
              </a:rPr>
              <a:t>地域の仲間と出会い、味方と思えることが、落ち込みや孤立を防ぎ前向きに日常を送っていくためには重要</a:t>
            </a:r>
            <a:r>
              <a:rPr lang="ja-JP" altLang="en-US" dirty="0" smtClean="0">
                <a:latin typeface="UD デジタル 教科書体 NK-B" panose="02020700000000000000" pitchFamily="18" charset="-128"/>
                <a:ea typeface="UD デジタル 教科書体 NK-B" panose="02020700000000000000" pitchFamily="18" charset="-128"/>
              </a:rPr>
              <a:t>！</a:t>
            </a:r>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p:cNvSpPr/>
          <p:nvPr/>
        </p:nvSpPr>
        <p:spPr>
          <a:xfrm>
            <a:off x="3868615" y="3840658"/>
            <a:ext cx="3077307" cy="923330"/>
          </a:xfrm>
          <a:prstGeom prst="rect">
            <a:avLst/>
          </a:prstGeom>
        </p:spPr>
        <p:txBody>
          <a:bodyPr wrap="square">
            <a:spAutoFit/>
          </a:bodyPr>
          <a:lstStyle/>
          <a:p>
            <a:pPr lvl="0" algn="ctr">
              <a:lnSpc>
                <a:spcPct val="150000"/>
              </a:lnSpc>
            </a:pPr>
            <a:r>
              <a:rPr lang="ja-JP" altLang="en-US" dirty="0">
                <a:solidFill>
                  <a:srgbClr val="C00000"/>
                </a:solidFill>
                <a:latin typeface="UD デジタル 教科書体 NK-B" panose="02020700000000000000" pitchFamily="18" charset="-128"/>
                <a:ea typeface="UD デジタル 教科書体 NK-B" panose="02020700000000000000" pitchFamily="18" charset="-128"/>
              </a:rPr>
              <a:t>認知症があるとわかっても</a:t>
            </a:r>
            <a:endParaRPr lang="en-US" altLang="ja-JP" dirty="0">
              <a:solidFill>
                <a:srgbClr val="C00000"/>
              </a:solidFill>
              <a:latin typeface="UD デジタル 教科書体 NK-B" panose="02020700000000000000" pitchFamily="18" charset="-128"/>
              <a:ea typeface="UD デジタル 教科書体 NK-B" panose="02020700000000000000" pitchFamily="18" charset="-128"/>
            </a:endParaRPr>
          </a:p>
          <a:p>
            <a:pPr lvl="0" algn="ctr">
              <a:lnSpc>
                <a:spcPct val="150000"/>
              </a:lnSpc>
            </a:pPr>
            <a:r>
              <a:rPr lang="ja-JP" altLang="en-US" dirty="0">
                <a:solidFill>
                  <a:srgbClr val="C00000"/>
                </a:solidFill>
                <a:latin typeface="UD デジタル 教科書体 NK-B" panose="02020700000000000000" pitchFamily="18" charset="-128"/>
                <a:ea typeface="UD デジタル 教科書体 NK-B" panose="02020700000000000000" pitchFamily="18" charset="-128"/>
              </a:rPr>
              <a:t>急に何か変わるわけではない</a:t>
            </a:r>
            <a:endParaRPr lang="en-US" altLang="ja-JP" dirty="0">
              <a:solidFill>
                <a:srgbClr val="C00000"/>
              </a:solidFill>
              <a:latin typeface="UD デジタル 教科書体 NK-B" panose="02020700000000000000" pitchFamily="18" charset="-128"/>
              <a:ea typeface="UD デジタル 教科書体 NK-B" panose="02020700000000000000" pitchFamily="18" charset="-128"/>
            </a:endParaRPr>
          </a:p>
        </p:txBody>
      </p:sp>
      <p:sp>
        <p:nvSpPr>
          <p:cNvPr id="3" name="正方形/長方形 2"/>
          <p:cNvSpPr/>
          <p:nvPr/>
        </p:nvSpPr>
        <p:spPr>
          <a:xfrm>
            <a:off x="1310054" y="6300786"/>
            <a:ext cx="9144000" cy="507831"/>
          </a:xfrm>
          <a:prstGeom prst="rect">
            <a:avLst/>
          </a:prstGeom>
        </p:spPr>
        <p:txBody>
          <a:bodyPr wrap="square">
            <a:spAutoFit/>
          </a:bodyPr>
          <a:lstStyle/>
          <a:p>
            <a:pPr lvl="0" algn="ctr">
              <a:lnSpc>
                <a:spcPct val="150000"/>
              </a:lnSpc>
            </a:pPr>
            <a:r>
              <a:rPr lang="ja-JP" altLang="en-US" dirty="0">
                <a:latin typeface="UD デジタル 教科書体 NK-B" panose="02020700000000000000" pitchFamily="18" charset="-128"/>
                <a:ea typeface="UD デジタル 教科書体 NK-B" panose="02020700000000000000" pitchFamily="18" charset="-128"/>
              </a:rPr>
              <a:t>大切にしている日課や好きなこと得意なことを続けること</a:t>
            </a:r>
            <a:r>
              <a:rPr lang="ja-JP" altLang="en-US" dirty="0" smtClean="0">
                <a:latin typeface="UD デジタル 教科書体 NK-B" panose="02020700000000000000" pitchFamily="18" charset="-128"/>
                <a:ea typeface="UD デジタル 教科書体 NK-B" panose="02020700000000000000" pitchFamily="18" charset="-128"/>
              </a:rPr>
              <a:t>が安心</a:t>
            </a:r>
            <a:r>
              <a:rPr lang="ja-JP" altLang="en-US" dirty="0">
                <a:latin typeface="UD デジタル 教科書体 NK-B" panose="02020700000000000000" pitchFamily="18" charset="-128"/>
                <a:ea typeface="UD デジタル 教科書体 NK-B" panose="02020700000000000000" pitchFamily="18" charset="-128"/>
              </a:rPr>
              <a:t>と自信に</a:t>
            </a:r>
            <a:r>
              <a:rPr lang="ja-JP" altLang="en-US" dirty="0" smtClean="0">
                <a:latin typeface="UD デジタル 教科書体 NK-B" panose="02020700000000000000" pitchFamily="18" charset="-128"/>
                <a:ea typeface="UD デジタル 教科書体 NK-B" panose="02020700000000000000" pitchFamily="18" charset="-128"/>
              </a:rPr>
              <a:t>つながります！</a:t>
            </a:r>
            <a:endParaRPr lang="ja-JP" altLang="en-US" sz="2000" dirty="0"/>
          </a:p>
        </p:txBody>
      </p:sp>
      <p:sp>
        <p:nvSpPr>
          <p:cNvPr id="8" name="正方形/長方形 7"/>
          <p:cNvSpPr/>
          <p:nvPr/>
        </p:nvSpPr>
        <p:spPr>
          <a:xfrm>
            <a:off x="10257906" y="283919"/>
            <a:ext cx="1498712"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P.8</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356471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08066" y="0"/>
            <a:ext cx="12203570" cy="923330"/>
          </a:xfrm>
          <a:prstGeom prst="rect">
            <a:avLst/>
          </a:prstGeom>
        </p:spPr>
        <p:txBody>
          <a:bodyPr wrap="square">
            <a:spAutoFit/>
          </a:bodyPr>
          <a:lstStyle/>
          <a:p>
            <a:pPr lvl="0" algn="ctr"/>
            <a:endParaRPr lang="en-US" altLang="ja-JP" dirty="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本人から、ともに生きる家族へのメッセージ</a:t>
            </a:r>
            <a:endParaRPr lang="en-US" altLang="ja-JP" sz="24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p:txBody>
      </p:sp>
      <p:sp>
        <p:nvSpPr>
          <p:cNvPr id="7" name="正方形/長方形 6"/>
          <p:cNvSpPr/>
          <p:nvPr/>
        </p:nvSpPr>
        <p:spPr>
          <a:xfrm>
            <a:off x="652392" y="671691"/>
            <a:ext cx="10682653" cy="6186309"/>
          </a:xfrm>
          <a:prstGeom prst="rect">
            <a:avLst/>
          </a:prstGeom>
        </p:spPr>
        <p:txBody>
          <a:bodyPr wrap="square">
            <a:spAutoFit/>
          </a:bodyPr>
          <a:lstStyle/>
          <a:p>
            <a:pPr>
              <a:lnSpc>
                <a:spcPct val="200000"/>
              </a:lnSpc>
            </a:pP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dirty="0" smtClean="0">
                <a:latin typeface="UD デジタル 教科書体 N-B" panose="02020700000000000000" pitchFamily="17" charset="-128"/>
                <a:ea typeface="UD デジタル 教科書体 N-B" panose="02020700000000000000" pitchFamily="17" charset="-128"/>
              </a:rPr>
              <a:t>できることはできるだけ自分でしたい。</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dirty="0" smtClean="0">
                <a:latin typeface="UD デジタル 教科書体 N-B" panose="02020700000000000000" pitchFamily="17" charset="-128"/>
                <a:ea typeface="UD デジタル 教科書体 N-B" panose="02020700000000000000" pitchFamily="17" charset="-128"/>
              </a:rPr>
              <a:t>心配をかけていると思うけれど、できる限り、自分のことは自分でできるよう、手伝ってほしい。</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dirty="0" smtClean="0">
                <a:latin typeface="UD デジタル 教科書体 N-B" panose="02020700000000000000" pitchFamily="17" charset="-128"/>
                <a:ea typeface="UD デジタル 教科書体 N-B" panose="02020700000000000000" pitchFamily="17" charset="-128"/>
              </a:rPr>
              <a:t>時に失敗することもあるかもしれないけれど、失敗からまた新しい工夫が生まれて、</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dirty="0" smtClean="0">
                <a:latin typeface="UD デジタル 教科書体 N-B" panose="02020700000000000000" pitchFamily="17" charset="-128"/>
                <a:ea typeface="UD デジタル 教科書体 N-B" panose="02020700000000000000" pitchFamily="17" charset="-128"/>
              </a:rPr>
              <a:t>　自分がやりたいことにつながるかもしれない。</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dirty="0" smtClean="0">
                <a:latin typeface="UD デジタル 教科書体 N-B" panose="02020700000000000000" pitchFamily="17" charset="-128"/>
                <a:ea typeface="UD デジタル 教科書体 N-B" panose="02020700000000000000" pitchFamily="17" charset="-128"/>
              </a:rPr>
              <a:t>　その工夫を一緒に考えてほしい。</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dirty="0" smtClean="0">
                <a:latin typeface="UD デジタル 教科書体 N-B" panose="02020700000000000000" pitchFamily="17" charset="-128"/>
                <a:ea typeface="UD デジタル 教科書体 N-B" panose="02020700000000000000" pitchFamily="17" charset="-128"/>
              </a:rPr>
              <a:t>診断されても自分は自分。変わらないことを理解してほしい。</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dirty="0" smtClean="0">
                <a:latin typeface="UD デジタル 教科書体 N-B" panose="02020700000000000000" pitchFamily="17" charset="-128"/>
                <a:ea typeface="UD デジタル 教科書体 N-B" panose="02020700000000000000" pitchFamily="17" charset="-128"/>
              </a:rPr>
              <a:t>本人が自分らしく暮らすことだけが大切ではなく、家族も自分らしく暮らしてほしい。</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dirty="0" smtClean="0">
                <a:latin typeface="UD デジタル 教科書体 N-B" panose="02020700000000000000" pitchFamily="17" charset="-128"/>
                <a:ea typeface="UD デジタル 教科書体 N-B" panose="02020700000000000000" pitchFamily="17" charset="-128"/>
              </a:rPr>
              <a:t>家族以外との人間関係もこれまで通り大切にしたい。</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dirty="0" smtClean="0">
                <a:latin typeface="UD デジタル 教科書体 N-B" panose="02020700000000000000" pitchFamily="17" charset="-128"/>
                <a:ea typeface="UD デジタル 教科書体 N-B" panose="02020700000000000000" pitchFamily="17" charset="-128"/>
              </a:rPr>
              <a:t>自分が地域の人たちの助けを借りながら元気でいることで、家族を楽にしたい。</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dirty="0" smtClean="0">
                <a:latin typeface="UD デジタル 教科書体 N-B" panose="02020700000000000000" pitchFamily="17" charset="-128"/>
                <a:ea typeface="UD デジタル 教科書体 N-B" panose="02020700000000000000" pitchFamily="17" charset="-128"/>
              </a:rPr>
              <a:t>家族はいるが、離れて住んでいるしそれぞれの暮らしがある。</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dirty="0">
                <a:latin typeface="UD デジタル 教科書体 N-B" panose="02020700000000000000" pitchFamily="17" charset="-128"/>
                <a:ea typeface="UD デジタル 教科書体 N-B" panose="02020700000000000000" pitchFamily="17" charset="-128"/>
              </a:rPr>
              <a:t>　</a:t>
            </a:r>
            <a:r>
              <a:rPr lang="ja-JP" altLang="en-US" dirty="0" smtClean="0">
                <a:latin typeface="UD デジタル 教科書体 N-B" panose="02020700000000000000" pitchFamily="17" charset="-128"/>
                <a:ea typeface="UD デジタル 教科書体 N-B" panose="02020700000000000000" pitchFamily="17" charset="-128"/>
              </a:rPr>
              <a:t>家族に負担をかけずに、この土地で地域の人たちと楽しく暮らしていきたい。</a:t>
            </a:r>
            <a:endParaRPr lang="en-US" altLang="ja-JP" dirty="0" smtClean="0">
              <a:latin typeface="UD デジタル 教科書体 N-B" panose="02020700000000000000" pitchFamily="17" charset="-128"/>
              <a:ea typeface="UD デジタル 教科書体 N-B" panose="02020700000000000000" pitchFamily="17" charset="-128"/>
            </a:endParaRPr>
          </a:p>
        </p:txBody>
      </p:sp>
      <p:sp>
        <p:nvSpPr>
          <p:cNvPr id="4" name="正方形/長方形 3"/>
          <p:cNvSpPr/>
          <p:nvPr/>
        </p:nvSpPr>
        <p:spPr>
          <a:xfrm>
            <a:off x="10232812" y="299418"/>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P.9</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694762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93431" y="1056142"/>
            <a:ext cx="7440692" cy="9306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6" name="下矢印 5"/>
          <p:cNvSpPr/>
          <p:nvPr/>
        </p:nvSpPr>
        <p:spPr>
          <a:xfrm>
            <a:off x="1829430" y="2075709"/>
            <a:ext cx="484632" cy="267400"/>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上矢印 6"/>
          <p:cNvSpPr/>
          <p:nvPr/>
        </p:nvSpPr>
        <p:spPr>
          <a:xfrm>
            <a:off x="2420665" y="2047008"/>
            <a:ext cx="490451" cy="286583"/>
          </a:xfrm>
          <a:prstGeom prst="upArrow">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93431" y="1561029"/>
            <a:ext cx="1969259" cy="337851"/>
          </a:xfrm>
          <a:prstGeom prst="roundRect">
            <a:avLst>
              <a:gd name="adj" fmla="val 434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とまどい・否定</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9" name="角丸四角形 8"/>
          <p:cNvSpPr/>
          <p:nvPr/>
        </p:nvSpPr>
        <p:spPr>
          <a:xfrm>
            <a:off x="301135" y="1103019"/>
            <a:ext cx="1706148" cy="507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第</a:t>
            </a:r>
            <a:r>
              <a:rPr lang="ja-JP" altLang="en-US" sz="2500" dirty="0" smtClean="0">
                <a:solidFill>
                  <a:schemeClr val="tx1"/>
                </a:solidFill>
                <a:latin typeface="UD デジタル 教科書体 N-B" panose="02020700000000000000" pitchFamily="17" charset="-128"/>
                <a:ea typeface="UD デジタル 教科書体 N-B" panose="02020700000000000000" pitchFamily="17" charset="-128"/>
              </a:rPr>
              <a:t>１</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ステップ</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3" name="角丸四角形 12"/>
          <p:cNvSpPr/>
          <p:nvPr/>
        </p:nvSpPr>
        <p:spPr>
          <a:xfrm>
            <a:off x="2198046" y="1181825"/>
            <a:ext cx="5436077" cy="7481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以前の本人からは考えられないような言葉や行動に</a:t>
            </a:r>
            <a:endPar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r>
              <a:rPr kumimoji="1"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とまどい、「こんなはずはない」と否定しようとします。</a:t>
            </a:r>
            <a:endParaRPr kumimoji="1" lang="ja-JP" altLang="en-US" sz="1600"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4" name="角丸四角形 13"/>
          <p:cNvSpPr/>
          <p:nvPr/>
        </p:nvSpPr>
        <p:spPr>
          <a:xfrm>
            <a:off x="1095076" y="2418151"/>
            <a:ext cx="7653269" cy="153892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5" name="角丸四角形 14"/>
          <p:cNvSpPr/>
          <p:nvPr/>
        </p:nvSpPr>
        <p:spPr>
          <a:xfrm>
            <a:off x="1228468" y="2814363"/>
            <a:ext cx="1787237" cy="5070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第</a:t>
            </a:r>
            <a:r>
              <a:rPr lang="ja-JP" altLang="en-US" sz="2500" dirty="0" smtClean="0">
                <a:solidFill>
                  <a:schemeClr val="tx1"/>
                </a:solidFill>
                <a:latin typeface="UD デジタル 教科書体 N-B" panose="02020700000000000000" pitchFamily="17" charset="-128"/>
                <a:ea typeface="UD デジタル 教科書体 N-B" panose="02020700000000000000" pitchFamily="17" charset="-128"/>
              </a:rPr>
              <a:t>２</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ステップ</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6" name="角丸四角形 15"/>
          <p:cNvSpPr/>
          <p:nvPr/>
        </p:nvSpPr>
        <p:spPr>
          <a:xfrm>
            <a:off x="1095076" y="3374030"/>
            <a:ext cx="2205939" cy="337851"/>
          </a:xfrm>
          <a:prstGeom prst="roundRect">
            <a:avLst>
              <a:gd name="adj" fmla="val 434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混乱・怒り・拒絶</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7" name="角丸四角形 16"/>
          <p:cNvSpPr/>
          <p:nvPr/>
        </p:nvSpPr>
        <p:spPr>
          <a:xfrm>
            <a:off x="1593649" y="2474791"/>
            <a:ext cx="7523435" cy="14770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　　　　　　　　　さまざまな症状を示す本人にどう向き合ったらよいのか</a:t>
            </a:r>
            <a:endParaRPr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r>
              <a:rPr lang="ja-JP" altLang="en-US" sz="1600" dirty="0">
                <a:solidFill>
                  <a:schemeClr val="tx1"/>
                </a:solidFill>
                <a:latin typeface="UD デジタル 教科書体 N-B" panose="02020700000000000000" pitchFamily="17" charset="-128"/>
                <a:ea typeface="UD デジタル 教科書体 N-B" panose="02020700000000000000" pitchFamily="17" charset="-128"/>
              </a:rPr>
              <a:t>　</a:t>
            </a:r>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　　　　　　　　わからず混乱したり、ささいなことに腹が立って本人を</a:t>
            </a:r>
            <a:endParaRPr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r>
              <a:rPr lang="ja-JP" altLang="en-US" sz="1600" dirty="0">
                <a:solidFill>
                  <a:schemeClr val="tx1"/>
                </a:solidFill>
                <a:latin typeface="UD デジタル 教科書体 N-B" panose="02020700000000000000" pitchFamily="17" charset="-128"/>
                <a:ea typeface="UD デジタル 教科書体 N-B" panose="02020700000000000000" pitchFamily="17" charset="-128"/>
              </a:rPr>
              <a:t>　</a:t>
            </a:r>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　　　　　　　　責めたり、「顔も見たくない」と拒絶したりします。</a:t>
            </a:r>
            <a:endParaRPr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　　　　　　　　　心身の疲れ、今後の生活への不安が増大し、絶望感に</a:t>
            </a:r>
            <a:endParaRPr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r>
              <a:rPr lang="ja-JP" altLang="en-US" sz="1600" dirty="0">
                <a:solidFill>
                  <a:schemeClr val="tx1"/>
                </a:solidFill>
                <a:latin typeface="UD デジタル 教科書体 N-B" panose="02020700000000000000" pitchFamily="17" charset="-128"/>
                <a:ea typeface="UD デジタル 教科書体 N-B" panose="02020700000000000000" pitchFamily="17" charset="-128"/>
              </a:rPr>
              <a:t>　</a:t>
            </a:r>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　　　　　　　　おそわれやすい最もつらい時期です。</a:t>
            </a:r>
            <a:endParaRPr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　　　　　　　　　（虐待が起こりやすいのもこの時期です）</a:t>
            </a:r>
            <a:endParaRPr kumimoji="1" lang="ja-JP" altLang="en-US" sz="1600"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8" name="角丸四角形 17"/>
          <p:cNvSpPr/>
          <p:nvPr/>
        </p:nvSpPr>
        <p:spPr>
          <a:xfrm>
            <a:off x="2007283" y="4291453"/>
            <a:ext cx="7239445" cy="94063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9" name="角丸四角形 18"/>
          <p:cNvSpPr/>
          <p:nvPr/>
        </p:nvSpPr>
        <p:spPr>
          <a:xfrm>
            <a:off x="2071746" y="4322834"/>
            <a:ext cx="1787237" cy="5070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第</a:t>
            </a:r>
            <a:r>
              <a:rPr lang="ja-JP" altLang="en-US" sz="2500" dirty="0" smtClean="0">
                <a:solidFill>
                  <a:schemeClr val="tx1"/>
                </a:solidFill>
                <a:latin typeface="UD デジタル 教科書体 N-B" panose="02020700000000000000" pitchFamily="17" charset="-128"/>
                <a:ea typeface="UD デジタル 教科書体 N-B" panose="02020700000000000000" pitchFamily="17" charset="-128"/>
              </a:rPr>
              <a:t>３</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ステップ</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20" name="角丸四角形 19"/>
          <p:cNvSpPr/>
          <p:nvPr/>
        </p:nvSpPr>
        <p:spPr>
          <a:xfrm>
            <a:off x="2007283" y="4754194"/>
            <a:ext cx="1323035" cy="337851"/>
          </a:xfrm>
          <a:prstGeom prst="roundRect">
            <a:avLst>
              <a:gd name="adj" fmla="val 434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割り切</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り</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21" name="角丸四角形 20"/>
          <p:cNvSpPr/>
          <p:nvPr/>
        </p:nvSpPr>
        <p:spPr>
          <a:xfrm>
            <a:off x="4082976" y="4432673"/>
            <a:ext cx="5178853" cy="7481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医療・介護などのサービスも上手に使い、</a:t>
            </a:r>
            <a:endParaRPr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家族でなんとか乗り切っていけるのではないかという</a:t>
            </a:r>
            <a:endParaRPr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ゆとりが生まれ、負担感は軽くなります。</a:t>
            </a:r>
            <a:endParaRPr kumimoji="1" lang="ja-JP" altLang="en-US" sz="1600"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22" name="下矢印 21"/>
          <p:cNvSpPr/>
          <p:nvPr/>
        </p:nvSpPr>
        <p:spPr>
          <a:xfrm>
            <a:off x="2426484" y="4008346"/>
            <a:ext cx="484632" cy="267400"/>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上矢印 22"/>
          <p:cNvSpPr/>
          <p:nvPr/>
        </p:nvSpPr>
        <p:spPr>
          <a:xfrm>
            <a:off x="3015705" y="3990169"/>
            <a:ext cx="490451" cy="286583"/>
          </a:xfrm>
          <a:prstGeom prst="upArrow">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23"/>
          <p:cNvSpPr/>
          <p:nvPr/>
        </p:nvSpPr>
        <p:spPr>
          <a:xfrm>
            <a:off x="2845566" y="5654727"/>
            <a:ext cx="7115696" cy="850681"/>
          </a:xfrm>
          <a:prstGeom prst="roundRect">
            <a:avLst/>
          </a:prstGeom>
          <a:solidFill>
            <a:srgbClr val="FFFFCC"/>
          </a:solidFill>
          <a:ln>
            <a:solidFill>
              <a:srgbClr val="FFFF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25" name="角丸四角形 24"/>
          <p:cNvSpPr/>
          <p:nvPr/>
        </p:nvSpPr>
        <p:spPr>
          <a:xfrm>
            <a:off x="2778712" y="5610835"/>
            <a:ext cx="1787237" cy="5070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第</a:t>
            </a:r>
            <a:r>
              <a:rPr lang="ja-JP" altLang="en-US" sz="2500" dirty="0">
                <a:solidFill>
                  <a:schemeClr val="tx1"/>
                </a:solidFill>
                <a:latin typeface="UD デジタル 教科書体 N-B" panose="02020700000000000000" pitchFamily="17" charset="-128"/>
                <a:ea typeface="UD デジタル 教科書体 N-B" panose="02020700000000000000" pitchFamily="17" charset="-128"/>
              </a:rPr>
              <a:t>４</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ステップ</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26" name="下矢印 25"/>
          <p:cNvSpPr/>
          <p:nvPr/>
        </p:nvSpPr>
        <p:spPr>
          <a:xfrm>
            <a:off x="3041786" y="5284677"/>
            <a:ext cx="484632" cy="267400"/>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上矢印 26"/>
          <p:cNvSpPr/>
          <p:nvPr/>
        </p:nvSpPr>
        <p:spPr>
          <a:xfrm>
            <a:off x="3700394" y="5254033"/>
            <a:ext cx="490451" cy="286583"/>
          </a:xfrm>
          <a:prstGeom prst="upArrow">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2845566" y="6087917"/>
            <a:ext cx="1034504" cy="337851"/>
          </a:xfrm>
          <a:prstGeom prst="roundRect">
            <a:avLst>
              <a:gd name="adj" fmla="val 434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受容</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29" name="角丸四角形 28"/>
          <p:cNvSpPr/>
          <p:nvPr/>
        </p:nvSpPr>
        <p:spPr>
          <a:xfrm>
            <a:off x="4783407" y="5673524"/>
            <a:ext cx="4998874" cy="8821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認知症に対する理解が深まり、本人のあるがまま</a:t>
            </a:r>
            <a:r>
              <a:rPr kumimoji="1" lang="ja-JP" altLang="en-US" sz="1600" dirty="0" err="1" smtClean="0">
                <a:solidFill>
                  <a:schemeClr val="tx1"/>
                </a:solidFill>
                <a:latin typeface="UD デジタル 教科書体 N-B" panose="02020700000000000000" pitchFamily="17" charset="-128"/>
                <a:ea typeface="UD デジタル 教科書体 N-B" panose="02020700000000000000" pitchFamily="17" charset="-128"/>
              </a:rPr>
              <a:t>を</a:t>
            </a:r>
            <a:r>
              <a:rPr kumimoji="1"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自然に受け入れられるようになります。</a:t>
            </a:r>
            <a:endParaRPr kumimoji="1" lang="ja-JP" altLang="en-US" sz="1600" strike="sngStrike"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30" name="円形吹き出し 29"/>
          <p:cNvSpPr/>
          <p:nvPr/>
        </p:nvSpPr>
        <p:spPr>
          <a:xfrm>
            <a:off x="753237" y="5303365"/>
            <a:ext cx="1808017" cy="538751"/>
          </a:xfrm>
          <a:prstGeom prst="wedgeEllipseCallout">
            <a:avLst>
              <a:gd name="adj1" fmla="val 66163"/>
              <a:gd name="adj2" fmla="val -26494"/>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latin typeface="UD デジタル 教科書体 N-B" panose="02020700000000000000" pitchFamily="17" charset="-128"/>
                <a:ea typeface="UD デジタル 教科書体 N-B" panose="02020700000000000000" pitchFamily="17" charset="-128"/>
              </a:rPr>
              <a:t>行き</a:t>
            </a:r>
            <a:r>
              <a:rPr kumimoji="1" lang="ja-JP" altLang="en-US" sz="1400" dirty="0" err="1" smtClean="0">
                <a:latin typeface="UD デジタル 教科書体 N-B" panose="02020700000000000000" pitchFamily="17" charset="-128"/>
                <a:ea typeface="UD デジタル 教科書体 N-B" panose="02020700000000000000" pitchFamily="17" charset="-128"/>
              </a:rPr>
              <a:t>つ戻りつ</a:t>
            </a:r>
            <a:endParaRPr kumimoji="1" lang="ja-JP" altLang="en-US" sz="1400" dirty="0">
              <a:latin typeface="UD デジタル 教科書体 N-B" panose="02020700000000000000" pitchFamily="17" charset="-128"/>
              <a:ea typeface="UD デジタル 教科書体 N-B" panose="02020700000000000000" pitchFamily="17" charset="-128"/>
            </a:endParaRPr>
          </a:p>
        </p:txBody>
      </p:sp>
      <p:pic>
        <p:nvPicPr>
          <p:cNvPr id="32" name="図 31">
            <a:extLst>
              <a:ext uri="{FF2B5EF4-FFF2-40B4-BE49-F238E27FC236}">
                <a16:creationId xmlns:a16="http://schemas.microsoft.com/office/drawing/2014/main" id="{296D7C04-5C0B-44DE-B9F0-F7A3C59FD204}"/>
              </a:ext>
            </a:extLst>
          </p:cNvPr>
          <p:cNvPicPr>
            <a:picLocks noChangeAspect="1"/>
          </p:cNvPicPr>
          <p:nvPr/>
        </p:nvPicPr>
        <p:blipFill>
          <a:blip r:embed="rId3"/>
          <a:stretch>
            <a:fillRect/>
          </a:stretch>
        </p:blipFill>
        <p:spPr>
          <a:xfrm>
            <a:off x="10304059" y="4947984"/>
            <a:ext cx="1372198" cy="1253371"/>
          </a:xfrm>
          <a:prstGeom prst="rect">
            <a:avLst/>
          </a:prstGeom>
        </p:spPr>
      </p:pic>
      <p:sp>
        <p:nvSpPr>
          <p:cNvPr id="33" name="角丸四角形吹き出し 32"/>
          <p:cNvSpPr/>
          <p:nvPr/>
        </p:nvSpPr>
        <p:spPr>
          <a:xfrm>
            <a:off x="9485823" y="1442179"/>
            <a:ext cx="2410762" cy="3187793"/>
          </a:xfrm>
          <a:prstGeom prst="wedgeRoundRectCallout">
            <a:avLst>
              <a:gd name="adj1" fmla="val 20808"/>
              <a:gd name="adj2" fmla="val 5587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latin typeface="UD デジタル 教科書体 N-B" panose="02020700000000000000" pitchFamily="17" charset="-128"/>
                <a:ea typeface="UD デジタル 教科書体 N-B" panose="02020700000000000000" pitchFamily="17" charset="-128"/>
              </a:rPr>
              <a:t>＊実際には、</a:t>
            </a:r>
            <a:endParaRPr kumimoji="1" lang="en-US" altLang="ja-JP" sz="1400" dirty="0" smtClean="0">
              <a:latin typeface="UD デジタル 教科書体 N-B" panose="02020700000000000000" pitchFamily="17" charset="-128"/>
              <a:ea typeface="UD デジタル 教科書体 N-B" panose="02020700000000000000" pitchFamily="17" charset="-128"/>
            </a:endParaRPr>
          </a:p>
          <a:p>
            <a:pPr algn="ctr"/>
            <a:r>
              <a:rPr kumimoji="1" lang="ja-JP" altLang="en-US" sz="1400" dirty="0" smtClean="0">
                <a:latin typeface="UD デジタル 教科書体 N-B" panose="02020700000000000000" pitchFamily="17" charset="-128"/>
                <a:ea typeface="UD デジタル 教科書体 N-B" panose="02020700000000000000" pitchFamily="17" charset="-128"/>
              </a:rPr>
              <a:t>第</a:t>
            </a:r>
            <a:r>
              <a:rPr lang="ja-JP" altLang="en-US" sz="1400" dirty="0" smtClean="0">
                <a:latin typeface="UD デジタル 教科書体 N-B" panose="02020700000000000000" pitchFamily="17" charset="-128"/>
                <a:ea typeface="UD デジタル 教科書体 N-B" panose="02020700000000000000" pitchFamily="17" charset="-128"/>
              </a:rPr>
              <a:t>１から</a:t>
            </a:r>
            <a:r>
              <a:rPr kumimoji="1" lang="ja-JP" altLang="en-US" sz="1400" dirty="0" smtClean="0">
                <a:latin typeface="UD デジタル 教科書体 N-B" panose="02020700000000000000" pitchFamily="17" charset="-128"/>
                <a:ea typeface="UD デジタル 教科書体 N-B" panose="02020700000000000000" pitchFamily="17" charset="-128"/>
              </a:rPr>
              <a:t>第</a:t>
            </a:r>
            <a:r>
              <a:rPr lang="ja-JP" altLang="en-US" sz="1400" dirty="0" smtClean="0">
                <a:latin typeface="UD デジタル 教科書体 N-B" panose="02020700000000000000" pitchFamily="17" charset="-128"/>
                <a:ea typeface="UD デジタル 教科書体 N-B" panose="02020700000000000000" pitchFamily="17" charset="-128"/>
              </a:rPr>
              <a:t>４の順に</a:t>
            </a:r>
            <a:endParaRPr lang="en-US" altLang="ja-JP" sz="1400" dirty="0" smtClean="0">
              <a:latin typeface="UD デジタル 教科書体 N-B" panose="02020700000000000000" pitchFamily="17" charset="-128"/>
              <a:ea typeface="UD デジタル 教科書体 N-B" panose="02020700000000000000" pitchFamily="17" charset="-128"/>
            </a:endParaRPr>
          </a:p>
          <a:p>
            <a:pPr algn="ctr"/>
            <a:r>
              <a:rPr lang="ja-JP" altLang="en-US" sz="1400" dirty="0">
                <a:latin typeface="UD デジタル 教科書体 N-B" panose="02020700000000000000" pitchFamily="17" charset="-128"/>
                <a:ea typeface="UD デジタル 教科書体 N-B" panose="02020700000000000000" pitchFamily="17" charset="-128"/>
              </a:rPr>
              <a:t>単純</a:t>
            </a:r>
            <a:r>
              <a:rPr lang="ja-JP" altLang="en-US" sz="1400" dirty="0" smtClean="0">
                <a:latin typeface="UD デジタル 教科書体 N-B" panose="02020700000000000000" pitchFamily="17" charset="-128"/>
                <a:ea typeface="UD デジタル 教科書体 N-B" panose="02020700000000000000" pitchFamily="17" charset="-128"/>
              </a:rPr>
              <a:t>に進むわけではなく、</a:t>
            </a:r>
            <a:endParaRPr lang="en-US" altLang="ja-JP" sz="1400" dirty="0" smtClean="0">
              <a:latin typeface="UD デジタル 教科書体 N-B" panose="02020700000000000000" pitchFamily="17" charset="-128"/>
              <a:ea typeface="UD デジタル 教科書体 N-B" panose="02020700000000000000" pitchFamily="17" charset="-128"/>
            </a:endParaRPr>
          </a:p>
          <a:p>
            <a:pPr algn="ctr"/>
            <a:r>
              <a:rPr lang="ja-JP" altLang="en-US" sz="1400" dirty="0" smtClean="0">
                <a:latin typeface="UD デジタル 教科書体 N-B" panose="02020700000000000000" pitchFamily="17" charset="-128"/>
                <a:ea typeface="UD デジタル 教科書体 N-B" panose="02020700000000000000" pitchFamily="17" charset="-128"/>
              </a:rPr>
              <a:t>４つのステップを</a:t>
            </a:r>
            <a:endParaRPr lang="en-US" altLang="ja-JP" sz="1400" dirty="0" smtClean="0">
              <a:latin typeface="UD デジタル 教科書体 N-B" panose="02020700000000000000" pitchFamily="17" charset="-128"/>
              <a:ea typeface="UD デジタル 教科書体 N-B" panose="02020700000000000000" pitchFamily="17" charset="-128"/>
            </a:endParaRPr>
          </a:p>
          <a:p>
            <a:pPr algn="ctr"/>
            <a:r>
              <a:rPr lang="ja-JP" altLang="en-US" sz="1400" dirty="0" smtClean="0">
                <a:latin typeface="UD デジタル 教科書体 N-B" panose="02020700000000000000" pitchFamily="17" charset="-128"/>
                <a:ea typeface="UD デジタル 教科書体 N-B" panose="02020700000000000000" pitchFamily="17" charset="-128"/>
              </a:rPr>
              <a:t>行きつ戻りつしながら、</a:t>
            </a:r>
            <a:endParaRPr lang="en-US" altLang="ja-JP" sz="1400" dirty="0" smtClean="0">
              <a:latin typeface="UD デジタル 教科書体 N-B" panose="02020700000000000000" pitchFamily="17" charset="-128"/>
              <a:ea typeface="UD デジタル 教科書体 N-B" panose="02020700000000000000" pitchFamily="17" charset="-128"/>
            </a:endParaRPr>
          </a:p>
          <a:p>
            <a:pPr algn="ctr"/>
            <a:r>
              <a:rPr lang="ja-JP" altLang="en-US" sz="1400" dirty="0" smtClean="0">
                <a:latin typeface="UD デジタル 教科書体 N-B" panose="02020700000000000000" pitchFamily="17" charset="-128"/>
                <a:ea typeface="UD デジタル 教科書体 N-B" panose="02020700000000000000" pitchFamily="17" charset="-128"/>
              </a:rPr>
              <a:t>あるがまま</a:t>
            </a:r>
            <a:r>
              <a:rPr lang="ja-JP" altLang="en-US" sz="1400" dirty="0" err="1" smtClean="0">
                <a:latin typeface="UD デジタル 教科書体 N-B" panose="02020700000000000000" pitchFamily="17" charset="-128"/>
                <a:ea typeface="UD デジタル 教科書体 N-B" panose="02020700000000000000" pitchFamily="17" charset="-128"/>
              </a:rPr>
              <a:t>を</a:t>
            </a:r>
            <a:endParaRPr lang="en-US" altLang="ja-JP" sz="1400" dirty="0" smtClean="0">
              <a:latin typeface="UD デジタル 教科書体 N-B" panose="02020700000000000000" pitchFamily="17" charset="-128"/>
              <a:ea typeface="UD デジタル 教科書体 N-B" panose="02020700000000000000" pitchFamily="17" charset="-128"/>
            </a:endParaRPr>
          </a:p>
          <a:p>
            <a:pPr algn="ctr"/>
            <a:r>
              <a:rPr lang="ja-JP" altLang="en-US" sz="1400" dirty="0" smtClean="0">
                <a:latin typeface="UD デジタル 教科書体 N-B" panose="02020700000000000000" pitchFamily="17" charset="-128"/>
                <a:ea typeface="UD デジタル 教科書体 N-B" panose="02020700000000000000" pitchFamily="17" charset="-128"/>
              </a:rPr>
              <a:t>受けとめるまでの</a:t>
            </a:r>
            <a:endParaRPr lang="en-US" altLang="ja-JP" sz="1400" dirty="0" smtClean="0">
              <a:latin typeface="UD デジタル 教科書体 N-B" panose="02020700000000000000" pitchFamily="17" charset="-128"/>
              <a:ea typeface="UD デジタル 教科書体 N-B" panose="02020700000000000000" pitchFamily="17" charset="-128"/>
            </a:endParaRPr>
          </a:p>
          <a:p>
            <a:pPr algn="ctr"/>
            <a:r>
              <a:rPr lang="ja-JP" altLang="en-US" sz="1400" dirty="0" smtClean="0">
                <a:latin typeface="UD デジタル 教科書体 N-B" panose="02020700000000000000" pitchFamily="17" charset="-128"/>
                <a:ea typeface="UD デジタル 教科書体 N-B" panose="02020700000000000000" pitchFamily="17" charset="-128"/>
              </a:rPr>
              <a:t>境地に達します。</a:t>
            </a:r>
            <a:endParaRPr lang="en-US" altLang="ja-JP" sz="1400" dirty="0" smtClean="0">
              <a:latin typeface="UD デジタル 教科書体 N-B" panose="02020700000000000000" pitchFamily="17" charset="-128"/>
              <a:ea typeface="UD デジタル 教科書体 N-B" panose="02020700000000000000" pitchFamily="17" charset="-128"/>
            </a:endParaRPr>
          </a:p>
          <a:p>
            <a:pPr algn="ctr"/>
            <a:r>
              <a:rPr lang="ja-JP" altLang="en-US" sz="1400" dirty="0" smtClean="0">
                <a:latin typeface="UD デジタル 教科書体 N-B" panose="02020700000000000000" pitchFamily="17" charset="-128"/>
                <a:ea typeface="UD デジタル 教科書体 N-B" panose="02020700000000000000" pitchFamily="17" charset="-128"/>
              </a:rPr>
              <a:t>家族が受容できると、</a:t>
            </a:r>
            <a:endParaRPr lang="en-US" altLang="ja-JP" sz="1400" dirty="0" smtClean="0">
              <a:latin typeface="UD デジタル 教科書体 N-B" panose="02020700000000000000" pitchFamily="17" charset="-128"/>
              <a:ea typeface="UD デジタル 教科書体 N-B" panose="02020700000000000000" pitchFamily="17" charset="-128"/>
            </a:endParaRPr>
          </a:p>
          <a:p>
            <a:pPr algn="ctr"/>
            <a:r>
              <a:rPr lang="ja-JP" altLang="en-US" sz="1400" dirty="0" smtClean="0">
                <a:latin typeface="UD デジタル 教科書体 N-B" panose="02020700000000000000" pitchFamily="17" charset="-128"/>
                <a:ea typeface="UD デジタル 教科書体 N-B" panose="02020700000000000000" pitchFamily="17" charset="-128"/>
              </a:rPr>
              <a:t>本人も安心して</a:t>
            </a:r>
            <a:endParaRPr lang="en-US" altLang="ja-JP" sz="1400" dirty="0" smtClean="0">
              <a:latin typeface="UD デジタル 教科書体 N-B" panose="02020700000000000000" pitchFamily="17" charset="-128"/>
              <a:ea typeface="UD デジタル 教科書体 N-B" panose="02020700000000000000" pitchFamily="17" charset="-128"/>
            </a:endParaRPr>
          </a:p>
          <a:p>
            <a:pPr algn="ctr"/>
            <a:r>
              <a:rPr lang="ja-JP" altLang="en-US" sz="1400" dirty="0" smtClean="0">
                <a:latin typeface="UD デジタル 教科書体 N-B" panose="02020700000000000000" pitchFamily="17" charset="-128"/>
                <a:ea typeface="UD デジタル 教科書体 N-B" panose="02020700000000000000" pitchFamily="17" charset="-128"/>
              </a:rPr>
              <a:t>認知症を受容し、</a:t>
            </a:r>
            <a:endParaRPr lang="en-US" altLang="ja-JP" sz="1400" dirty="0" smtClean="0">
              <a:latin typeface="UD デジタル 教科書体 N-B" panose="02020700000000000000" pitchFamily="17" charset="-128"/>
              <a:ea typeface="UD デジタル 教科書体 N-B" panose="02020700000000000000" pitchFamily="17" charset="-128"/>
            </a:endParaRPr>
          </a:p>
          <a:p>
            <a:pPr algn="ctr"/>
            <a:r>
              <a:rPr lang="ja-JP" altLang="en-US" sz="1400" dirty="0" smtClean="0">
                <a:latin typeface="UD デジタル 教科書体 N-B" panose="02020700000000000000" pitchFamily="17" charset="-128"/>
                <a:ea typeface="UD デジタル 教科書体 N-B" panose="02020700000000000000" pitchFamily="17" charset="-128"/>
              </a:rPr>
              <a:t>向き合っていくことが</a:t>
            </a:r>
            <a:endParaRPr lang="en-US" altLang="ja-JP" sz="1400" dirty="0" smtClean="0">
              <a:latin typeface="UD デジタル 教科書体 N-B" panose="02020700000000000000" pitchFamily="17" charset="-128"/>
              <a:ea typeface="UD デジタル 教科書体 N-B" panose="02020700000000000000" pitchFamily="17" charset="-128"/>
            </a:endParaRPr>
          </a:p>
          <a:p>
            <a:pPr algn="ctr"/>
            <a:r>
              <a:rPr lang="ja-JP" altLang="en-US" sz="1400" dirty="0" smtClean="0">
                <a:latin typeface="UD デジタル 教科書体 N-B" panose="02020700000000000000" pitchFamily="17" charset="-128"/>
                <a:ea typeface="UD デジタル 教科書体 N-B" panose="02020700000000000000" pitchFamily="17" charset="-128"/>
              </a:rPr>
              <a:t>できるようになります。</a:t>
            </a:r>
            <a:endParaRPr kumimoji="1" lang="ja-JP" altLang="en-US" sz="1400" dirty="0">
              <a:latin typeface="UD デジタル 教科書体 N-B" panose="02020700000000000000" pitchFamily="17" charset="-128"/>
              <a:ea typeface="UD デジタル 教科書体 N-B" panose="02020700000000000000" pitchFamily="17" charset="-128"/>
            </a:endParaRPr>
          </a:p>
        </p:txBody>
      </p:sp>
      <p:sp>
        <p:nvSpPr>
          <p:cNvPr id="34" name="正方形/長方形 33"/>
          <p:cNvSpPr/>
          <p:nvPr/>
        </p:nvSpPr>
        <p:spPr>
          <a:xfrm>
            <a:off x="0" y="22369"/>
            <a:ext cx="12203570" cy="892552"/>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dirty="0" smtClean="0">
                <a:solidFill>
                  <a:srgbClr val="FF0000"/>
                </a:solidFill>
                <a:latin typeface="UD デジタル 教科書体 NK-B" panose="02020700000000000000" pitchFamily="18" charset="-128"/>
                <a:ea typeface="UD デジタル 教科書体 NK-B" panose="02020700000000000000" pitchFamily="18" charset="-128"/>
              </a:rPr>
              <a:t>認知症の人とともに生きる家族　～家族の気持ち～</a:t>
            </a:r>
            <a:endParaRPr lang="en-US" altLang="ja-JP" sz="23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p:txBody>
      </p:sp>
      <p:sp>
        <p:nvSpPr>
          <p:cNvPr id="31" name="正方形/長方形 30"/>
          <p:cNvSpPr/>
          <p:nvPr/>
        </p:nvSpPr>
        <p:spPr>
          <a:xfrm>
            <a:off x="10232812" y="299418"/>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P.10</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8189081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22369"/>
            <a:ext cx="12203570" cy="923330"/>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認知症の人とともに生きる家族</a:t>
            </a:r>
            <a:r>
              <a:rPr lang="ja-JP" altLang="en-US" sz="2000" dirty="0">
                <a:solidFill>
                  <a:srgbClr val="FF0000"/>
                </a:solidFill>
                <a:latin typeface="UD デジタル 教科書体 NK-B" panose="02020700000000000000" pitchFamily="18" charset="-128"/>
                <a:ea typeface="UD デジタル 教科書体 NK-B" panose="02020700000000000000" pitchFamily="18" charset="-128"/>
              </a:rPr>
              <a:t>　～家族ゆえの</a:t>
            </a: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心境～</a:t>
            </a:r>
            <a:endParaRPr lang="en-US" altLang="ja-JP" sz="24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p:txBody>
      </p:sp>
      <p:sp>
        <p:nvSpPr>
          <p:cNvPr id="6" name="正方形/長方形 5"/>
          <p:cNvSpPr/>
          <p:nvPr/>
        </p:nvSpPr>
        <p:spPr>
          <a:xfrm>
            <a:off x="144994" y="839936"/>
            <a:ext cx="11913576" cy="6093976"/>
          </a:xfrm>
          <a:prstGeom prst="rect">
            <a:avLst/>
          </a:prstGeom>
        </p:spPr>
        <p:txBody>
          <a:bodyPr wrap="square">
            <a:spAutoFit/>
          </a:bodyPr>
          <a:lstStyle/>
          <a:p>
            <a:pPr algn="ctr">
              <a:lnSpc>
                <a:spcPct val="150000"/>
              </a:lnSpc>
            </a:pPr>
            <a:r>
              <a:rPr lang="ja-JP" altLang="en-US" sz="2000" dirty="0" smtClean="0">
                <a:latin typeface="UD デジタル 教科書体 N-B" panose="02020700000000000000" pitchFamily="17" charset="-128"/>
                <a:ea typeface="UD デジタル 教科書体 N-B" panose="02020700000000000000" pitchFamily="17" charset="-128"/>
              </a:rPr>
              <a:t>「あんなにしっかり者だったのに」「こんな人ではなかった」とかつてと変わらぬ姿を求めてしまう</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sz="2000" dirty="0" smtClean="0">
                <a:latin typeface="UD デジタル 教科書体 N-B" panose="02020700000000000000" pitchFamily="17" charset="-128"/>
                <a:ea typeface="UD デジタル 教科書体 N-B" panose="02020700000000000000" pitchFamily="17" charset="-128"/>
              </a:rPr>
              <a:t>家族だからこそ理屈抜きに感じる寂しさや辛さを抱えてしまう</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algn="ctr">
              <a:lnSpc>
                <a:spcPct val="150000"/>
              </a:lnSpc>
            </a:pPr>
            <a:endParaRPr lang="en-US" altLang="ja-JP" sz="2000" u="sng" dirty="0" smtClean="0">
              <a:solidFill>
                <a:srgbClr val="FF0000"/>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sz="2000" dirty="0">
                <a:latin typeface="UD デジタル 教科書体 N-B" panose="02020700000000000000" pitchFamily="17" charset="-128"/>
                <a:ea typeface="UD デジタル 教科書体 N-B" panose="02020700000000000000" pitchFamily="17" charset="-128"/>
              </a:rPr>
              <a:t>地域包括支援センターへ相談、家族の会や認知症カフェなどへの</a:t>
            </a:r>
            <a:r>
              <a:rPr lang="ja-JP" altLang="en-US" sz="2000" dirty="0" smtClean="0">
                <a:latin typeface="UD デジタル 教科書体 N-B" panose="02020700000000000000" pitchFamily="17" charset="-128"/>
                <a:ea typeface="UD デジタル 教科書体 N-B" panose="02020700000000000000" pitchFamily="17" charset="-128"/>
              </a:rPr>
              <a:t>参加</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sz="2000" u="sng" dirty="0" smtClean="0">
                <a:solidFill>
                  <a:srgbClr val="FF0000"/>
                </a:solidFill>
                <a:latin typeface="UD デジタル 教科書体 N-B" panose="02020700000000000000" pitchFamily="17" charset="-128"/>
                <a:ea typeface="UD デジタル 教科書体 N-B" panose="02020700000000000000" pitchFamily="17" charset="-128"/>
              </a:rPr>
              <a:t>＊協力、応援してくる人はたくさんいます！</a:t>
            </a:r>
            <a:endParaRPr lang="en-US" altLang="ja-JP" sz="2000" u="sng" dirty="0" smtClean="0">
              <a:solidFill>
                <a:srgbClr val="FF0000"/>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sz="2000" u="sng" dirty="0" smtClean="0">
                <a:solidFill>
                  <a:srgbClr val="FF0000"/>
                </a:solidFill>
                <a:latin typeface="UD デジタル 教科書体 N-B" panose="02020700000000000000" pitchFamily="17" charset="-128"/>
                <a:ea typeface="UD デジタル 教科書体 N-B" panose="02020700000000000000" pitchFamily="17" charset="-128"/>
              </a:rPr>
              <a:t>客観的判断と早期の受診・対応につなげることが肝要！</a:t>
            </a:r>
            <a:endParaRPr lang="en-US" altLang="ja-JP" sz="2000" u="sng" dirty="0" smtClean="0">
              <a:solidFill>
                <a:srgbClr val="FF0000"/>
              </a:solidFill>
              <a:latin typeface="UD デジタル 教科書体 N-B" panose="02020700000000000000" pitchFamily="17" charset="-128"/>
              <a:ea typeface="UD デジタル 教科書体 N-B" panose="02020700000000000000" pitchFamily="17" charset="-128"/>
            </a:endParaRPr>
          </a:p>
          <a:p>
            <a:pPr>
              <a:lnSpc>
                <a:spcPct val="150000"/>
              </a:lnSpc>
            </a:pPr>
            <a:endParaRPr lang="en-US" altLang="ja-JP" sz="2000" dirty="0">
              <a:latin typeface="UD デジタル 教科書体 N-B" panose="02020700000000000000" pitchFamily="17" charset="-128"/>
              <a:ea typeface="UD デジタル 教科書体 N-B" panose="02020700000000000000" pitchFamily="17" charset="-128"/>
            </a:endParaRPr>
          </a:p>
          <a:p>
            <a:pPr lvl="0" algn="ctr">
              <a:lnSpc>
                <a:spcPct val="150000"/>
              </a:lnSpc>
            </a:pPr>
            <a:r>
              <a:rPr lang="ja-JP" altLang="en-US" sz="2000" dirty="0" smtClean="0">
                <a:latin typeface="UD デジタル 教科書体 N-B" panose="02020700000000000000" pitchFamily="17" charset="-128"/>
                <a:ea typeface="UD デジタル 教科書体 N-B" panose="02020700000000000000" pitchFamily="17" charset="-128"/>
              </a:rPr>
              <a:t>「頭ではわかっていても、つい怒ってしまう」</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lvl="0" algn="ctr">
              <a:lnSpc>
                <a:spcPct val="150000"/>
              </a:lnSpc>
            </a:pPr>
            <a:r>
              <a:rPr lang="ja-JP" altLang="en-US" sz="2000" dirty="0" smtClean="0">
                <a:latin typeface="UD デジタル 教科書体 N-B" panose="02020700000000000000" pitchFamily="17" charset="-128"/>
                <a:ea typeface="UD デジタル 教科書体 N-B" panose="02020700000000000000" pitchFamily="17" charset="-128"/>
              </a:rPr>
              <a:t>「一生懸命、介護をしているのに思うようにいかない」など多くの家族が日々悩んでいます</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lvl="0">
              <a:lnSpc>
                <a:spcPct val="150000"/>
              </a:lnSpc>
            </a:pPr>
            <a:endParaRPr lang="en-US" altLang="ja-JP" sz="2000" dirty="0" smtClean="0">
              <a:latin typeface="UD デジタル 教科書体 N-B" panose="02020700000000000000" pitchFamily="17" charset="-128"/>
              <a:ea typeface="UD デジタル 教科書体 N-B" panose="02020700000000000000" pitchFamily="17" charset="-128"/>
            </a:endParaRPr>
          </a:p>
          <a:p>
            <a:pPr lvl="0" algn="ctr">
              <a:lnSpc>
                <a:spcPct val="150000"/>
              </a:lnSpc>
            </a:pPr>
            <a:r>
              <a:rPr lang="ja-JP" altLang="en-US" sz="2000" dirty="0" smtClean="0">
                <a:latin typeface="UD デジタル 教科書体 N-B" panose="02020700000000000000" pitchFamily="17" charset="-128"/>
                <a:ea typeface="UD デジタル 教科書体 N-B" panose="02020700000000000000" pitchFamily="17" charset="-128"/>
              </a:rPr>
              <a:t>地域包括支援センターへ相談、家族の会や認知症カフェなどへの参加</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lvl="0" algn="ctr">
              <a:lnSpc>
                <a:spcPct val="150000"/>
              </a:lnSpc>
            </a:pPr>
            <a:r>
              <a:rPr lang="ja-JP" altLang="en-US" sz="2000" dirty="0">
                <a:solidFill>
                  <a:srgbClr val="FF0000"/>
                </a:solidFill>
                <a:latin typeface="UD デジタル 教科書体 N-B" panose="02020700000000000000" pitchFamily="17" charset="-128"/>
                <a:ea typeface="UD デジタル 教科書体 N-B" panose="02020700000000000000" pitchFamily="17" charset="-128"/>
              </a:rPr>
              <a:t>＊悩んでいるのは自分だけではありません</a:t>
            </a:r>
            <a:r>
              <a:rPr lang="ja-JP" altLang="en-US" sz="2000" dirty="0" smtClean="0">
                <a:solidFill>
                  <a:srgbClr val="FF0000"/>
                </a:solidFill>
                <a:latin typeface="UD デジタル 教科書体 N-B" panose="02020700000000000000" pitchFamily="17" charset="-128"/>
                <a:ea typeface="UD デジタル 教科書体 N-B" panose="02020700000000000000" pitchFamily="17" charset="-128"/>
              </a:rPr>
              <a:t>！　仲間はたくさんいます！</a:t>
            </a:r>
            <a:endParaRPr lang="en-US" altLang="ja-JP" sz="2000" dirty="0" smtClean="0">
              <a:solidFill>
                <a:srgbClr val="FF0000"/>
              </a:solidFill>
              <a:latin typeface="UD デジタル 教科書体 N-B" panose="02020700000000000000" pitchFamily="17" charset="-128"/>
              <a:ea typeface="UD デジタル 教科書体 N-B" panose="02020700000000000000" pitchFamily="17" charset="-128"/>
            </a:endParaRPr>
          </a:p>
          <a:p>
            <a:pPr lvl="0" algn="ctr">
              <a:lnSpc>
                <a:spcPct val="150000"/>
              </a:lnSpc>
            </a:pPr>
            <a:r>
              <a:rPr lang="ja-JP" altLang="en-US" sz="2000" dirty="0">
                <a:latin typeface="UD デジタル 教科書体 N-B" panose="02020700000000000000" pitchFamily="17" charset="-128"/>
                <a:ea typeface="UD デジタル 教科書体 N-B" panose="02020700000000000000" pitchFamily="17" charset="-128"/>
              </a:rPr>
              <a:t>　</a:t>
            </a:r>
            <a:r>
              <a:rPr lang="ja-JP" altLang="en-US" sz="2000" u="sng" dirty="0" smtClean="0">
                <a:solidFill>
                  <a:srgbClr val="FF0000"/>
                </a:solidFill>
                <a:latin typeface="UD デジタル 教科書体 N-B" panose="02020700000000000000" pitchFamily="17" charset="-128"/>
                <a:ea typeface="UD デジタル 教科書体 N-B" panose="02020700000000000000" pitchFamily="17" charset="-128"/>
              </a:rPr>
              <a:t>オープンにすることがカギ！</a:t>
            </a:r>
            <a:endParaRPr lang="en-US" altLang="ja-JP" sz="2000" u="sng"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7" name="下矢印 6"/>
          <p:cNvSpPr/>
          <p:nvPr/>
        </p:nvSpPr>
        <p:spPr>
          <a:xfrm>
            <a:off x="5683129" y="1984380"/>
            <a:ext cx="418653" cy="302705"/>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8" name="下矢印 7"/>
          <p:cNvSpPr/>
          <p:nvPr/>
        </p:nvSpPr>
        <p:spPr>
          <a:xfrm>
            <a:off x="5741320" y="4855042"/>
            <a:ext cx="418653" cy="302705"/>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9" name="正方形/長方形 8"/>
          <p:cNvSpPr/>
          <p:nvPr/>
        </p:nvSpPr>
        <p:spPr>
          <a:xfrm>
            <a:off x="10232812" y="299418"/>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P.11</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219096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22369"/>
            <a:ext cx="12203570" cy="1231106"/>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a:solidFill>
                  <a:srgbClr val="FF0000"/>
                </a:solidFill>
                <a:latin typeface="UD デジタル 教科書体 NK-B" panose="02020700000000000000" pitchFamily="18" charset="-128"/>
                <a:ea typeface="UD デジタル 教科書体 NK-B" panose="02020700000000000000" pitchFamily="18" charset="-128"/>
              </a:rPr>
              <a:t>周</a:t>
            </a: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りの人はどのような心がけが必要でしょうか</a:t>
            </a:r>
            <a:endParaRPr lang="en-US" altLang="ja-JP" sz="24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コミュニケーションに気遣いが大切なのは、どなたに対しても同じです</a:t>
            </a:r>
            <a:endParaRPr lang="en-US" altLang="ja-JP" sz="2000" dirty="0" smtClean="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6" name="正方形/長方形 5"/>
          <p:cNvSpPr/>
          <p:nvPr/>
        </p:nvSpPr>
        <p:spPr>
          <a:xfrm>
            <a:off x="835270" y="911326"/>
            <a:ext cx="9509534" cy="2831544"/>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algn="ctr">
              <a:lnSpc>
                <a:spcPct val="200000"/>
              </a:lnSpc>
            </a:pPr>
            <a:r>
              <a:rPr lang="ja-JP" altLang="en-US" u="sng" dirty="0" smtClean="0">
                <a:latin typeface="UD デジタル 教科書体 N-B" panose="02020700000000000000" pitchFamily="17" charset="-128"/>
                <a:ea typeface="UD デジタル 教科書体 N-B" panose="02020700000000000000" pitchFamily="17" charset="-128"/>
              </a:rPr>
              <a:t>自分</a:t>
            </a:r>
            <a:r>
              <a:rPr lang="ja-JP" altLang="en-US" u="sng" dirty="0">
                <a:latin typeface="UD デジタル 教科書体 N-B" panose="02020700000000000000" pitchFamily="17" charset="-128"/>
                <a:ea typeface="UD デジタル 教科書体 N-B" panose="02020700000000000000" pitchFamily="17" charset="-128"/>
              </a:rPr>
              <a:t>だったらどのように接して</a:t>
            </a:r>
            <a:r>
              <a:rPr lang="ja-JP" altLang="en-US" u="sng" dirty="0" smtClean="0">
                <a:latin typeface="UD デジタル 教科書体 N-B" panose="02020700000000000000" pitchFamily="17" charset="-128"/>
                <a:ea typeface="UD デジタル 教科書体 N-B" panose="02020700000000000000" pitchFamily="17" charset="-128"/>
              </a:rPr>
              <a:t>ほしいですか？</a:t>
            </a:r>
            <a:endParaRPr lang="ja-JP" altLang="en-US" u="sng" dirty="0">
              <a:latin typeface="UD デジタル 教科書体 N-B" panose="02020700000000000000" pitchFamily="17" charset="-128"/>
              <a:ea typeface="UD デジタル 教科書体 N-B" panose="02020700000000000000" pitchFamily="17" charset="-128"/>
            </a:endParaRPr>
          </a:p>
          <a:p>
            <a:pPr algn="ctr">
              <a:lnSpc>
                <a:spcPct val="200000"/>
              </a:lnSpc>
            </a:pPr>
            <a:endParaRPr lang="en-US" altLang="ja-JP" sz="800" u="sng" dirty="0" smtClean="0">
              <a:latin typeface="UD デジタル 教科書体 N-B" panose="02020700000000000000" pitchFamily="17" charset="-128"/>
              <a:ea typeface="UD デジタル 教科書体 N-B" panose="02020700000000000000" pitchFamily="17" charset="-128"/>
            </a:endParaRPr>
          </a:p>
          <a:p>
            <a:pPr algn="ctr">
              <a:lnSpc>
                <a:spcPct val="200000"/>
              </a:lnSpc>
            </a:pPr>
            <a:r>
              <a:rPr lang="ja-JP" altLang="en-US" dirty="0">
                <a:latin typeface="UD デジタル 教科書体 N-B" panose="02020700000000000000" pitchFamily="17" charset="-128"/>
                <a:ea typeface="UD デジタル 教科書体 N-B" panose="02020700000000000000" pitchFamily="17" charset="-128"/>
              </a:rPr>
              <a:t>👉失敗やできないことを指摘</a:t>
            </a:r>
            <a:r>
              <a:rPr lang="ja-JP" altLang="en-US" dirty="0" smtClean="0">
                <a:latin typeface="UD デジタル 教科書体 N-B" panose="02020700000000000000" pitchFamily="17" charset="-128"/>
                <a:ea typeface="UD デジタル 教科書体 N-B" panose="02020700000000000000" pitchFamily="17" charset="-128"/>
              </a:rPr>
              <a:t>されたら？</a:t>
            </a:r>
            <a:endParaRPr lang="ja-JP" altLang="en-US" dirty="0">
              <a:latin typeface="UD デジタル 教科書体 N-B" panose="02020700000000000000" pitchFamily="17" charset="-128"/>
              <a:ea typeface="UD デジタル 教科書体 N-B" panose="02020700000000000000" pitchFamily="17" charset="-128"/>
            </a:endParaRPr>
          </a:p>
          <a:p>
            <a:pPr algn="ctr">
              <a:lnSpc>
                <a:spcPct val="200000"/>
              </a:lnSpc>
            </a:pPr>
            <a:r>
              <a:rPr lang="ja-JP" altLang="en-US" dirty="0">
                <a:latin typeface="UD デジタル 教科書体 N-B" panose="02020700000000000000" pitchFamily="17" charset="-128"/>
                <a:ea typeface="UD デジタル 教科書体 N-B" panose="02020700000000000000" pitchFamily="17" charset="-128"/>
              </a:rPr>
              <a:t>👉何もしないうちから、いろいろなことが</a:t>
            </a:r>
            <a:r>
              <a:rPr lang="ja-JP" altLang="en-US" dirty="0" smtClean="0">
                <a:latin typeface="UD デジタル 教科書体 N-B" panose="02020700000000000000" pitchFamily="17" charset="-128"/>
                <a:ea typeface="UD デジタル 教科書体 N-B" panose="02020700000000000000" pitchFamily="17" charset="-128"/>
              </a:rPr>
              <a:t>できないか</a:t>
            </a:r>
            <a:r>
              <a:rPr lang="ja-JP" altLang="en-US" dirty="0">
                <a:latin typeface="UD デジタル 教科書体 N-B" panose="02020700000000000000" pitchFamily="17" charset="-128"/>
                <a:ea typeface="UD デジタル 教科書体 N-B" panose="02020700000000000000" pitchFamily="17" charset="-128"/>
              </a:rPr>
              <a:t>のような態度を</a:t>
            </a:r>
            <a:r>
              <a:rPr lang="ja-JP" altLang="en-US" dirty="0" smtClean="0">
                <a:latin typeface="UD デジタル 教科書体 N-B" panose="02020700000000000000" pitchFamily="17" charset="-128"/>
                <a:ea typeface="UD デジタル 教科書体 N-B" panose="02020700000000000000" pitchFamily="17" charset="-128"/>
              </a:rPr>
              <a:t>とられたら？</a:t>
            </a:r>
            <a:endParaRPr lang="ja-JP" altLang="en-US" dirty="0">
              <a:latin typeface="UD デジタル 教科書体 N-B" panose="02020700000000000000" pitchFamily="17" charset="-128"/>
              <a:ea typeface="UD デジタル 教科書体 N-B" panose="02020700000000000000" pitchFamily="17" charset="-128"/>
            </a:endParaRPr>
          </a:p>
          <a:p>
            <a:pPr algn="ctr">
              <a:lnSpc>
                <a:spcPct val="200000"/>
              </a:lnSpc>
            </a:pPr>
            <a:r>
              <a:rPr lang="ja-JP" altLang="en-US" dirty="0">
                <a:latin typeface="UD デジタル 教科書体 N-B" panose="02020700000000000000" pitchFamily="17" charset="-128"/>
                <a:ea typeface="UD デジタル 教科書体 N-B" panose="02020700000000000000" pitchFamily="17" charset="-128"/>
              </a:rPr>
              <a:t>👉一方的に周囲から何かをしてもらう</a:t>
            </a:r>
            <a:r>
              <a:rPr lang="ja-JP" altLang="en-US" dirty="0" smtClean="0">
                <a:latin typeface="UD デジタル 教科書体 N-B" panose="02020700000000000000" pitchFamily="17" charset="-128"/>
                <a:ea typeface="UD デジタル 教科書体 N-B" panose="02020700000000000000" pitchFamily="17" charset="-128"/>
              </a:rPr>
              <a:t>立場になったら？</a:t>
            </a:r>
            <a:endParaRPr lang="ja-JP" altLang="en-US" dirty="0">
              <a:latin typeface="UD デジタル 教科書体 N-B" panose="02020700000000000000" pitchFamily="17" charset="-128"/>
              <a:ea typeface="UD デジタル 教科書体 N-B" panose="02020700000000000000" pitchFamily="17" charset="-128"/>
            </a:endParaRPr>
          </a:p>
        </p:txBody>
      </p:sp>
      <p:sp>
        <p:nvSpPr>
          <p:cNvPr id="14" name="正方形/長方形 13"/>
          <p:cNvSpPr/>
          <p:nvPr/>
        </p:nvSpPr>
        <p:spPr>
          <a:xfrm>
            <a:off x="401808" y="3873732"/>
            <a:ext cx="11033790" cy="1754326"/>
          </a:xfrm>
          <a:prstGeom prst="rect">
            <a:avLst/>
          </a:prstGeom>
          <a:ln w="12700">
            <a:solidFill>
              <a:srgbClr val="FF5050"/>
            </a:solidFill>
          </a:ln>
        </p:spPr>
        <p:txBody>
          <a:bodyPr wrap="none">
            <a:spAutoFit/>
          </a:bodyPr>
          <a:lstStyle/>
          <a:p>
            <a:pPr>
              <a:lnSpc>
                <a:spcPct val="150000"/>
              </a:lnSpc>
            </a:pPr>
            <a:r>
              <a:rPr lang="ja-JP" altLang="en-US" dirty="0">
                <a:latin typeface="UD デジタル 教科書体 N-B" panose="02020700000000000000" pitchFamily="17" charset="-128"/>
                <a:ea typeface="UD デジタル 教科書体 N-B" panose="02020700000000000000" pitchFamily="17" charset="-128"/>
              </a:rPr>
              <a:t>気に留めてほしい</a:t>
            </a:r>
            <a:r>
              <a:rPr lang="ja-JP" altLang="en-US" dirty="0" smtClean="0">
                <a:latin typeface="UD デジタル 教科書体 N-B" panose="02020700000000000000" pitchFamily="17" charset="-128"/>
                <a:ea typeface="UD デジタル 教科書体 N-B" panose="02020700000000000000" pitchFamily="17" charset="-128"/>
              </a:rPr>
              <a:t>こと・・・「認知症だから」の前提はとりはらって！</a:t>
            </a:r>
            <a:endParaRPr lang="en-US" altLang="ja-JP" dirty="0">
              <a:latin typeface="UD デジタル 教科書体 N-B" panose="02020700000000000000" pitchFamily="17" charset="-128"/>
              <a:ea typeface="UD デジタル 教科書体 N-B" panose="02020700000000000000" pitchFamily="17" charset="-128"/>
            </a:endParaRPr>
          </a:p>
          <a:p>
            <a:pP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　　　　　　　　　　・・・苦手なことや難しいところはさりげなくフォロー！</a:t>
            </a:r>
            <a:endParaRPr lang="en-US" altLang="ja-JP" dirty="0">
              <a:latin typeface="UD デジタル 教科書体 N-B" panose="02020700000000000000" pitchFamily="17" charset="-128"/>
              <a:ea typeface="UD デジタル 教科書体 N-B" panose="02020700000000000000" pitchFamily="17" charset="-128"/>
            </a:endParaRPr>
          </a:p>
          <a:p>
            <a:pP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　　　　　　　　　　・・・本人が得意なことやできることを探し、本人の自信につなげることが大切！</a:t>
            </a:r>
            <a:endParaRPr lang="en-US" altLang="ja-JP" dirty="0">
              <a:latin typeface="UD デジタル 教科書体 N-B" panose="02020700000000000000" pitchFamily="17" charset="-128"/>
              <a:ea typeface="UD デジタル 教科書体 N-B" panose="02020700000000000000" pitchFamily="17" charset="-128"/>
            </a:endParaRPr>
          </a:p>
          <a:p>
            <a:pP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　　　　　　　　　　・・・本人の声をしっかり聞いて！</a:t>
            </a:r>
            <a:endParaRPr lang="en-US" altLang="ja-JP" dirty="0" smtClean="0">
              <a:latin typeface="UD デジタル 教科書体 N-B" panose="02020700000000000000" pitchFamily="17" charset="-128"/>
              <a:ea typeface="UD デジタル 教科書体 N-B" panose="02020700000000000000" pitchFamily="17" charset="-128"/>
            </a:endParaRPr>
          </a:p>
        </p:txBody>
      </p:sp>
      <p:sp>
        <p:nvSpPr>
          <p:cNvPr id="15" name="正方形/長方形 14"/>
          <p:cNvSpPr/>
          <p:nvPr/>
        </p:nvSpPr>
        <p:spPr>
          <a:xfrm>
            <a:off x="592673" y="5758920"/>
            <a:ext cx="10842925" cy="923330"/>
          </a:xfrm>
          <a:prstGeom prst="rect">
            <a:avLst/>
          </a:prstGeom>
        </p:spPr>
        <p:txBody>
          <a:bodyPr wrap="square">
            <a:spAutoFit/>
          </a:bodyPr>
          <a:lstStyle/>
          <a:p>
            <a:pPr algn="ctr">
              <a:lnSpc>
                <a:spcPct val="150000"/>
              </a:lnSpc>
            </a:pPr>
            <a:r>
              <a:rPr lang="ja-JP" altLang="en-US" dirty="0" smtClean="0">
                <a:solidFill>
                  <a:srgbClr val="FF0000"/>
                </a:solidFill>
                <a:latin typeface="UD デジタル 教科書体 N-B" panose="02020700000000000000" pitchFamily="17" charset="-128"/>
                <a:ea typeface="UD デジタル 教科書体 N-B" panose="02020700000000000000" pitchFamily="17" charset="-128"/>
              </a:rPr>
              <a:t>認知症と診断されても、全く</a:t>
            </a:r>
            <a:r>
              <a:rPr lang="ja-JP" altLang="en-US" dirty="0">
                <a:solidFill>
                  <a:srgbClr val="FF0000"/>
                </a:solidFill>
                <a:latin typeface="UD デジタル 教科書体 N-B" panose="02020700000000000000" pitchFamily="17" charset="-128"/>
                <a:ea typeface="UD デジタル 教科書体 N-B" panose="02020700000000000000" pitchFamily="17" charset="-128"/>
              </a:rPr>
              <a:t>別人になってしまったわけではなく一人の人</a:t>
            </a:r>
            <a:r>
              <a:rPr lang="ja-JP" altLang="en-US" dirty="0" smtClean="0">
                <a:solidFill>
                  <a:srgbClr val="FF0000"/>
                </a:solidFill>
                <a:latin typeface="UD デジタル 教科書体 N-B" panose="02020700000000000000" pitchFamily="17" charset="-128"/>
                <a:ea typeface="UD デジタル 教科書体 N-B" panose="02020700000000000000" pitchFamily="17" charset="-128"/>
              </a:rPr>
              <a:t>です！</a:t>
            </a:r>
            <a:endParaRPr lang="en-US" altLang="ja-JP" dirty="0">
              <a:solidFill>
                <a:srgbClr val="FF0000"/>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dirty="0">
                <a:solidFill>
                  <a:srgbClr val="FF0000"/>
                </a:solidFill>
                <a:latin typeface="UD デジタル 教科書体 N-B" panose="02020700000000000000" pitchFamily="17" charset="-128"/>
                <a:ea typeface="UD デジタル 教科書体 N-B" panose="02020700000000000000" pitchFamily="17" charset="-128"/>
              </a:rPr>
              <a:t>「分からないこと」「できないこと」ばかりに目を</a:t>
            </a:r>
            <a:r>
              <a:rPr lang="ja-JP" altLang="en-US" dirty="0" smtClean="0">
                <a:solidFill>
                  <a:srgbClr val="FF0000"/>
                </a:solidFill>
                <a:latin typeface="UD デジタル 教科書体 N-B" panose="02020700000000000000" pitchFamily="17" charset="-128"/>
                <a:ea typeface="UD デジタル 教科書体 N-B" panose="02020700000000000000" pitchFamily="17" charset="-128"/>
              </a:rPr>
              <a:t>向けず</a:t>
            </a:r>
            <a:r>
              <a:rPr lang="ja-JP" altLang="en-US" u="sng" dirty="0">
                <a:solidFill>
                  <a:srgbClr val="FF0000"/>
                </a:solidFill>
                <a:latin typeface="UD デジタル 教科書体 N-B" panose="02020700000000000000" pitchFamily="17" charset="-128"/>
                <a:ea typeface="UD デジタル 教科書体 N-B" panose="02020700000000000000" pitchFamily="17" charset="-128"/>
              </a:rPr>
              <a:t>一</a:t>
            </a:r>
            <a:r>
              <a:rPr lang="ja-JP" altLang="en-US" u="sng" dirty="0" smtClean="0">
                <a:solidFill>
                  <a:srgbClr val="FF0000"/>
                </a:solidFill>
                <a:latin typeface="UD デジタル 教科書体 N-B" panose="02020700000000000000" pitchFamily="17" charset="-128"/>
                <a:ea typeface="UD デジタル 教科書体 N-B" panose="02020700000000000000" pitchFamily="17" charset="-128"/>
              </a:rPr>
              <a:t>人の人として</a:t>
            </a:r>
            <a:r>
              <a:rPr lang="ja-JP" altLang="en-US" dirty="0" smtClean="0">
                <a:solidFill>
                  <a:srgbClr val="FF0000"/>
                </a:solidFill>
                <a:latin typeface="UD デジタル 教科書体 N-B" panose="02020700000000000000" pitchFamily="17" charset="-128"/>
                <a:ea typeface="UD デジタル 教科書体 N-B" panose="02020700000000000000" pitchFamily="17" charset="-128"/>
              </a:rPr>
              <a:t>「</a:t>
            </a:r>
            <a:r>
              <a:rPr lang="ja-JP" altLang="en-US" dirty="0">
                <a:solidFill>
                  <a:srgbClr val="FF0000"/>
                </a:solidFill>
                <a:latin typeface="UD デジタル 教科書体 N-B" panose="02020700000000000000" pitchFamily="17" charset="-128"/>
                <a:ea typeface="UD デジタル 教科書体 N-B" panose="02020700000000000000" pitchFamily="17" charset="-128"/>
              </a:rPr>
              <a:t>その人らしさ」を大切に</a:t>
            </a:r>
            <a:r>
              <a:rPr lang="ja-JP" altLang="en-US" dirty="0" smtClean="0">
                <a:solidFill>
                  <a:srgbClr val="FF0000"/>
                </a:solidFill>
                <a:latin typeface="UD デジタル 教科書体 N-B" panose="02020700000000000000" pitchFamily="17" charset="-128"/>
                <a:ea typeface="UD デジタル 教科書体 N-B" panose="02020700000000000000" pitchFamily="17" charset="-128"/>
              </a:rPr>
              <a:t>！</a:t>
            </a:r>
            <a:endParaRPr lang="en-US" altLang="ja-JP" dirty="0" smtClean="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16" name="正方形/長方形 15"/>
          <p:cNvSpPr/>
          <p:nvPr/>
        </p:nvSpPr>
        <p:spPr>
          <a:xfrm>
            <a:off x="10232812" y="299418"/>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P.12</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44439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1570" y="0"/>
            <a:ext cx="12203570" cy="923330"/>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声をかけようと思ったときは</a:t>
            </a:r>
            <a:endParaRPr lang="en-US" altLang="ja-JP" sz="24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p:txBody>
      </p:sp>
      <p:sp>
        <p:nvSpPr>
          <p:cNvPr id="2" name="正方形/長方形 1"/>
          <p:cNvSpPr/>
          <p:nvPr/>
        </p:nvSpPr>
        <p:spPr>
          <a:xfrm>
            <a:off x="2879107" y="716271"/>
            <a:ext cx="6096000" cy="627608"/>
          </a:xfrm>
          <a:prstGeom prst="rect">
            <a:avLst/>
          </a:prstGeom>
        </p:spPr>
        <p:txBody>
          <a:bodyPr>
            <a:spAutoFit/>
          </a:bodyPr>
          <a:lstStyle/>
          <a:p>
            <a:pPr algn="ctr">
              <a:lnSpc>
                <a:spcPct val="200000"/>
              </a:lnSpc>
            </a:pPr>
            <a:r>
              <a:rPr lang="ja-JP" altLang="en-US" sz="2000" dirty="0">
                <a:latin typeface="UD デジタル 教科書体 NK-B" panose="02020700000000000000" pitchFamily="18" charset="-128"/>
                <a:ea typeface="UD デジタル 教科書体 NK-B" panose="02020700000000000000" pitchFamily="18" charset="-128"/>
              </a:rPr>
              <a:t>誰でも不意に声をかけられると、ビックリ</a:t>
            </a:r>
            <a:r>
              <a:rPr lang="ja-JP" altLang="en-US" sz="2000" dirty="0" smtClean="0">
                <a:latin typeface="UD デジタル 教科書体 NK-B" panose="02020700000000000000" pitchFamily="18" charset="-128"/>
                <a:ea typeface="UD デジタル 教科書体 NK-B" panose="02020700000000000000" pitchFamily="18" charset="-128"/>
              </a:rPr>
              <a:t>しませんか！</a:t>
            </a:r>
            <a:endParaRPr lang="en-US" altLang="ja-JP" sz="2000" dirty="0">
              <a:latin typeface="UD デジタル 教科書体 NK-B" panose="02020700000000000000" pitchFamily="18" charset="-128"/>
              <a:ea typeface="UD デジタル 教科書体 NK-B" panose="02020700000000000000" pitchFamily="18" charset="-128"/>
            </a:endParaRPr>
          </a:p>
        </p:txBody>
      </p:sp>
      <p:sp>
        <p:nvSpPr>
          <p:cNvPr id="3" name="正方形/長方形 2"/>
          <p:cNvSpPr/>
          <p:nvPr/>
        </p:nvSpPr>
        <p:spPr>
          <a:xfrm>
            <a:off x="2798619" y="5529640"/>
            <a:ext cx="6096000" cy="1323439"/>
          </a:xfrm>
          <a:prstGeom prst="rect">
            <a:avLst/>
          </a:prstGeom>
        </p:spPr>
        <p:txBody>
          <a:bodyPr>
            <a:spAutoFit/>
          </a:bodyPr>
          <a:lstStyle/>
          <a:p>
            <a:pPr algn="ctr">
              <a:lnSpc>
                <a:spcPct val="200000"/>
              </a:lnSpc>
            </a:pPr>
            <a:r>
              <a:rPr lang="ja-JP" altLang="en-US" sz="2000" dirty="0">
                <a:latin typeface="UD デジタル 教科書体 N-B" panose="02020700000000000000" pitchFamily="17" charset="-128"/>
                <a:ea typeface="UD デジタル 教科書体 N-B" panose="02020700000000000000" pitchFamily="17" charset="-128"/>
              </a:rPr>
              <a:t>否定するような命令口調や叱責は慎み</a:t>
            </a:r>
            <a:endParaRPr lang="en-US" altLang="ja-JP" sz="2000" dirty="0">
              <a:latin typeface="UD デジタル 教科書体 N-B" panose="02020700000000000000" pitchFamily="17" charset="-128"/>
              <a:ea typeface="UD デジタル 教科書体 N-B" panose="02020700000000000000" pitchFamily="17" charset="-128"/>
            </a:endParaRPr>
          </a:p>
          <a:p>
            <a:pPr algn="ctr">
              <a:lnSpc>
                <a:spcPct val="200000"/>
              </a:lnSpc>
            </a:pPr>
            <a:r>
              <a:rPr lang="ja-JP" altLang="en-US" sz="2000" dirty="0">
                <a:latin typeface="UD デジタル 教科書体 N-B" panose="02020700000000000000" pitchFamily="17" charset="-128"/>
                <a:ea typeface="UD デジタル 教科書体 N-B" panose="02020700000000000000" pitchFamily="17" charset="-128"/>
              </a:rPr>
              <a:t>本人の意思・自尊心を尊重することが大切！</a:t>
            </a:r>
            <a:endParaRPr lang="en-US" altLang="ja-JP" sz="2000" dirty="0">
              <a:latin typeface="UD デジタル 教科書体 N-B" panose="02020700000000000000" pitchFamily="17" charset="-128"/>
              <a:ea typeface="UD デジタル 教科書体 N-B" panose="02020700000000000000" pitchFamily="17" charset="-128"/>
            </a:endParaRPr>
          </a:p>
        </p:txBody>
      </p:sp>
      <p:sp>
        <p:nvSpPr>
          <p:cNvPr id="6" name="正方形/長方形 5"/>
          <p:cNvSpPr/>
          <p:nvPr/>
        </p:nvSpPr>
        <p:spPr>
          <a:xfrm>
            <a:off x="10232812" y="299418"/>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P.13</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pic>
        <p:nvPicPr>
          <p:cNvPr id="7" name="図 6"/>
          <p:cNvPicPr>
            <a:picLocks noChangeAspect="1"/>
          </p:cNvPicPr>
          <p:nvPr/>
        </p:nvPicPr>
        <p:blipFill>
          <a:blip r:embed="rId3"/>
          <a:stretch>
            <a:fillRect/>
          </a:stretch>
        </p:blipFill>
        <p:spPr>
          <a:xfrm>
            <a:off x="4348158" y="2975886"/>
            <a:ext cx="2114188" cy="1913020"/>
          </a:xfrm>
          <a:prstGeom prst="rect">
            <a:avLst/>
          </a:prstGeom>
        </p:spPr>
      </p:pic>
      <p:sp>
        <p:nvSpPr>
          <p:cNvPr id="8" name="角丸四角形吹き出し 7"/>
          <p:cNvSpPr/>
          <p:nvPr/>
        </p:nvSpPr>
        <p:spPr>
          <a:xfrm>
            <a:off x="3114329" y="1585733"/>
            <a:ext cx="2094807" cy="578791"/>
          </a:xfrm>
          <a:prstGeom prst="wedgeRoundRectCallout">
            <a:avLst>
              <a:gd name="adj1" fmla="val 24351"/>
              <a:gd name="adj2" fmla="val 112466"/>
              <a:gd name="adj3" fmla="val 16667"/>
            </a:avLst>
          </a:prstGeom>
          <a:solidFill>
            <a:srgbClr val="FF9900"/>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まずは見守る</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9" name="角丸四角形吹き出し 8"/>
          <p:cNvSpPr/>
          <p:nvPr/>
        </p:nvSpPr>
        <p:spPr>
          <a:xfrm>
            <a:off x="1349433" y="2504514"/>
            <a:ext cx="2898372" cy="596148"/>
          </a:xfrm>
          <a:prstGeom prst="wedgeRoundRectCallout">
            <a:avLst>
              <a:gd name="adj1" fmla="val 53750"/>
              <a:gd name="adj2" fmla="val 98375"/>
              <a:gd name="adj3" fmla="val 16667"/>
            </a:avLst>
          </a:prstGeom>
          <a:solidFill>
            <a:srgbClr val="FF9900"/>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余裕</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をもって対応する</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0" name="角丸四角形吹き出し 9"/>
          <p:cNvSpPr/>
          <p:nvPr/>
        </p:nvSpPr>
        <p:spPr>
          <a:xfrm>
            <a:off x="642850" y="3576772"/>
            <a:ext cx="3025486" cy="581220"/>
          </a:xfrm>
          <a:prstGeom prst="wedgeRoundRectCallout">
            <a:avLst>
              <a:gd name="adj1" fmla="val 62082"/>
              <a:gd name="adj2" fmla="val 24132"/>
              <a:gd name="adj3" fmla="val 16667"/>
            </a:avLst>
          </a:prstGeom>
          <a:solidFill>
            <a:srgbClr val="FF9900"/>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声</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をかけるときは一人で</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1" name="角丸四角形吹き出し 10"/>
          <p:cNvSpPr/>
          <p:nvPr/>
        </p:nvSpPr>
        <p:spPr>
          <a:xfrm>
            <a:off x="1169672" y="4888905"/>
            <a:ext cx="3025486" cy="566525"/>
          </a:xfrm>
          <a:prstGeom prst="wedgeRoundRectCallout">
            <a:avLst>
              <a:gd name="adj1" fmla="val 44498"/>
              <a:gd name="adj2" fmla="val -103788"/>
              <a:gd name="adj3" fmla="val 16667"/>
            </a:avLst>
          </a:prstGeom>
          <a:solidFill>
            <a:srgbClr val="FF9900"/>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背後</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から声をかけない</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2" name="角丸四角形吹き出し 11"/>
          <p:cNvSpPr/>
          <p:nvPr/>
        </p:nvSpPr>
        <p:spPr>
          <a:xfrm>
            <a:off x="6662824" y="1765604"/>
            <a:ext cx="3025486" cy="775857"/>
          </a:xfrm>
          <a:prstGeom prst="wedgeRoundRectCallout">
            <a:avLst>
              <a:gd name="adj1" fmla="val -46172"/>
              <a:gd name="adj2" fmla="val 96676"/>
              <a:gd name="adj3" fmla="val 16667"/>
            </a:avLst>
          </a:prstGeom>
          <a:solidFill>
            <a:srgbClr val="FF9900"/>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会話</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は本人のペースに</a:t>
            </a:r>
            <a:endParaRPr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合わせて</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3" name="角丸四角形吹き出し 12"/>
          <p:cNvSpPr/>
          <p:nvPr/>
        </p:nvSpPr>
        <p:spPr>
          <a:xfrm>
            <a:off x="7207326" y="3292430"/>
            <a:ext cx="3025486" cy="775857"/>
          </a:xfrm>
          <a:prstGeom prst="wedgeRoundRectCallout">
            <a:avLst>
              <a:gd name="adj1" fmla="val -59360"/>
              <a:gd name="adj2" fmla="val 19533"/>
              <a:gd name="adj3" fmla="val 16667"/>
            </a:avLst>
          </a:prstGeom>
          <a:solidFill>
            <a:srgbClr val="FF9900"/>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おだやかにはっきりした</a:t>
            </a:r>
            <a:endParaRPr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口調で</a:t>
            </a:r>
            <a:endParaRPr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4" name="角丸四角形吹き出し 13"/>
          <p:cNvSpPr/>
          <p:nvPr/>
        </p:nvSpPr>
        <p:spPr>
          <a:xfrm>
            <a:off x="6259484" y="4777202"/>
            <a:ext cx="2928504" cy="566964"/>
          </a:xfrm>
          <a:prstGeom prst="wedgeRoundRectCallout">
            <a:avLst>
              <a:gd name="adj1" fmla="val -44640"/>
              <a:gd name="adj2" fmla="val -85466"/>
              <a:gd name="adj3" fmla="val 16667"/>
            </a:avLst>
          </a:prstGeom>
          <a:solidFill>
            <a:srgbClr val="FF9900"/>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やさしい口調で</a:t>
            </a:r>
            <a:endParaRPr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2119978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0" y="13354"/>
          <a:ext cx="12192000" cy="79248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691479302"/>
                    </a:ext>
                  </a:extLst>
                </a:gridCol>
              </a:tblGrid>
              <a:tr h="429549">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2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2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3.</a:t>
                      </a:r>
                      <a:r>
                        <a:rPr kumimoji="1" lang="ja-JP" altLang="en-US" sz="2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認知症を理解する</a:t>
                      </a:r>
                      <a:endParaRPr kumimoji="1" lang="en-US" altLang="ja-JP" sz="2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txBody>
                  <a:tcPr>
                    <a:lnB w="5715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3450841415"/>
                  </a:ext>
                </a:extLst>
              </a:tr>
            </a:tbl>
          </a:graphicData>
        </a:graphic>
      </p:graphicFrame>
      <p:sp>
        <p:nvSpPr>
          <p:cNvPr id="5" name="正方形/長方形 4"/>
          <p:cNvSpPr/>
          <p:nvPr/>
        </p:nvSpPr>
        <p:spPr>
          <a:xfrm>
            <a:off x="0" y="2418503"/>
            <a:ext cx="12203570" cy="1292662"/>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400" dirty="0" smtClean="0">
                <a:solidFill>
                  <a:srgbClr val="FF0000"/>
                </a:solidFill>
                <a:latin typeface="UD デジタル 教科書体 NK-B" panose="02020700000000000000" pitchFamily="18" charset="-128"/>
                <a:ea typeface="UD デジタル 教科書体 NK-B" panose="02020700000000000000" pitchFamily="18" charset="-128"/>
              </a:rPr>
              <a:t>認知症と</a:t>
            </a:r>
            <a:r>
              <a:rPr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は</a:t>
            </a:r>
            <a:endParaRPr lang="en-US" altLang="ja-JP" sz="24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lvl="0" algn="ctr">
              <a:defRPr/>
            </a:pPr>
            <a:r>
              <a:rPr lang="ja-JP" altLang="en-US" sz="2000" dirty="0">
                <a:solidFill>
                  <a:prstClr val="black"/>
                </a:solidFill>
                <a:latin typeface="UD デジタル 教科書体 N-B" panose="02020700000000000000" pitchFamily="17" charset="-128"/>
                <a:ea typeface="UD デジタル 教科書体 N-B" panose="02020700000000000000" pitchFamily="17" charset="-128"/>
              </a:rPr>
              <a:t>さまざまな原因で脳に変化が起こり、それまでできていたことができなくなり生活に支障をきたした</a:t>
            </a:r>
            <a:r>
              <a:rPr lang="ja-JP" altLang="en-US" sz="2000" dirty="0" smtClean="0">
                <a:solidFill>
                  <a:prstClr val="black"/>
                </a:solidFill>
                <a:latin typeface="UD デジタル 教科書体 N-B" panose="02020700000000000000" pitchFamily="17" charset="-128"/>
                <a:ea typeface="UD デジタル 教科書体 N-B" panose="02020700000000000000" pitchFamily="17" charset="-128"/>
              </a:rPr>
              <a:t>状態</a:t>
            </a:r>
            <a:endParaRPr lang="en-US" altLang="ja-JP" sz="2000" dirty="0" smtClean="0">
              <a:solidFill>
                <a:prstClr val="black"/>
              </a:solidFill>
              <a:latin typeface="UD デジタル 教科書体 N-B" panose="02020700000000000000" pitchFamily="17" charset="-128"/>
              <a:ea typeface="UD デジタル 教科書体 N-B" panose="02020700000000000000" pitchFamily="17" charset="-128"/>
            </a:endParaRPr>
          </a:p>
        </p:txBody>
      </p:sp>
      <p:pic>
        <p:nvPicPr>
          <p:cNvPr id="6" name="図 5"/>
          <p:cNvPicPr>
            <a:picLocks noChangeAspect="1"/>
          </p:cNvPicPr>
          <p:nvPr/>
        </p:nvPicPr>
        <p:blipFill>
          <a:blip r:embed="rId3"/>
          <a:stretch>
            <a:fillRect/>
          </a:stretch>
        </p:blipFill>
        <p:spPr>
          <a:xfrm>
            <a:off x="5111521" y="4495550"/>
            <a:ext cx="2063002" cy="1866704"/>
          </a:xfrm>
          <a:prstGeom prst="rect">
            <a:avLst/>
          </a:prstGeom>
        </p:spPr>
      </p:pic>
      <p:sp>
        <p:nvSpPr>
          <p:cNvPr id="7" name="正方形/長方形 6"/>
          <p:cNvSpPr/>
          <p:nvPr/>
        </p:nvSpPr>
        <p:spPr>
          <a:xfrm>
            <a:off x="10266063" y="409594"/>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P.14</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1092299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12203570" cy="1200329"/>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algn="ctr"/>
            <a:r>
              <a:rPr lang="ja-JP" altLang="en-US" sz="2000" dirty="0" smtClean="0">
                <a:latin typeface="UD デジタル 教科書体 N-B" panose="02020700000000000000" pitchFamily="17" charset="-128"/>
                <a:ea typeface="UD デジタル 教科書体 N-B" panose="02020700000000000000" pitchFamily="17" charset="-128"/>
              </a:rPr>
              <a:t>認知症</a:t>
            </a:r>
            <a:r>
              <a:rPr lang="ja-JP" altLang="en-US" sz="2000" dirty="0">
                <a:latin typeface="UD デジタル 教科書体 N-B" panose="02020700000000000000" pitchFamily="17" charset="-128"/>
                <a:ea typeface="UD デジタル 教科書体 N-B" panose="02020700000000000000" pitchFamily="17" charset="-128"/>
              </a:rPr>
              <a:t>がおきるしくみ（脳のはたらき</a:t>
            </a:r>
            <a:r>
              <a:rPr lang="ja-JP" altLang="en-US" sz="2000" dirty="0" smtClean="0">
                <a:latin typeface="UD デジタル 教科書体 N-B" panose="02020700000000000000" pitchFamily="17" charset="-128"/>
                <a:ea typeface="UD デジタル 教科書体 N-B" panose="02020700000000000000" pitchFamily="17" charset="-128"/>
              </a:rPr>
              <a:t>）</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脳は生きていくために必要なほとんどのはたらきをコントロール</a:t>
            </a:r>
            <a:r>
              <a:rPr lang="ja-JP" altLang="en-US" dirty="0">
                <a:latin typeface="UD デジタル 教科書体 N-B" panose="02020700000000000000" pitchFamily="17" charset="-128"/>
                <a:ea typeface="UD デジタル 教科書体 N-B" panose="02020700000000000000" pitchFamily="17" charset="-128"/>
              </a:rPr>
              <a:t>して</a:t>
            </a:r>
            <a:r>
              <a:rPr lang="ja-JP" altLang="en-US" dirty="0" smtClean="0">
                <a:latin typeface="UD デジタル 教科書体 N-B" panose="02020700000000000000" pitchFamily="17" charset="-128"/>
                <a:ea typeface="UD デジタル 教科書体 N-B" panose="02020700000000000000" pitchFamily="17" charset="-128"/>
              </a:rPr>
              <a:t>います</a:t>
            </a:r>
            <a:endParaRPr lang="en-US" altLang="ja-JP" dirty="0">
              <a:latin typeface="UD デジタル 教科書体 N-B" panose="02020700000000000000" pitchFamily="17" charset="-128"/>
              <a:ea typeface="UD デジタル 教科書体 N-B" panose="02020700000000000000" pitchFamily="17" charset="-128"/>
            </a:endParaRPr>
          </a:p>
        </p:txBody>
      </p:sp>
      <p:pic>
        <p:nvPicPr>
          <p:cNvPr id="9" name="図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saturation sat="4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141856" y="2844318"/>
            <a:ext cx="3487193" cy="2313178"/>
          </a:xfrm>
          <a:prstGeom prst="rect">
            <a:avLst/>
          </a:prstGeom>
        </p:spPr>
      </p:pic>
      <p:sp>
        <p:nvSpPr>
          <p:cNvPr id="11" name="角丸四角形吹き出し 10"/>
          <p:cNvSpPr/>
          <p:nvPr/>
        </p:nvSpPr>
        <p:spPr>
          <a:xfrm>
            <a:off x="202223" y="1549539"/>
            <a:ext cx="4844562" cy="1587440"/>
          </a:xfrm>
          <a:prstGeom prst="wedgeRoundRectCallout">
            <a:avLst>
              <a:gd name="adj1" fmla="val 39864"/>
              <a:gd name="adj2" fmla="val 79784"/>
              <a:gd name="adj3" fmla="val 16667"/>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latin typeface="UD デジタル 教科書体 N-B" panose="02020700000000000000" pitchFamily="17" charset="-128"/>
                <a:ea typeface="UD デジタル 教科書体 N-B" panose="02020700000000000000" pitchFamily="17" charset="-128"/>
              </a:rPr>
              <a:t>【</a:t>
            </a: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コントロール</a:t>
            </a:r>
            <a:r>
              <a:rPr kumimoji="1" lang="en-US" altLang="ja-JP" dirty="0" smtClean="0">
                <a:solidFill>
                  <a:schemeClr val="tx1"/>
                </a:solidFill>
                <a:latin typeface="UD デジタル 教科書体 N-B" panose="02020700000000000000" pitchFamily="17" charset="-128"/>
                <a:ea typeface="UD デジタル 教科書体 N-B" panose="02020700000000000000" pitchFamily="17" charset="-128"/>
              </a:rPr>
              <a:t>】</a:t>
            </a:r>
            <a:endParaRPr kumimoji="1" lang="en-US" altLang="ja-JP"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dirty="0">
                <a:solidFill>
                  <a:schemeClr val="tx1"/>
                </a:solidFill>
                <a:latin typeface="UD デジタル 教科書体 N-B" panose="02020700000000000000" pitchFamily="17" charset="-128"/>
                <a:ea typeface="UD デジタル 教科書体 N-B" panose="02020700000000000000" pitchFamily="17" charset="-128"/>
              </a:rPr>
              <a:t>理性や思考、創造性などをつかさどります。</a:t>
            </a:r>
            <a:endParaRPr kumimoji="1" lang="en-US" altLang="ja-JP"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この部分が侵される</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と</a:t>
            </a:r>
            <a:endParaRPr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行動</a:t>
            </a: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に抑制が効きにくくなる</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ため</a:t>
            </a:r>
            <a:endParaRPr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反社会的</a:t>
            </a: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行動をとる</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ことがあります</a:t>
            </a:r>
            <a:r>
              <a:rPr lang="ja-JP" altLang="en-US" dirty="0">
                <a:solidFill>
                  <a:schemeClr val="tx1"/>
                </a:solidFill>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a:t>
            </a:r>
            <a:endParaRPr kumimoji="1" lang="ja-JP" altLang="en-US" dirty="0">
              <a:solidFill>
                <a:schemeClr val="tx1"/>
              </a:solidFill>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endParaRPr>
          </a:p>
        </p:txBody>
      </p:sp>
      <p:sp>
        <p:nvSpPr>
          <p:cNvPr id="12" name="角丸四角形吹き出し 11"/>
          <p:cNvSpPr/>
          <p:nvPr/>
        </p:nvSpPr>
        <p:spPr>
          <a:xfrm>
            <a:off x="617182" y="5157496"/>
            <a:ext cx="4992415" cy="1230984"/>
          </a:xfrm>
          <a:prstGeom prst="wedgeRoundRectCallout">
            <a:avLst>
              <a:gd name="adj1" fmla="val 46473"/>
              <a:gd name="adj2" fmla="val -106368"/>
              <a:gd name="adj3" fmla="val 16667"/>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latin typeface="UD デジタル 教科書体 N-B" panose="02020700000000000000" pitchFamily="17" charset="-128"/>
                <a:ea typeface="UD デジタル 教科書体 N-B" panose="02020700000000000000" pitchFamily="17" charset="-128"/>
              </a:rPr>
              <a:t>【</a:t>
            </a: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記憶</a:t>
            </a:r>
            <a:r>
              <a:rPr kumimoji="1" lang="ja-JP" altLang="en-US" dirty="0">
                <a:solidFill>
                  <a:schemeClr val="tx1"/>
                </a:solidFill>
                <a:latin typeface="UD デジタル 教科書体 N-B" panose="02020700000000000000" pitchFamily="17" charset="-128"/>
                <a:ea typeface="UD デジタル 教科書体 N-B" panose="02020700000000000000" pitchFamily="17" charset="-128"/>
              </a:rPr>
              <a:t>の保存・</a:t>
            </a: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聞く</a:t>
            </a:r>
            <a:r>
              <a:rPr kumimoji="1" lang="en-US" altLang="ja-JP" dirty="0" smtClean="0">
                <a:solidFill>
                  <a:schemeClr val="tx1"/>
                </a:solidFill>
                <a:latin typeface="UD デジタル 教科書体 N-B" panose="02020700000000000000" pitchFamily="17" charset="-128"/>
                <a:ea typeface="UD デジタル 教科書体 N-B" panose="02020700000000000000" pitchFamily="17" charset="-128"/>
              </a:rPr>
              <a:t>】</a:t>
            </a:r>
            <a:endParaRPr kumimoji="1" lang="en-US" altLang="ja-JP"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dirty="0">
                <a:solidFill>
                  <a:schemeClr val="tx1"/>
                </a:solidFill>
                <a:latin typeface="UD デジタル 教科書体 N-B" panose="02020700000000000000" pitchFamily="17" charset="-128"/>
                <a:ea typeface="UD デジタル 教科書体 N-B" panose="02020700000000000000" pitchFamily="17" charset="-128"/>
              </a:rPr>
              <a:t>嗅覚や聴覚、言語などをつかさどります。</a:t>
            </a:r>
            <a:endParaRPr kumimoji="1" lang="en-US" altLang="ja-JP"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この部分が侵されると匂いに鈍感になったり</a:t>
            </a:r>
            <a:endParaRPr lang="en-US" altLang="ja-JP"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言葉を理解しにくくなります。</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3" name="角丸四角形吹き出し 12"/>
          <p:cNvSpPr/>
          <p:nvPr/>
        </p:nvSpPr>
        <p:spPr>
          <a:xfrm>
            <a:off x="7629049" y="4009291"/>
            <a:ext cx="4372451" cy="1969477"/>
          </a:xfrm>
          <a:prstGeom prst="wedgeRoundRectCallout">
            <a:avLst>
              <a:gd name="adj1" fmla="val -55069"/>
              <a:gd name="adj2" fmla="val -43014"/>
              <a:gd name="adj3" fmla="val 166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latin typeface="UD デジタル 教科書体 N-B" panose="02020700000000000000" pitchFamily="17" charset="-128"/>
                <a:ea typeface="UD デジタル 教科書体 N-B" panose="02020700000000000000" pitchFamily="17" charset="-128"/>
              </a:rPr>
              <a:t>【</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見る</a:t>
            </a:r>
            <a:r>
              <a:rPr lang="en-US" altLang="ja-JP" dirty="0" smtClean="0">
                <a:solidFill>
                  <a:schemeClr val="tx1"/>
                </a:solidFill>
                <a:latin typeface="UD デジタル 教科書体 N-B" panose="02020700000000000000" pitchFamily="17" charset="-128"/>
                <a:ea typeface="UD デジタル 教科書体 N-B" panose="02020700000000000000" pitchFamily="17" charset="-128"/>
              </a:rPr>
              <a:t>】</a:t>
            </a:r>
            <a:endParaRPr lang="en-US" altLang="ja-JP"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視覚をつかさどります。</a:t>
            </a:r>
            <a:endParaRPr lang="en-US" altLang="ja-JP"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この部分が侵されると</a:t>
            </a:r>
            <a:endParaRPr lang="en-US" altLang="ja-JP"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目には異常がない</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けど</a:t>
            </a: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物</a:t>
            </a: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が</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見えない。</a:t>
            </a:r>
            <a:endParaRPr lang="en-US" altLang="ja-JP"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物は見える</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けど</a:t>
            </a: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正確</a:t>
            </a: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に</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見えない。</a:t>
            </a:r>
            <a:endParaRPr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などの症状</a:t>
            </a: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が見られます。　</a:t>
            </a:r>
          </a:p>
        </p:txBody>
      </p:sp>
      <p:sp>
        <p:nvSpPr>
          <p:cNvPr id="14" name="角丸四角形吹き出し 13"/>
          <p:cNvSpPr/>
          <p:nvPr/>
        </p:nvSpPr>
        <p:spPr>
          <a:xfrm>
            <a:off x="7216982" y="1397977"/>
            <a:ext cx="4661426" cy="2004119"/>
          </a:xfrm>
          <a:prstGeom prst="wedgeRoundRectCallout">
            <a:avLst>
              <a:gd name="adj1" fmla="val -58806"/>
              <a:gd name="adj2" fmla="val 47136"/>
              <a:gd name="adj3" fmla="val 16667"/>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dirty="0" smtClean="0">
                <a:solidFill>
                  <a:prstClr val="black"/>
                </a:solidFill>
                <a:latin typeface="UD デジタル 教科書体 N-B" panose="02020700000000000000" pitchFamily="17" charset="-128"/>
                <a:ea typeface="UD デジタル 教科書体 N-B" panose="02020700000000000000" pitchFamily="17" charset="-128"/>
              </a:rPr>
              <a:t>【</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体</a:t>
            </a: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の感覚・空間の</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認識</a:t>
            </a:r>
            <a:r>
              <a:rPr lang="en-US" altLang="ja-JP" dirty="0" smtClean="0">
                <a:solidFill>
                  <a:prstClr val="black"/>
                </a:solidFill>
                <a:latin typeface="UD デジタル 教科書体 N-B" panose="02020700000000000000" pitchFamily="17" charset="-128"/>
                <a:ea typeface="UD デジタル 教科書体 N-B" panose="02020700000000000000" pitchFamily="17" charset="-128"/>
              </a:rPr>
              <a:t>】</a:t>
            </a:r>
            <a:endParaRPr lang="en-US" altLang="ja-JP" dirty="0">
              <a:solidFill>
                <a:prstClr val="black"/>
              </a:solidFill>
              <a:latin typeface="UD デジタル 教科書体 N-B" panose="02020700000000000000" pitchFamily="17" charset="-128"/>
              <a:ea typeface="UD デジタル 教科書体 N-B" panose="02020700000000000000" pitchFamily="17" charset="-128"/>
            </a:endParaRPr>
          </a:p>
          <a:p>
            <a:pPr lvl="0" algn="ct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空間の位置関係</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や</a:t>
            </a:r>
            <a:endParaRPr lang="en-US" altLang="ja-JP"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ct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触覚</a:t>
            </a: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など</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の感覚</a:t>
            </a: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をつかさどります</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a:t>
            </a:r>
            <a:endParaRPr lang="en-US" altLang="ja-JP"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ct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この部分が侵される</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と</a:t>
            </a:r>
            <a:endParaRPr lang="en-US" altLang="ja-JP"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ctr"/>
            <a:r>
              <a:rPr lang="ja-JP" altLang="ja-JP" kern="0" dirty="0" smtClean="0">
                <a:solidFill>
                  <a:prstClr val="black"/>
                </a:solidFill>
                <a:latin typeface="UD デジタル 教科書体 N-B" panose="02020700000000000000" pitchFamily="17" charset="-128"/>
                <a:ea typeface="UD デジタル 教科書体 N-B" panose="02020700000000000000" pitchFamily="17" charset="-128"/>
                <a:cs typeface="ＭＳ Ｐゴシック" panose="020B0600070205080204" pitchFamily="50" charset="-128"/>
              </a:rPr>
              <a:t>位置</a:t>
            </a:r>
            <a:r>
              <a:rPr lang="ja-JP" altLang="en-US" kern="0" dirty="0" smtClean="0">
                <a:solidFill>
                  <a:prstClr val="black"/>
                </a:solidFill>
                <a:latin typeface="UD デジタル 教科書体 N-B" panose="02020700000000000000" pitchFamily="17" charset="-128"/>
                <a:ea typeface="UD デジタル 教科書体 N-B" panose="02020700000000000000" pitchFamily="17" charset="-128"/>
                <a:cs typeface="ＭＳ Ｐゴシック" panose="020B0600070205080204" pitchFamily="50" charset="-128"/>
              </a:rPr>
              <a:t>や方向などの認識が</a:t>
            </a:r>
            <a:endParaRPr lang="en-US" altLang="ja-JP" kern="0" dirty="0" smtClean="0">
              <a:solidFill>
                <a:prstClr val="black"/>
              </a:solidFill>
              <a:latin typeface="UD デジタル 教科書体 N-B" panose="02020700000000000000" pitchFamily="17" charset="-128"/>
              <a:ea typeface="UD デジタル 教科書体 N-B" panose="02020700000000000000" pitchFamily="17" charset="-128"/>
              <a:cs typeface="ＭＳ Ｐゴシック" panose="020B0600070205080204" pitchFamily="50" charset="-128"/>
            </a:endParaRPr>
          </a:p>
          <a:p>
            <a:pPr lvl="0" algn="ctr"/>
            <a:r>
              <a:rPr lang="ja-JP" altLang="en-US" kern="0" dirty="0" smtClean="0">
                <a:solidFill>
                  <a:prstClr val="black"/>
                </a:solidFill>
                <a:latin typeface="UD デジタル 教科書体 N-B" panose="02020700000000000000" pitchFamily="17" charset="-128"/>
                <a:ea typeface="UD デジタル 教科書体 N-B" panose="02020700000000000000" pitchFamily="17" charset="-128"/>
                <a:cs typeface="ＭＳ Ｐゴシック" panose="020B0600070205080204" pitchFamily="50" charset="-128"/>
              </a:rPr>
              <a:t>苦手になって道に迷うことがあります。</a:t>
            </a:r>
            <a:endParaRPr lang="en-US" altLang="ja-JP" b="1" dirty="0">
              <a:solidFill>
                <a:schemeClr val="tx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10232812" y="299418"/>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P.14</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6122643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5">
            <a:extLst>
              <a:ext uri="{FF2B5EF4-FFF2-40B4-BE49-F238E27FC236}">
                <a16:creationId xmlns:a16="http://schemas.microsoft.com/office/drawing/2014/main" id="{85C7A6A6-C52D-4E74-A439-910478F09751}"/>
              </a:ext>
            </a:extLst>
          </p:cNvPr>
          <p:cNvGraphicFramePr>
            <a:graphicFrameLocks noGrp="1"/>
          </p:cNvGraphicFramePr>
          <p:nvPr>
            <p:extLst>
              <p:ext uri="{D42A27DB-BD31-4B8C-83A1-F6EECF244321}">
                <p14:modId xmlns:p14="http://schemas.microsoft.com/office/powerpoint/2010/main" val="3101806958"/>
              </p:ext>
            </p:extLst>
          </p:nvPr>
        </p:nvGraphicFramePr>
        <p:xfrm>
          <a:off x="832081" y="1356658"/>
          <a:ext cx="10738596" cy="2255520"/>
        </p:xfrm>
        <a:graphic>
          <a:graphicData uri="http://schemas.openxmlformats.org/drawingml/2006/table">
            <a:tbl>
              <a:tblPr firstRow="1" bandRow="1">
                <a:tableStyleId>{21E4AEA4-8DFA-4A89-87EB-49C32662AFE0}</a:tableStyleId>
              </a:tblPr>
              <a:tblGrid>
                <a:gridCol w="5369298">
                  <a:extLst>
                    <a:ext uri="{9D8B030D-6E8A-4147-A177-3AD203B41FA5}">
                      <a16:colId xmlns:a16="http://schemas.microsoft.com/office/drawing/2014/main" val="2756179273"/>
                    </a:ext>
                  </a:extLst>
                </a:gridCol>
                <a:gridCol w="5369298">
                  <a:extLst>
                    <a:ext uri="{9D8B030D-6E8A-4147-A177-3AD203B41FA5}">
                      <a16:colId xmlns:a16="http://schemas.microsoft.com/office/drawing/2014/main" val="295264519"/>
                    </a:ext>
                  </a:extLst>
                </a:gridCol>
              </a:tblGrid>
              <a:tr h="592783">
                <a:tc>
                  <a:txBody>
                    <a:bodyPr/>
                    <a:lstStyle/>
                    <a:p>
                      <a:pPr algn="ctr"/>
                      <a:r>
                        <a:rPr kumimoji="1" lang="ja-JP" altLang="en-US" sz="2000" b="0" dirty="0">
                          <a:solidFill>
                            <a:schemeClr val="tx1"/>
                          </a:solidFill>
                          <a:latin typeface="UD デジタル 教科書体 N-B" panose="02020700000000000000" pitchFamily="17" charset="-128"/>
                          <a:ea typeface="UD デジタル 教科書体 N-B" panose="02020700000000000000" pitchFamily="17" charset="-128"/>
                        </a:rPr>
                        <a:t>加齢によるもの忘れ</a:t>
                      </a:r>
                      <a:endParaRPr kumimoji="1" lang="en-US" altLang="ja-JP" sz="2000" b="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en-US" altLang="ja-JP" sz="2000" b="0" dirty="0">
                          <a:solidFill>
                            <a:schemeClr val="tx1"/>
                          </a:solidFill>
                          <a:latin typeface="UD デジタル 教科書体 N-B" panose="02020700000000000000" pitchFamily="17" charset="-128"/>
                          <a:ea typeface="UD デジタル 教科書体 N-B" panose="02020700000000000000" pitchFamily="17" charset="-128"/>
                        </a:rPr>
                        <a:t>(</a:t>
                      </a:r>
                      <a:r>
                        <a:rPr kumimoji="1" lang="ja-JP" altLang="en-US" sz="2000" b="0" dirty="0">
                          <a:solidFill>
                            <a:schemeClr val="tx1"/>
                          </a:solidFill>
                          <a:latin typeface="UD デジタル 教科書体 N-B" panose="02020700000000000000" pitchFamily="17" charset="-128"/>
                          <a:ea typeface="UD デジタル 教科書体 N-B" panose="02020700000000000000" pitchFamily="17" charset="-128"/>
                        </a:rPr>
                        <a:t>一部を忘れる</a:t>
                      </a:r>
                      <a:r>
                        <a:rPr kumimoji="1" lang="en-US" altLang="ja-JP" sz="2000" b="0" dirty="0">
                          <a:solidFill>
                            <a:schemeClr val="tx1"/>
                          </a:solidFill>
                          <a:latin typeface="UD デジタル 教科書体 N-B" panose="02020700000000000000" pitchFamily="17" charset="-128"/>
                          <a:ea typeface="UD デジタル 教科書体 N-B" panose="02020700000000000000" pitchFamily="17" charset="-128"/>
                        </a:rPr>
                        <a:t>)</a:t>
                      </a:r>
                    </a:p>
                  </a:txBody>
                  <a:tcPr/>
                </a:tc>
                <a:tc>
                  <a:txBody>
                    <a:bodyPr/>
                    <a:lstStyle/>
                    <a:p>
                      <a:pPr algn="ctr"/>
                      <a:r>
                        <a:rPr kumimoji="1" lang="ja-JP" altLang="en-US" sz="2000" b="0" dirty="0">
                          <a:solidFill>
                            <a:schemeClr val="tx1"/>
                          </a:solidFill>
                          <a:latin typeface="UD デジタル 教科書体 N-B" panose="02020700000000000000" pitchFamily="17" charset="-128"/>
                          <a:ea typeface="UD デジタル 教科書体 N-B" panose="02020700000000000000" pitchFamily="17" charset="-128"/>
                        </a:rPr>
                        <a:t>認知症の記憶障害</a:t>
                      </a:r>
                      <a:endParaRPr kumimoji="1" lang="en-US" altLang="ja-JP" sz="2000" b="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en-US" altLang="ja-JP" sz="2000" b="0" dirty="0">
                          <a:solidFill>
                            <a:schemeClr val="tx1"/>
                          </a:solidFill>
                          <a:latin typeface="UD デジタル 教科書体 N-B" panose="02020700000000000000" pitchFamily="17" charset="-128"/>
                          <a:ea typeface="UD デジタル 教科書体 N-B" panose="02020700000000000000" pitchFamily="17" charset="-128"/>
                        </a:rPr>
                        <a:t>(</a:t>
                      </a:r>
                      <a:r>
                        <a:rPr kumimoji="1" lang="ja-JP" altLang="en-US" sz="2000" b="0" dirty="0">
                          <a:solidFill>
                            <a:schemeClr val="tx1"/>
                          </a:solidFill>
                          <a:latin typeface="UD デジタル 教科書体 N-B" panose="02020700000000000000" pitchFamily="17" charset="-128"/>
                          <a:ea typeface="UD デジタル 教科書体 N-B" panose="02020700000000000000" pitchFamily="17" charset="-128"/>
                        </a:rPr>
                        <a:t>丸ごと忘れる</a:t>
                      </a:r>
                      <a:r>
                        <a:rPr kumimoji="1" lang="en-US" altLang="ja-JP" sz="2000" b="0" dirty="0">
                          <a:solidFill>
                            <a:schemeClr val="tx1"/>
                          </a:solidFill>
                          <a:latin typeface="UD デジタル 教科書体 N-B" panose="02020700000000000000" pitchFamily="17" charset="-128"/>
                          <a:ea typeface="UD デジタル 教科書体 N-B" panose="02020700000000000000" pitchFamily="17" charset="-128"/>
                        </a:rPr>
                        <a:t>)</a:t>
                      </a:r>
                      <a:endParaRPr kumimoji="1" lang="ja-JP" altLang="en-US" sz="2000" b="0" dirty="0">
                        <a:solidFill>
                          <a:schemeClr val="tx1"/>
                        </a:solidFill>
                        <a:latin typeface="UD デジタル 教科書体 N-B" panose="02020700000000000000" pitchFamily="17" charset="-128"/>
                        <a:ea typeface="UD デジタル 教科書体 N-B" panose="02020700000000000000" pitchFamily="17" charset="-128"/>
                      </a:endParaRPr>
                    </a:p>
                  </a:txBody>
                  <a:tcPr/>
                </a:tc>
                <a:extLst>
                  <a:ext uri="{0D108BD9-81ED-4DB2-BD59-A6C34878D82A}">
                    <a16:rowId xmlns:a16="http://schemas.microsoft.com/office/drawing/2014/main" val="2843196735"/>
                  </a:ext>
                </a:extLst>
              </a:tr>
              <a:tr h="539895">
                <a:tc>
                  <a:txBody>
                    <a:bodyPr/>
                    <a:lstStyle/>
                    <a:p>
                      <a:pPr algn="ctr">
                        <a:lnSpc>
                          <a:spcPct val="150000"/>
                        </a:lnSpc>
                      </a:pPr>
                      <a:r>
                        <a:rPr kumimoji="1" lang="ja-JP" altLang="en-US" sz="2000" dirty="0" smtClean="0">
                          <a:solidFill>
                            <a:schemeClr val="tx1"/>
                          </a:solidFill>
                          <a:latin typeface="UD デジタル 教科書体 N-B" panose="02020700000000000000" pitchFamily="17" charset="-128"/>
                          <a:ea typeface="UD デジタル 教科書体 N-B" panose="02020700000000000000" pitchFamily="17" charset="-128"/>
                        </a:rPr>
                        <a:t>何を食べたか忘れる</a:t>
                      </a:r>
                    </a:p>
                  </a:txBody>
                  <a:tcPr/>
                </a:tc>
                <a:tc>
                  <a:txBody>
                    <a:bodyPr/>
                    <a:lstStyle/>
                    <a:p>
                      <a:pPr algn="ctr">
                        <a:lnSpc>
                          <a:spcPct val="150000"/>
                        </a:lnSpc>
                      </a:pPr>
                      <a:r>
                        <a:rPr kumimoji="1" lang="ja-JP" altLang="en-US" sz="2000" dirty="0" smtClean="0">
                          <a:solidFill>
                            <a:schemeClr val="tx1"/>
                          </a:solidFill>
                          <a:latin typeface="UD デジタル 教科書体 N-B" panose="02020700000000000000" pitchFamily="17" charset="-128"/>
                          <a:ea typeface="UD デジタル 教科書体 N-B" panose="02020700000000000000" pitchFamily="17" charset="-128"/>
                        </a:rPr>
                        <a:t>食べたことを忘れる</a:t>
                      </a:r>
                    </a:p>
                  </a:txBody>
                  <a:tcPr/>
                </a:tc>
                <a:extLst>
                  <a:ext uri="{0D108BD9-81ED-4DB2-BD59-A6C34878D82A}">
                    <a16:rowId xmlns:a16="http://schemas.microsoft.com/office/drawing/2014/main" val="954788008"/>
                  </a:ext>
                </a:extLst>
              </a:tr>
              <a:tr h="846832">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買い物へ行ったが</a:t>
                      </a:r>
                      <a:endParaRPr kumimoji="1" lang="en-US" altLang="ja-JP" sz="20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何を買うつもりだったかうっかり忘れる</a:t>
                      </a:r>
                    </a:p>
                  </a:txBody>
                  <a:tcPr/>
                </a:tc>
                <a:tc>
                  <a:txBody>
                    <a:bodyPr/>
                    <a:lstStyle/>
                    <a:p>
                      <a:pPr algn="ctr">
                        <a:lnSpc>
                          <a:spcPct val="150000"/>
                        </a:lnSpc>
                      </a:pPr>
                      <a:r>
                        <a:rPr kumimoji="1" lang="ja-JP" altLang="en-US" sz="2000" dirty="0" smtClean="0">
                          <a:solidFill>
                            <a:schemeClr val="tx1"/>
                          </a:solidFill>
                          <a:latin typeface="UD デジタル 教科書体 N-B" panose="02020700000000000000" pitchFamily="17" charset="-128"/>
                          <a:ea typeface="UD デジタル 教科書体 N-B" panose="02020700000000000000" pitchFamily="17" charset="-128"/>
                        </a:rPr>
                        <a:t>買い物に行ったことを忘れ</a:t>
                      </a:r>
                      <a:endParaRPr kumimoji="1" lang="en-US" altLang="ja-JP" sz="20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kumimoji="1" lang="ja-JP" altLang="en-US" sz="2000" dirty="0" smtClean="0">
                          <a:solidFill>
                            <a:schemeClr val="tx1"/>
                          </a:solidFill>
                          <a:latin typeface="UD デジタル 教科書体 N-B" panose="02020700000000000000" pitchFamily="17" charset="-128"/>
                          <a:ea typeface="UD デジタル 教科書体 N-B" panose="02020700000000000000" pitchFamily="17" charset="-128"/>
                        </a:rPr>
                        <a:t>また買い物へ行く</a:t>
                      </a:r>
                    </a:p>
                  </a:txBody>
                  <a:tcPr/>
                </a:tc>
                <a:extLst>
                  <a:ext uri="{0D108BD9-81ED-4DB2-BD59-A6C34878D82A}">
                    <a16:rowId xmlns:a16="http://schemas.microsoft.com/office/drawing/2014/main" val="3335703944"/>
                  </a:ext>
                </a:extLst>
              </a:tr>
            </a:tbl>
          </a:graphicData>
        </a:graphic>
      </p:graphicFrame>
      <p:sp>
        <p:nvSpPr>
          <p:cNvPr id="6" name="正方形/長方形 5"/>
          <p:cNvSpPr/>
          <p:nvPr/>
        </p:nvSpPr>
        <p:spPr>
          <a:xfrm>
            <a:off x="7656" y="-19751"/>
            <a:ext cx="12203570" cy="1231106"/>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認知機能障害</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en-US" altLang="ja-JP" sz="2000" dirty="0" smtClean="0">
                <a:latin typeface="UD デジタル 教科書体 NK-B" panose="02020700000000000000" pitchFamily="18" charset="-128"/>
                <a:ea typeface="UD デジタル 教科書体 NK-B" panose="02020700000000000000" pitchFamily="18" charset="-128"/>
              </a:rPr>
              <a:t>【</a:t>
            </a:r>
            <a:r>
              <a:rPr lang="ja-JP" altLang="en-US" sz="2000" dirty="0" smtClean="0">
                <a:latin typeface="UD デジタル 教科書体 NK-B" panose="02020700000000000000" pitchFamily="18" charset="-128"/>
                <a:ea typeface="UD デジタル 教科書体 NK-B" panose="02020700000000000000" pitchFamily="18" charset="-128"/>
              </a:rPr>
              <a:t>もの忘れ</a:t>
            </a:r>
            <a:r>
              <a:rPr lang="en-US" altLang="ja-JP" sz="2000" dirty="0" smtClean="0">
                <a:latin typeface="UD デジタル 教科書体 NK-B" panose="02020700000000000000" pitchFamily="18" charset="-128"/>
                <a:ea typeface="UD デジタル 教科書体 NK-B" panose="02020700000000000000" pitchFamily="18" charset="-128"/>
              </a:rPr>
              <a:t>】</a:t>
            </a:r>
            <a:r>
              <a:rPr lang="ja-JP" altLang="en-US" sz="2000" dirty="0" smtClean="0">
                <a:latin typeface="UD デジタル 教科書体 NK-B" panose="02020700000000000000" pitchFamily="18" charset="-128"/>
                <a:ea typeface="UD デジタル 教科書体 NK-B" panose="02020700000000000000" pitchFamily="18" charset="-128"/>
              </a:rPr>
              <a:t>　</a:t>
            </a:r>
            <a:endParaRPr lang="en-US" altLang="ja-JP" sz="2000" dirty="0" smtClean="0">
              <a:latin typeface="UD デジタル 教科書体 NK-B" panose="02020700000000000000" pitchFamily="18" charset="-128"/>
              <a:ea typeface="UD デジタル 教科書体 NK-B" panose="02020700000000000000" pitchFamily="18" charset="-128"/>
            </a:endParaRPr>
          </a:p>
        </p:txBody>
      </p:sp>
      <p:sp>
        <p:nvSpPr>
          <p:cNvPr id="5" name="テキスト ボックス 4">
            <a:extLst>
              <a:ext uri="{FF2B5EF4-FFF2-40B4-BE49-F238E27FC236}">
                <a16:creationId xmlns:a16="http://schemas.microsoft.com/office/drawing/2014/main" id="{587C71FE-7376-4E93-A83F-BC34F8082067}"/>
              </a:ext>
            </a:extLst>
          </p:cNvPr>
          <p:cNvSpPr txBox="1"/>
          <p:nvPr/>
        </p:nvSpPr>
        <p:spPr>
          <a:xfrm>
            <a:off x="832081" y="4310896"/>
            <a:ext cx="10738596" cy="1733808"/>
          </a:xfrm>
          <a:prstGeom prst="rect">
            <a:avLst/>
          </a:prstGeom>
          <a:noFill/>
        </p:spPr>
        <p:txBody>
          <a:bodyPr wrap="square">
            <a:spAutoFit/>
          </a:bodyPr>
          <a:lstStyle/>
          <a:p>
            <a:pPr marL="0" marR="0" lvl="0" indent="0" algn="ctr" defTabSz="914400" rtl="0" eaLnBrk="1" fontAlgn="auto" latinLnBrk="0" hangingPunct="1">
              <a:lnSpc>
                <a:spcPct val="150000"/>
              </a:lnSpc>
              <a:spcBef>
                <a:spcPts val="1000"/>
              </a:spcBef>
              <a:spcAft>
                <a:spcPts val="0"/>
              </a:spcAft>
              <a:buClrTx/>
              <a:buSzTx/>
              <a:buFontTx/>
              <a:buNone/>
              <a:tabLst/>
              <a:defRPr/>
            </a:pPr>
            <a:r>
              <a:rPr kumimoji="1" lang="ja-JP" altLang="en-US" sz="2000" b="0" i="0" u="sng"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rPr>
              <a:t>みなさんなら、どうでしょうか</a:t>
            </a:r>
            <a:r>
              <a:rPr kumimoji="1" lang="ja-JP" altLang="en-US" sz="2000" b="0" i="0" u="sng" strike="noStrike" kern="1200" cap="none" spc="0" normalizeH="0" baseline="0" noProof="0" dirty="0" smtClean="0">
                <a:ln>
                  <a:noFill/>
                </a:ln>
                <a:effectLst/>
                <a:uLnTx/>
                <a:uFillTx/>
                <a:latin typeface="UD デジタル 教科書体 N-B" panose="02020700000000000000" pitchFamily="17" charset="-128"/>
                <a:ea typeface="UD デジタル 教科書体 N-B" panose="02020700000000000000" pitchFamily="17" charset="-128"/>
              </a:rPr>
              <a:t>？</a:t>
            </a:r>
            <a:endParaRPr kumimoji="1" lang="en-US" altLang="ja-JP" sz="2000" b="0" i="0" u="sng" strike="noStrike" kern="1200" cap="none" spc="0" normalizeH="0" baseline="0" noProof="0" dirty="0" smtClean="0">
              <a:ln>
                <a:noFill/>
              </a:ln>
              <a:effectLst/>
              <a:uLnTx/>
              <a:uFillTx/>
              <a:latin typeface="UD デジタル 教科書体 N-B" panose="02020700000000000000" pitchFamily="17" charset="-128"/>
              <a:ea typeface="UD デジタル 教科書体 N-B" panose="02020700000000000000" pitchFamily="17" charset="-128"/>
            </a:endParaRPr>
          </a:p>
          <a:p>
            <a:pPr marL="0" marR="0" lvl="0" indent="0" algn="ctr" defTabSz="914400" rtl="0" eaLnBrk="1" fontAlgn="auto" latinLnBrk="0" hangingPunct="1">
              <a:lnSpc>
                <a:spcPct val="150000"/>
              </a:lnSpc>
              <a:spcBef>
                <a:spcPts val="1000"/>
              </a:spcBef>
              <a:spcAft>
                <a:spcPts val="0"/>
              </a:spcAft>
              <a:buClrTx/>
              <a:buSzTx/>
              <a:buFontTx/>
              <a:buNone/>
              <a:tabLst/>
              <a:defRPr/>
            </a:pPr>
            <a:endParaRPr kumimoji="1" lang="en-US" altLang="ja-JP" sz="2000" b="0" i="0" u="sng"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endParaRPr>
          </a:p>
          <a:p>
            <a:pPr marL="0" marR="0" lvl="0" indent="0" algn="ctr" defTabSz="914400" rtl="0" eaLnBrk="1" fontAlgn="auto" latinLnBrk="0" hangingPunct="1">
              <a:lnSpc>
                <a:spcPct val="150000"/>
              </a:lnSpc>
              <a:spcBef>
                <a:spcPts val="1000"/>
              </a:spcBef>
              <a:spcAft>
                <a:spcPts val="0"/>
              </a:spcAft>
              <a:buClrTx/>
              <a:buSzTx/>
              <a:buFontTx/>
              <a:buNone/>
              <a:tabLst/>
              <a:defRPr/>
            </a:pPr>
            <a:r>
              <a:rPr kumimoji="1" lang="ja-JP" altLang="en-US" sz="2000" b="0" i="0" u="none"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rPr>
              <a:t>👉　自分では間違いなく、いつもの場所に財布をしまったのに財布が見当たらなかったら</a:t>
            </a:r>
            <a:r>
              <a:rPr kumimoji="1" lang="ja-JP" altLang="en-US" sz="2000" b="0" i="0" u="none" strike="noStrike" kern="1200" cap="none" spc="0" normalizeH="0" baseline="0" noProof="0" dirty="0" smtClean="0">
                <a:ln>
                  <a:noFill/>
                </a:ln>
                <a:effectLst/>
                <a:uLnTx/>
                <a:uFillTx/>
                <a:latin typeface="UD デジタル 教科書体 N-B" panose="02020700000000000000" pitchFamily="17" charset="-128"/>
                <a:ea typeface="UD デジタル 教科書体 N-B" panose="02020700000000000000" pitchFamily="17" charset="-128"/>
              </a:rPr>
              <a:t>？</a:t>
            </a:r>
            <a:endParaRPr kumimoji="1" lang="en-US" altLang="ja-JP" sz="2000" b="0" i="0" u="none" strike="noStrike" kern="1200" cap="none" spc="0" normalizeH="0" baseline="0" noProof="0" dirty="0" smtClean="0">
              <a:ln>
                <a:noFill/>
              </a:ln>
              <a:effectLst/>
              <a:uLnTx/>
              <a:uFillTx/>
              <a:latin typeface="UD デジタル 教科書体 N-B" panose="02020700000000000000" pitchFamily="17" charset="-128"/>
              <a:ea typeface="UD デジタル 教科書体 N-B" panose="02020700000000000000" pitchFamily="17" charset="-128"/>
            </a:endParaRPr>
          </a:p>
        </p:txBody>
      </p:sp>
      <p:sp>
        <p:nvSpPr>
          <p:cNvPr id="7" name="正方形/長方形 6"/>
          <p:cNvSpPr/>
          <p:nvPr/>
        </p:nvSpPr>
        <p:spPr>
          <a:xfrm>
            <a:off x="10232812" y="299418"/>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P.15</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65208712"/>
      </p:ext>
    </p:extLst>
  </p:cSld>
  <p:clrMapOvr>
    <a:masterClrMapping/>
  </p:clrMapOvr>
  <mc:AlternateContent xmlns:mc="http://schemas.openxmlformats.org/markup-compatibility/2006" xmlns:p14="http://schemas.microsoft.com/office/powerpoint/2010/main">
    <mc:Choice Requires="p14">
      <p:transition spd="slow" p14:dur="2000" advTm="1082"/>
    </mc:Choice>
    <mc:Fallback xmlns="">
      <p:transition spd="slow" advTm="10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773562" y="1816013"/>
            <a:ext cx="10638904" cy="1658067"/>
          </a:xfrm>
        </p:spPr>
        <p:txBody>
          <a:bodyPr>
            <a:noAutofit/>
          </a:bodyPr>
          <a:lstStyle/>
          <a:p>
            <a:pPr marL="0" indent="0" algn="ctr">
              <a:lnSpc>
                <a:spcPct val="150000"/>
              </a:lnSpc>
              <a:buNone/>
            </a:pPr>
            <a:r>
              <a:rPr kumimoji="1" lang="ja-JP" altLang="en-US" sz="3200" dirty="0" smtClean="0">
                <a:latin typeface="UD デジタル 教科書体 N-B" panose="02020700000000000000" pitchFamily="17" charset="-128"/>
                <a:ea typeface="UD デジタル 教科書体 N-B" panose="02020700000000000000" pitchFamily="17" charset="-128"/>
              </a:rPr>
              <a:t>あなたは「認知症」という言葉から</a:t>
            </a:r>
            <a:endParaRPr kumimoji="1" lang="en-US" altLang="ja-JP" sz="3200" dirty="0" smtClean="0">
              <a:latin typeface="UD デジタル 教科書体 N-B" panose="02020700000000000000" pitchFamily="17" charset="-128"/>
              <a:ea typeface="UD デジタル 教科書体 N-B" panose="02020700000000000000" pitchFamily="17" charset="-128"/>
            </a:endParaRPr>
          </a:p>
          <a:p>
            <a:pPr marL="0" indent="0" algn="ctr">
              <a:lnSpc>
                <a:spcPct val="150000"/>
              </a:lnSpc>
              <a:buNone/>
            </a:pPr>
            <a:r>
              <a:rPr kumimoji="1" lang="ja-JP" altLang="en-US" sz="3200" dirty="0" smtClean="0">
                <a:latin typeface="UD デジタル 教科書体 N-B" panose="02020700000000000000" pitchFamily="17" charset="-128"/>
                <a:ea typeface="UD デジタル 教科書体 N-B" panose="02020700000000000000" pitchFamily="17" charset="-128"/>
              </a:rPr>
              <a:t>どのようなことを思い浮かべますか。</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sp>
        <p:nvSpPr>
          <p:cNvPr id="5" name="コンテンツ プレースホルダー 2"/>
          <p:cNvSpPr txBox="1">
            <a:spLocks/>
          </p:cNvSpPr>
          <p:nvPr/>
        </p:nvSpPr>
        <p:spPr>
          <a:xfrm>
            <a:off x="773562" y="4652786"/>
            <a:ext cx="10638904" cy="7722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ja-JP" altLang="en-US" sz="2300" dirty="0" smtClean="0">
                <a:latin typeface="UD デジタル 教科書体 N-B" panose="02020700000000000000" pitchFamily="17" charset="-128"/>
                <a:ea typeface="UD デジタル 教科書体 N-B" panose="02020700000000000000" pitchFamily="17" charset="-128"/>
              </a:rPr>
              <a:t>テキスト（</a:t>
            </a:r>
            <a:r>
              <a:rPr lang="en-US" altLang="ja-JP" sz="2300" dirty="0" smtClean="0">
                <a:latin typeface="UD デジタル 教科書体 N-B" panose="02020700000000000000" pitchFamily="17" charset="-128"/>
                <a:ea typeface="UD デジタル 教科書体 N-B" panose="02020700000000000000" pitchFamily="17" charset="-128"/>
              </a:rPr>
              <a:t>P30</a:t>
            </a:r>
            <a:r>
              <a:rPr lang="ja-JP" altLang="en-US" sz="2300" dirty="0" smtClean="0">
                <a:latin typeface="UD デジタル 教科書体 N-B" panose="02020700000000000000" pitchFamily="17" charset="-128"/>
                <a:ea typeface="UD デジタル 教科書体 N-B" panose="02020700000000000000" pitchFamily="17" charset="-128"/>
              </a:rPr>
              <a:t>）最後のページの記入シートに自由に書いてみましょう。</a:t>
            </a:r>
            <a:endParaRPr lang="ja-JP" altLang="en-US" sz="2300" dirty="0">
              <a:latin typeface="UD デジタル 教科書体 N-B" panose="02020700000000000000" pitchFamily="17" charset="-128"/>
              <a:ea typeface="UD デジタル 教科書体 N-B" panose="02020700000000000000" pitchFamily="17" charset="-128"/>
            </a:endParaRPr>
          </a:p>
        </p:txBody>
      </p:sp>
      <p:sp>
        <p:nvSpPr>
          <p:cNvPr id="6" name="正方形/長方形 5"/>
          <p:cNvSpPr/>
          <p:nvPr/>
        </p:nvSpPr>
        <p:spPr>
          <a:xfrm>
            <a:off x="10382440" y="343591"/>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P.30</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7364692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78069" y="1360903"/>
            <a:ext cx="11623431" cy="3898118"/>
          </a:xfrm>
          <a:prstGeom prst="rect">
            <a:avLst/>
          </a:prstGeom>
          <a:ln w="28575">
            <a:noFill/>
          </a:ln>
        </p:spPr>
        <p:txBody>
          <a:bodyPr wrap="square">
            <a:spAutoFit/>
          </a:bodyPr>
          <a:lstStyle/>
          <a:p>
            <a:pPr lvl="0">
              <a:lnSpc>
                <a:spcPct val="200000"/>
              </a:lnSpc>
            </a:pP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「○○はしただろうか」「○○を聞いておかなければ」など、不安な気持ちで苦しんで</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いる人や</a:t>
            </a:r>
            <a:endParaRPr lang="en-US" altLang="ja-JP" dirty="0" smtClean="0">
              <a:solidFill>
                <a:srgbClr val="333333"/>
              </a:solidFill>
              <a:latin typeface="UD デジタル 教科書体 N-B" panose="02020700000000000000" pitchFamily="17" charset="-128"/>
              <a:ea typeface="UD デジタル 教科書体 N-B" panose="02020700000000000000" pitchFamily="17" charset="-128"/>
            </a:endParaRPr>
          </a:p>
          <a:p>
            <a:pPr lvl="0">
              <a:lnSpc>
                <a:spcPct val="200000"/>
              </a:lnSpc>
            </a:pP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今</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起こっていることが理解できず不安や混乱を</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抱え自信を失われる人もおられます。</a:t>
            </a:r>
            <a:endParaRPr lang="en-US" altLang="ja-JP" dirty="0" smtClean="0">
              <a:solidFill>
                <a:srgbClr val="333333"/>
              </a:solidFill>
              <a:latin typeface="UD デジタル 教科書体 N-B" panose="02020700000000000000" pitchFamily="17" charset="-128"/>
              <a:ea typeface="UD デジタル 教科書体 N-B" panose="02020700000000000000" pitchFamily="17" charset="-128"/>
            </a:endParaRPr>
          </a:p>
          <a:p>
            <a:pPr lvl="0">
              <a:lnSpc>
                <a:spcPct val="200000"/>
              </a:lnSpc>
            </a:pP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抜け落ちている記憶は、本人にとっては存在</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しない出来事です。</a:t>
            </a:r>
            <a:endParaRPr lang="en-US" altLang="ja-JP" dirty="0" smtClean="0">
              <a:solidFill>
                <a:srgbClr val="333333"/>
              </a:solidFill>
              <a:latin typeface="UD デジタル 教科書体 N-B" panose="02020700000000000000" pitchFamily="17" charset="-128"/>
              <a:ea typeface="UD デジタル 教科書体 N-B" panose="02020700000000000000" pitchFamily="17" charset="-128"/>
            </a:endParaRPr>
          </a:p>
          <a:p>
            <a:pPr lvl="0">
              <a:lnSpc>
                <a:spcPct val="200000"/>
              </a:lnSpc>
            </a:pP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周り</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がそれを訂正したり否定したりすると、本人はウソをつかれたと感じてしまう可能性があります。</a:t>
            </a:r>
          </a:p>
          <a:p>
            <a:pPr lvl="0">
              <a:lnSpc>
                <a:spcPct val="200000"/>
              </a:lnSpc>
            </a:pP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本人が事実とは違うことを言って</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も</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認知症</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の症状であることを理解</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して</a:t>
            </a:r>
            <a:endParaRPr lang="en-US" altLang="ja-JP" dirty="0" smtClean="0">
              <a:solidFill>
                <a:srgbClr val="333333"/>
              </a:solidFill>
              <a:latin typeface="UD デジタル 教科書体 N-B" panose="02020700000000000000" pitchFamily="17" charset="-128"/>
              <a:ea typeface="UD デジタル 教科書体 N-B" panose="02020700000000000000" pitchFamily="17" charset="-128"/>
            </a:endParaRPr>
          </a:p>
          <a:p>
            <a:pPr lvl="0">
              <a:lnSpc>
                <a:spcPct val="200000"/>
              </a:lnSpc>
            </a:pP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否定</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をせずに受け止めて安心させてあげましょう。</a:t>
            </a:r>
          </a:p>
          <a:p>
            <a:pPr lvl="0">
              <a:lnSpc>
                <a:spcPct val="200000"/>
              </a:lnSpc>
            </a:pP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もし我慢できずに怒ってしまいそうに</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なったときには</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、その場を離れて冷静になる時間をつくるのも大切です。</a:t>
            </a:r>
          </a:p>
        </p:txBody>
      </p:sp>
      <p:sp>
        <p:nvSpPr>
          <p:cNvPr id="5" name="正方形/長方形 4"/>
          <p:cNvSpPr/>
          <p:nvPr/>
        </p:nvSpPr>
        <p:spPr>
          <a:xfrm>
            <a:off x="7656" y="-19751"/>
            <a:ext cx="12203570" cy="1200329"/>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認知機能障害</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en-US" altLang="ja-JP" dirty="0">
                <a:latin typeface="UD デジタル 教科書体 NK-B" panose="02020700000000000000" pitchFamily="18" charset="-128"/>
                <a:ea typeface="UD デジタル 教科書体 NK-B" panose="02020700000000000000" pitchFamily="18" charset="-128"/>
              </a:rPr>
              <a:t>【</a:t>
            </a:r>
            <a:r>
              <a:rPr lang="ja-JP" altLang="en-US" dirty="0">
                <a:latin typeface="UD デジタル 教科書体 NK-B" panose="02020700000000000000" pitchFamily="18" charset="-128"/>
                <a:ea typeface="UD デジタル 教科書体 NK-B" panose="02020700000000000000" pitchFamily="18" charset="-128"/>
              </a:rPr>
              <a:t>もの忘れ</a:t>
            </a:r>
            <a:r>
              <a:rPr lang="en-US" altLang="ja-JP" dirty="0" smtClean="0">
                <a:latin typeface="UD デジタル 教科書体 NK-B" panose="02020700000000000000" pitchFamily="18" charset="-128"/>
                <a:ea typeface="UD デジタル 教科書体 NK-B" panose="02020700000000000000" pitchFamily="18" charset="-128"/>
              </a:rPr>
              <a:t>】</a:t>
            </a:r>
            <a:endParaRPr lang="ja-JP" altLang="en-US" dirty="0">
              <a:latin typeface="UD デジタル 教科書体 NK-B" panose="02020700000000000000" pitchFamily="18" charset="-128"/>
              <a:ea typeface="UD デジタル 教科書体 NK-B" panose="02020700000000000000" pitchFamily="18" charset="-128"/>
            </a:endParaRPr>
          </a:p>
        </p:txBody>
      </p:sp>
      <p:pic>
        <p:nvPicPr>
          <p:cNvPr id="6" name="図 5"/>
          <p:cNvPicPr>
            <a:picLocks noChangeAspect="1"/>
          </p:cNvPicPr>
          <p:nvPr/>
        </p:nvPicPr>
        <p:blipFill>
          <a:blip r:embed="rId3"/>
          <a:stretch>
            <a:fillRect/>
          </a:stretch>
        </p:blipFill>
        <p:spPr>
          <a:xfrm>
            <a:off x="5138377" y="5280254"/>
            <a:ext cx="1575446" cy="1425540"/>
          </a:xfrm>
          <a:prstGeom prst="rect">
            <a:avLst/>
          </a:prstGeom>
        </p:spPr>
      </p:pic>
      <p:sp>
        <p:nvSpPr>
          <p:cNvPr id="7" name="正方形/長方形 6"/>
          <p:cNvSpPr/>
          <p:nvPr/>
        </p:nvSpPr>
        <p:spPr>
          <a:xfrm>
            <a:off x="10232812" y="299418"/>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P.15</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86948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6A4FF58-8386-4B5F-9CC2-FED9D39D68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612" b="6666"/>
          <a:stretch/>
        </p:blipFill>
        <p:spPr>
          <a:xfrm>
            <a:off x="443508" y="1748064"/>
            <a:ext cx="749320" cy="375856"/>
          </a:xfrm>
          <a:prstGeom prst="rect">
            <a:avLst/>
          </a:prstGeom>
        </p:spPr>
      </p:pic>
      <p:pic>
        <p:nvPicPr>
          <p:cNvPr id="8" name="図 7">
            <a:extLst>
              <a:ext uri="{FF2B5EF4-FFF2-40B4-BE49-F238E27FC236}">
                <a16:creationId xmlns:a16="http://schemas.microsoft.com/office/drawing/2014/main" id="{47615ECA-85B1-4B48-B261-04F9512863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0394" y="1669911"/>
            <a:ext cx="595192" cy="615506"/>
          </a:xfrm>
          <a:prstGeom prst="rect">
            <a:avLst/>
          </a:prstGeom>
        </p:spPr>
      </p:pic>
      <p:pic>
        <p:nvPicPr>
          <p:cNvPr id="9" name="コンテンツ プレースホルダー 3">
            <a:extLst>
              <a:ext uri="{FF2B5EF4-FFF2-40B4-BE49-F238E27FC236}">
                <a16:creationId xmlns:a16="http://schemas.microsoft.com/office/drawing/2014/main" id="{B70764DE-60A6-45B2-9ACA-BBE2BDC32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506" y="1610080"/>
            <a:ext cx="1046467" cy="794960"/>
          </a:xfrm>
          <a:prstGeom prst="rect">
            <a:avLst/>
          </a:prstGeom>
        </p:spPr>
      </p:pic>
      <p:pic>
        <p:nvPicPr>
          <p:cNvPr id="10" name="図 9">
            <a:extLst>
              <a:ext uri="{FF2B5EF4-FFF2-40B4-BE49-F238E27FC236}">
                <a16:creationId xmlns:a16="http://schemas.microsoft.com/office/drawing/2014/main" id="{B846F358-DF94-4CAB-B9F2-FEA6B5564D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1306" y="1643054"/>
            <a:ext cx="964994" cy="729799"/>
          </a:xfrm>
          <a:prstGeom prst="rect">
            <a:avLst/>
          </a:prstGeom>
        </p:spPr>
      </p:pic>
      <p:graphicFrame>
        <p:nvGraphicFramePr>
          <p:cNvPr id="15" name="図表 14"/>
          <p:cNvGraphicFramePr/>
          <p:nvPr>
            <p:extLst>
              <p:ext uri="{D42A27DB-BD31-4B8C-83A1-F6EECF244321}">
                <p14:modId xmlns:p14="http://schemas.microsoft.com/office/powerpoint/2010/main" val="2461929566"/>
              </p:ext>
            </p:extLst>
          </p:nvPr>
        </p:nvGraphicFramePr>
        <p:xfrm>
          <a:off x="195942" y="1207774"/>
          <a:ext cx="11821886" cy="37420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テキスト ボックス 15">
            <a:extLst>
              <a:ext uri="{FF2B5EF4-FFF2-40B4-BE49-F238E27FC236}">
                <a16:creationId xmlns:a16="http://schemas.microsoft.com/office/drawing/2014/main" id="{B8D9B2E9-79F7-4889-A7F1-B821096FAFE9}"/>
              </a:ext>
            </a:extLst>
          </p:cNvPr>
          <p:cNvSpPr txBox="1"/>
          <p:nvPr/>
        </p:nvSpPr>
        <p:spPr>
          <a:xfrm>
            <a:off x="965702" y="1215100"/>
            <a:ext cx="772288" cy="400110"/>
          </a:xfrm>
          <a:prstGeom prst="rect">
            <a:avLst/>
          </a:prstGeom>
          <a:noFill/>
        </p:spPr>
        <p:txBody>
          <a:bodyPr wrap="square">
            <a:spAutoFit/>
          </a:bodyPr>
          <a:lstStyle/>
          <a:p>
            <a:r>
              <a:rPr lang="ja-JP" altLang="en-US" sz="2000" dirty="0" smtClean="0">
                <a:highlight>
                  <a:srgbClr val="FFFF00"/>
                </a:highlight>
                <a:latin typeface="UD デジタル 教科書体 N-B" panose="02020700000000000000" pitchFamily="17" charset="-128"/>
                <a:ea typeface="UD デジタル 教科書体 N-B" panose="02020700000000000000" pitchFamily="17" charset="-128"/>
              </a:rPr>
              <a:t>日時</a:t>
            </a:r>
            <a:endParaRPr lang="ja-JP" altLang="en-US" sz="2000" dirty="0">
              <a:highlight>
                <a:srgbClr val="FFFF00"/>
              </a:highlight>
            </a:endParaRPr>
          </a:p>
        </p:txBody>
      </p:sp>
      <p:sp>
        <p:nvSpPr>
          <p:cNvPr id="17" name="テキスト ボックス 16">
            <a:extLst>
              <a:ext uri="{FF2B5EF4-FFF2-40B4-BE49-F238E27FC236}">
                <a16:creationId xmlns:a16="http://schemas.microsoft.com/office/drawing/2014/main" id="{ACB073B9-17B9-44F4-B3C9-633F9A8BF1DD}"/>
              </a:ext>
            </a:extLst>
          </p:cNvPr>
          <p:cNvSpPr txBox="1"/>
          <p:nvPr/>
        </p:nvSpPr>
        <p:spPr>
          <a:xfrm>
            <a:off x="5471685" y="1189968"/>
            <a:ext cx="772288" cy="400110"/>
          </a:xfrm>
          <a:prstGeom prst="rect">
            <a:avLst/>
          </a:prstGeom>
          <a:noFill/>
        </p:spPr>
        <p:txBody>
          <a:bodyPr wrap="square">
            <a:spAutoFit/>
          </a:bodyPr>
          <a:lstStyle/>
          <a:p>
            <a:r>
              <a:rPr lang="ja-JP" altLang="en-US" sz="2000" dirty="0">
                <a:highlight>
                  <a:srgbClr val="FFFF00"/>
                </a:highlight>
                <a:latin typeface="UD デジタル 教科書体 N-B" panose="02020700000000000000" pitchFamily="17" charset="-128"/>
                <a:ea typeface="UD デジタル 教科書体 N-B" panose="02020700000000000000" pitchFamily="17" charset="-128"/>
              </a:rPr>
              <a:t>場所</a:t>
            </a:r>
            <a:endParaRPr lang="ja-JP" altLang="en-US" sz="2000" dirty="0">
              <a:highlight>
                <a:srgbClr val="FFFF00"/>
              </a:highlight>
            </a:endParaRPr>
          </a:p>
        </p:txBody>
      </p:sp>
      <p:sp>
        <p:nvSpPr>
          <p:cNvPr id="18" name="テキスト ボックス 17">
            <a:extLst>
              <a:ext uri="{FF2B5EF4-FFF2-40B4-BE49-F238E27FC236}">
                <a16:creationId xmlns:a16="http://schemas.microsoft.com/office/drawing/2014/main" id="{48AC43CF-63F6-44F2-B90F-756B5243FED5}"/>
              </a:ext>
            </a:extLst>
          </p:cNvPr>
          <p:cNvSpPr txBox="1"/>
          <p:nvPr/>
        </p:nvSpPr>
        <p:spPr>
          <a:xfrm>
            <a:off x="9637659" y="1240748"/>
            <a:ext cx="772288" cy="400110"/>
          </a:xfrm>
          <a:prstGeom prst="rect">
            <a:avLst/>
          </a:prstGeom>
          <a:noFill/>
        </p:spPr>
        <p:txBody>
          <a:bodyPr wrap="square">
            <a:spAutoFit/>
          </a:bodyPr>
          <a:lstStyle/>
          <a:p>
            <a:r>
              <a:rPr lang="ja-JP" altLang="en-US" sz="2000" dirty="0">
                <a:highlight>
                  <a:srgbClr val="FFFF00"/>
                </a:highlight>
                <a:latin typeface="UD デジタル 教科書体 N-B" panose="02020700000000000000" pitchFamily="17" charset="-128"/>
                <a:ea typeface="UD デジタル 教科書体 N-B" panose="02020700000000000000" pitchFamily="17" charset="-128"/>
              </a:rPr>
              <a:t>人物</a:t>
            </a:r>
            <a:endParaRPr lang="ja-JP" altLang="en-US" sz="2000" dirty="0">
              <a:highlight>
                <a:srgbClr val="FFFF00"/>
              </a:highlight>
            </a:endParaRPr>
          </a:p>
        </p:txBody>
      </p:sp>
      <p:sp>
        <p:nvSpPr>
          <p:cNvPr id="13" name="正方形/長方形 12"/>
          <p:cNvSpPr/>
          <p:nvPr/>
        </p:nvSpPr>
        <p:spPr>
          <a:xfrm>
            <a:off x="5100" y="-22323"/>
            <a:ext cx="12203570" cy="1231106"/>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認知機能障害</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en-US" altLang="ja-JP" sz="2000" dirty="0" smtClean="0">
                <a:latin typeface="UD デジタル 教科書体 NK-B" panose="02020700000000000000" pitchFamily="18" charset="-128"/>
                <a:ea typeface="UD デジタル 教科書体 NK-B" panose="02020700000000000000" pitchFamily="18" charset="-128"/>
              </a:rPr>
              <a:t>【</a:t>
            </a:r>
            <a:r>
              <a:rPr lang="ja-JP" altLang="en-US" sz="2000" dirty="0" smtClean="0">
                <a:latin typeface="UD デジタル 教科書体 NK-B" panose="02020700000000000000" pitchFamily="18" charset="-128"/>
                <a:ea typeface="UD デジタル 教科書体 NK-B" panose="02020700000000000000" pitchFamily="18" charset="-128"/>
              </a:rPr>
              <a:t>失見当識</a:t>
            </a:r>
            <a:r>
              <a:rPr lang="en-US" altLang="ja-JP" sz="2000" dirty="0" smtClean="0">
                <a:latin typeface="UD デジタル 教科書体 NK-B" panose="02020700000000000000" pitchFamily="18" charset="-128"/>
                <a:ea typeface="UD デジタル 教科書体 NK-B" panose="02020700000000000000" pitchFamily="18" charset="-128"/>
              </a:rPr>
              <a:t>】</a:t>
            </a:r>
          </a:p>
        </p:txBody>
      </p:sp>
      <p:sp>
        <p:nvSpPr>
          <p:cNvPr id="12" name="テキスト ボックス 11">
            <a:extLst>
              <a:ext uri="{FF2B5EF4-FFF2-40B4-BE49-F238E27FC236}">
                <a16:creationId xmlns:a16="http://schemas.microsoft.com/office/drawing/2014/main" id="{79774DF2-CB97-43F5-BB32-475C851D2224}"/>
              </a:ext>
            </a:extLst>
          </p:cNvPr>
          <p:cNvSpPr txBox="1"/>
          <p:nvPr/>
        </p:nvSpPr>
        <p:spPr>
          <a:xfrm>
            <a:off x="2035586" y="4949785"/>
            <a:ext cx="7442901" cy="1908215"/>
          </a:xfrm>
          <a:prstGeom prst="rect">
            <a:avLst/>
          </a:prstGeom>
          <a:noFill/>
        </p:spPr>
        <p:txBody>
          <a:bodyPr wrap="square">
            <a:spAutoFit/>
          </a:bodyPr>
          <a:lstStyle/>
          <a:p>
            <a:pPr marL="0" marR="0" lvl="0" indent="0" algn="ctr" defTabSz="914400" rtl="0" eaLnBrk="1" fontAlgn="auto" latinLnBrk="0" hangingPunct="1">
              <a:lnSpc>
                <a:spcPct val="150000"/>
              </a:lnSpc>
              <a:spcBef>
                <a:spcPts val="1000"/>
              </a:spcBef>
              <a:spcAft>
                <a:spcPts val="0"/>
              </a:spcAft>
              <a:buClrTx/>
              <a:buSzTx/>
              <a:buFontTx/>
              <a:buNone/>
              <a:tabLst/>
              <a:defRPr/>
            </a:pPr>
            <a:r>
              <a:rPr kumimoji="1" lang="ja-JP" altLang="en-US" b="0" i="0" u="sng"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rPr>
              <a:t>みなさんなら、どうでしょうか</a:t>
            </a:r>
            <a:r>
              <a:rPr kumimoji="1" lang="ja-JP" altLang="en-US" b="0" i="0" u="sng" strike="noStrike" kern="1200" cap="none" spc="0" normalizeH="0" baseline="0" noProof="0" dirty="0" smtClean="0">
                <a:ln>
                  <a:noFill/>
                </a:ln>
                <a:effectLst/>
                <a:uLnTx/>
                <a:uFillTx/>
                <a:latin typeface="UD デジタル 教科書体 N-B" panose="02020700000000000000" pitchFamily="17" charset="-128"/>
                <a:ea typeface="UD デジタル 教科書体 N-B" panose="02020700000000000000" pitchFamily="17" charset="-128"/>
              </a:rPr>
              <a:t>？</a:t>
            </a:r>
            <a:endParaRPr kumimoji="1" lang="en-US" altLang="ja-JP" b="0" i="0" u="sng" strike="noStrike" kern="1200" cap="none" spc="0" normalizeH="0" baseline="0" noProof="0" dirty="0" smtClean="0">
              <a:ln>
                <a:noFill/>
              </a:ln>
              <a:effectLst/>
              <a:uLnTx/>
              <a:uFillTx/>
              <a:latin typeface="UD デジタル 教科書体 N-B" panose="02020700000000000000" pitchFamily="17" charset="-128"/>
              <a:ea typeface="UD デジタル 教科書体 N-B" panose="02020700000000000000" pitchFamily="17" charset="-128"/>
            </a:endParaRPr>
          </a:p>
          <a:p>
            <a:pPr marL="0" marR="0" lvl="0" indent="0" algn="ctr" defTabSz="914400" rtl="0" eaLnBrk="1" fontAlgn="auto" latinLnBrk="0" hangingPunct="1">
              <a:lnSpc>
                <a:spcPct val="150000"/>
              </a:lnSpc>
              <a:spcBef>
                <a:spcPts val="1000"/>
              </a:spcBef>
              <a:spcAft>
                <a:spcPts val="0"/>
              </a:spcAft>
              <a:buClrTx/>
              <a:buSzTx/>
              <a:buFontTx/>
              <a:buNone/>
              <a:tabLst/>
              <a:defRPr/>
            </a:pPr>
            <a:endParaRPr kumimoji="1" lang="en-US" altLang="ja-JP" sz="800" b="0" i="0" u="sng"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endParaRPr>
          </a:p>
          <a:p>
            <a:pPr algn="ctr">
              <a:lnSpc>
                <a:spcPct val="150000"/>
              </a:lnSpc>
              <a:spcBef>
                <a:spcPts val="1000"/>
              </a:spcBef>
              <a:defRPr/>
            </a:pPr>
            <a:r>
              <a:rPr kumimoji="1" lang="ja-JP" altLang="en-US" b="0" i="0"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rPr>
              <a:t>👉　</a:t>
            </a:r>
            <a:r>
              <a:rPr kumimoji="1" lang="ja-JP" altLang="en-US" b="0" i="0" strike="noStrike" kern="100" cap="none" spc="0" normalizeH="0" baseline="0" noProof="0" dirty="0">
                <a:ln>
                  <a:noFill/>
                </a:ln>
                <a:effectLst/>
                <a:uLnTx/>
                <a:uFillTx/>
                <a:latin typeface="游明朝" panose="02020400000000000000" pitchFamily="18" charset="-128"/>
                <a:ea typeface="UD デジタル 教科書体 NK-B" panose="02020700000000000000" pitchFamily="18" charset="-128"/>
                <a:cs typeface="Times New Roman" panose="02020603050405020304" pitchFamily="18" charset="0"/>
              </a:rPr>
              <a:t>自分のいる場所がわからなくなったら</a:t>
            </a:r>
            <a:r>
              <a:rPr kumimoji="1" lang="ja-JP" altLang="en-US" b="0" i="0"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rPr>
              <a:t>？     </a:t>
            </a:r>
            <a:endParaRPr kumimoji="1" lang="en-US" altLang="ja-JP" b="0" i="0" strike="noStrike" kern="1200" cap="none" spc="0" normalizeH="0" baseline="0" noProof="0" dirty="0" smtClean="0">
              <a:ln>
                <a:noFill/>
              </a:ln>
              <a:effectLst/>
              <a:uLnTx/>
              <a:uFillTx/>
              <a:latin typeface="UD デジタル 教科書体 N-B" panose="02020700000000000000" pitchFamily="17" charset="-128"/>
              <a:ea typeface="UD デジタル 教科書体 N-B" panose="02020700000000000000" pitchFamily="17" charset="-128"/>
            </a:endParaRPr>
          </a:p>
          <a:p>
            <a:pPr algn="ctr">
              <a:lnSpc>
                <a:spcPct val="150000"/>
              </a:lnSpc>
              <a:spcBef>
                <a:spcPts val="1000"/>
              </a:spcBef>
              <a:defRPr/>
            </a:pPr>
            <a:r>
              <a:rPr lang="ja-JP" altLang="en-US"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a:t>
            </a:r>
            <a:r>
              <a:rPr kumimoji="1" lang="ja-JP" altLang="en-US" b="0" i="0" strike="noStrike" kern="100" cap="none" spc="0" normalizeH="0" baseline="0" noProof="0" dirty="0" smtClean="0">
                <a:ln>
                  <a:noFill/>
                </a:ln>
                <a:effectLst/>
                <a:uLnTx/>
                <a:uFillTx/>
                <a:latin typeface="游明朝" panose="02020400000000000000" pitchFamily="18" charset="-128"/>
                <a:ea typeface="UD デジタル 教科書体 NK-B" panose="02020700000000000000" pitchFamily="18" charset="-128"/>
                <a:cs typeface="Times New Roman" panose="02020603050405020304" pitchFamily="18" charset="0"/>
              </a:rPr>
              <a:t>周り</a:t>
            </a:r>
            <a:r>
              <a:rPr kumimoji="1" lang="ja-JP" altLang="en-US" b="0" i="0" strike="noStrike" kern="100" cap="none" spc="0" normalizeH="0" baseline="0" noProof="0" dirty="0">
                <a:ln>
                  <a:noFill/>
                </a:ln>
                <a:effectLst/>
                <a:uLnTx/>
                <a:uFillTx/>
                <a:latin typeface="游明朝" panose="02020400000000000000" pitchFamily="18" charset="-128"/>
                <a:ea typeface="UD デジタル 教科書体 NK-B" panose="02020700000000000000" pitchFamily="18" charset="-128"/>
                <a:cs typeface="Times New Roman" panose="02020603050405020304" pitchFamily="18" charset="0"/>
              </a:rPr>
              <a:t>にいる人が誰だかわからなくなったら</a:t>
            </a:r>
            <a:r>
              <a:rPr kumimoji="1" lang="ja-JP" altLang="en-US" b="0" i="0"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rPr>
              <a:t>？</a:t>
            </a:r>
            <a:endParaRPr kumimoji="1" lang="en-US" altLang="ja-JP" b="0" i="0"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endParaRPr>
          </a:p>
        </p:txBody>
      </p:sp>
      <p:sp>
        <p:nvSpPr>
          <p:cNvPr id="14" name="正方形/長方形 13"/>
          <p:cNvSpPr/>
          <p:nvPr/>
        </p:nvSpPr>
        <p:spPr>
          <a:xfrm>
            <a:off x="10232812" y="299418"/>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P.16</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65064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16BD58C-3137-4444-827E-4E4F6B634EB1}"/>
              </a:ext>
            </a:extLst>
          </p:cNvPr>
          <p:cNvSpPr/>
          <p:nvPr/>
        </p:nvSpPr>
        <p:spPr>
          <a:xfrm>
            <a:off x="135068" y="1759116"/>
            <a:ext cx="11948746" cy="2308324"/>
          </a:xfrm>
          <a:prstGeom prst="rect">
            <a:avLst/>
          </a:prstGeom>
          <a:ln w="28575">
            <a:noFill/>
          </a:ln>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会話の中でさりげなく、今いる場所や時間について優しく伝えてあげてください。</a:t>
            </a:r>
            <a:endParaRPr kumimoji="1" lang="en-US" altLang="ja-JP"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普段の会話の中で「今日は○月○日ですね、もう夏ですね。」といった感じで時間や季節、場所の情報</a:t>
            </a:r>
            <a:r>
              <a:rPr kumimoji="1" lang="ja-JP" altLang="en-US"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を</a:t>
            </a:r>
            <a:endParaRPr kumimoji="1" lang="en-US" altLang="ja-JP"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伝え</a:t>
            </a:r>
            <a:r>
              <a:rPr lang="ja-JP" altLang="en-US"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ることで</a:t>
            </a:r>
            <a:r>
              <a:rPr kumimoji="1" lang="ja-JP" altLang="en-US"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自分</a:t>
            </a:r>
            <a:r>
              <a:rPr lang="ja-JP" altLang="en-US" kern="1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が</a:t>
            </a:r>
            <a:r>
              <a:rPr kumimoji="1" lang="ja-JP" altLang="en-US"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今いる場所や時間を認識することができる場合もあります。</a:t>
            </a:r>
            <a:endParaRPr kumimoji="1" lang="en-US" altLang="ja-JP"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今</a:t>
            </a:r>
            <a:r>
              <a:rPr kumimoji="1" lang="ja-JP" altLang="en-US"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いる場所や季節、</a:t>
            </a:r>
            <a:r>
              <a:rPr kumimoji="1" lang="ja-JP" altLang="en-US"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時間が確認できるようにカレンダー</a:t>
            </a:r>
            <a:r>
              <a:rPr kumimoji="1" lang="ja-JP" altLang="en-US"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や</a:t>
            </a:r>
            <a:r>
              <a:rPr kumimoji="1" lang="ja-JP" altLang="en-US"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時計</a:t>
            </a:r>
            <a:r>
              <a:rPr lang="ja-JP" altLang="en-US" kern="100" dirty="0" err="1">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kumimoji="1" lang="ja-JP" altLang="en-US"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新聞などを見える位置に置くだけでも効果的</a:t>
            </a:r>
            <a:r>
              <a:rPr kumimoji="1" lang="ja-JP" altLang="en-US"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です</a:t>
            </a:r>
            <a:r>
              <a:rPr kumimoji="1" lang="ja-JP" altLang="en-US"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endParaRPr kumimoji="1" lang="en-US" altLang="ja-JP"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p:txBody>
      </p:sp>
      <p:sp>
        <p:nvSpPr>
          <p:cNvPr id="3" name="正方形/長方形 2"/>
          <p:cNvSpPr/>
          <p:nvPr/>
        </p:nvSpPr>
        <p:spPr>
          <a:xfrm>
            <a:off x="7656" y="-19751"/>
            <a:ext cx="12203570" cy="1231106"/>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認知機能障害</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en-US" altLang="ja-JP" sz="2000" dirty="0" smtClean="0">
                <a:latin typeface="UD デジタル 教科書体 NK-B" panose="02020700000000000000" pitchFamily="18" charset="-128"/>
                <a:ea typeface="UD デジタル 教科書体 NK-B" panose="02020700000000000000" pitchFamily="18" charset="-128"/>
              </a:rPr>
              <a:t>【</a:t>
            </a:r>
            <a:r>
              <a:rPr lang="ja-JP" altLang="en-US" sz="2000" dirty="0" smtClean="0">
                <a:latin typeface="UD デジタル 教科書体 NK-B" panose="02020700000000000000" pitchFamily="18" charset="-128"/>
                <a:ea typeface="UD デジタル 教科書体 NK-B" panose="02020700000000000000" pitchFamily="18" charset="-128"/>
              </a:rPr>
              <a:t>失見当識</a:t>
            </a:r>
            <a:r>
              <a:rPr lang="en-US" altLang="ja-JP" sz="2000" dirty="0" smtClean="0">
                <a:latin typeface="UD デジタル 教科書体 NK-B" panose="02020700000000000000" pitchFamily="18" charset="-128"/>
                <a:ea typeface="UD デジタル 教科書体 NK-B" panose="02020700000000000000" pitchFamily="18" charset="-128"/>
              </a:rPr>
              <a:t>】</a:t>
            </a:r>
            <a:r>
              <a:rPr lang="ja-JP" altLang="en-US" sz="2000" dirty="0" smtClean="0">
                <a:latin typeface="UD デジタル 教科書体 NK-B" panose="02020700000000000000" pitchFamily="18" charset="-128"/>
                <a:ea typeface="UD デジタル 教科書体 NK-B" panose="02020700000000000000" pitchFamily="18" charset="-128"/>
              </a:rPr>
              <a:t>　</a:t>
            </a:r>
            <a:endParaRPr lang="en-US" altLang="ja-JP" sz="2000" dirty="0" smtClean="0">
              <a:latin typeface="UD デジタル 教科書体 NK-B" panose="02020700000000000000" pitchFamily="18" charset="-128"/>
              <a:ea typeface="UD デジタル 教科書体 NK-B" panose="02020700000000000000" pitchFamily="18" charset="-128"/>
            </a:endParaRPr>
          </a:p>
        </p:txBody>
      </p:sp>
      <p:pic>
        <p:nvPicPr>
          <p:cNvPr id="4" name="図 3"/>
          <p:cNvPicPr>
            <a:picLocks noChangeAspect="1"/>
          </p:cNvPicPr>
          <p:nvPr/>
        </p:nvPicPr>
        <p:blipFill>
          <a:blip r:embed="rId3"/>
          <a:stretch>
            <a:fillRect/>
          </a:stretch>
        </p:blipFill>
        <p:spPr>
          <a:xfrm>
            <a:off x="5154005" y="5080651"/>
            <a:ext cx="1575446" cy="1425540"/>
          </a:xfrm>
          <a:prstGeom prst="rect">
            <a:avLst/>
          </a:prstGeom>
        </p:spPr>
      </p:pic>
      <p:sp>
        <p:nvSpPr>
          <p:cNvPr id="6" name="正方形/長方形 5"/>
          <p:cNvSpPr/>
          <p:nvPr/>
        </p:nvSpPr>
        <p:spPr>
          <a:xfrm>
            <a:off x="10232812" y="299418"/>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P.16</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162643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13175" y="1442258"/>
            <a:ext cx="11753156" cy="5216813"/>
          </a:xfrm>
          <a:prstGeom prst="rect">
            <a:avLst/>
          </a:prstGeom>
        </p:spPr>
        <p:txBody>
          <a:bodyPr wrap="square">
            <a:spAutoFit/>
          </a:bodyPr>
          <a:lstStyle/>
          <a:p>
            <a:pPr lvl="0">
              <a:lnSpc>
                <a:spcPct val="150000"/>
              </a:lnSpc>
              <a:tabLst>
                <a:tab pos="5734050" algn="l"/>
              </a:tabLst>
            </a:pPr>
            <a:r>
              <a:rPr lang="ja-JP" altLang="en-US" kern="100" dirty="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①　考える</a:t>
            </a:r>
            <a:r>
              <a:rPr lang="ja-JP" altLang="en-US" kern="100" dirty="0" smtClean="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スピードが</a:t>
            </a:r>
            <a:r>
              <a:rPr lang="ja-JP" altLang="en-US" kern="100" dirty="0" err="1" smtClean="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ゆっ</a:t>
            </a:r>
            <a:r>
              <a:rPr lang="ja-JP" altLang="en-US" kern="100" dirty="0" smtClean="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くりになります</a:t>
            </a:r>
            <a:endParaRPr lang="en-US" altLang="ja-JP" kern="100" dirty="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lvl="0">
              <a:lnSpc>
                <a:spcPct val="150000"/>
              </a:lnSpc>
              <a:tabLst>
                <a:tab pos="5734050" algn="l"/>
              </a:tabLst>
            </a:pPr>
            <a:r>
              <a:rPr lang="ja-JP" altLang="en-US"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a:t>
            </a:r>
            <a:r>
              <a:rPr lang="ja-JP" altLang="en-US"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👉時間</a:t>
            </a: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をかければできると考えられます</a:t>
            </a:r>
            <a:r>
              <a:rPr lang="ja-JP" altLang="en-US"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。急がせない</a:t>
            </a: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ことが</a:t>
            </a:r>
            <a:r>
              <a:rPr lang="ja-JP" altLang="en-US"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大切！</a:t>
            </a:r>
            <a:endParaRPr lang="en-US" altLang="ja-JP"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lvl="0">
              <a:lnSpc>
                <a:spcPct val="150000"/>
              </a:lnSpc>
              <a:tabLst>
                <a:tab pos="5734050" algn="l"/>
              </a:tabLst>
            </a:pPr>
            <a:endParaRPr lang="en-US" altLang="ja-JP" sz="1400"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a:lnSpc>
                <a:spcPct val="150000"/>
              </a:lnSpc>
              <a:tabLst>
                <a:tab pos="5734050" algn="l"/>
              </a:tabLst>
            </a:pPr>
            <a:r>
              <a:rPr lang="ja-JP" altLang="en-US" kern="100" dirty="0" smtClean="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②</a:t>
            </a:r>
            <a:r>
              <a:rPr lang="ja-JP" altLang="en-US" kern="100" dirty="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a:t>
            </a:r>
            <a:r>
              <a:rPr lang="ja-JP" altLang="en-US" kern="100" dirty="0" smtClean="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同時に</a:t>
            </a:r>
            <a:r>
              <a:rPr lang="ja-JP" altLang="en-US" kern="100" dirty="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二</a:t>
            </a:r>
            <a:r>
              <a:rPr lang="ja-JP" altLang="en-US" kern="100" dirty="0" smtClean="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つ以上</a:t>
            </a:r>
            <a:r>
              <a:rPr lang="ja-JP" altLang="en-US" kern="100" dirty="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の</a:t>
            </a:r>
            <a:r>
              <a:rPr lang="ja-JP" altLang="en-US" kern="100" dirty="0" smtClean="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ことを処理することがむずかしくなります</a:t>
            </a:r>
            <a:endParaRPr lang="en-US" altLang="ja-JP" kern="100" dirty="0" smtClean="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a:lnSpc>
                <a:spcPct val="150000"/>
              </a:lnSpc>
              <a:tabLst>
                <a:tab pos="5734050" algn="l"/>
              </a:tabLst>
            </a:pP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a:t>
            </a:r>
            <a:r>
              <a:rPr lang="ja-JP" altLang="en-US"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👉一度</a:t>
            </a: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に処理できる情報の量が減るので、念を押そうと長々</a:t>
            </a:r>
            <a:r>
              <a:rPr lang="ja-JP" altLang="en-US"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と説明</a:t>
            </a: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すると逆効果</a:t>
            </a:r>
            <a:r>
              <a:rPr lang="ja-JP" altLang="en-US"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で、</a:t>
            </a:r>
            <a:endParaRPr lang="en-US" altLang="ja-JP"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a:lnSpc>
                <a:spcPct val="150000"/>
              </a:lnSpc>
              <a:tabLst>
                <a:tab pos="5734050" algn="l"/>
              </a:tabLst>
            </a:pPr>
            <a:r>
              <a:rPr lang="ja-JP" altLang="en-US"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ますます</a:t>
            </a: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混乱してしまいます。</a:t>
            </a:r>
          </a:p>
          <a:p>
            <a:pPr>
              <a:lnSpc>
                <a:spcPct val="150000"/>
              </a:lnSpc>
              <a:tabLst>
                <a:tab pos="5734050" algn="l"/>
              </a:tabLst>
            </a:pP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a:t>
            </a:r>
            <a:r>
              <a:rPr lang="ja-JP" altLang="en-US"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シンプル</a:t>
            </a: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な表現で</a:t>
            </a:r>
            <a:r>
              <a:rPr lang="en-US" altLang="ja-JP"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1</a:t>
            </a:r>
            <a:r>
              <a:rPr lang="ja-JP" altLang="en-US" kern="100" dirty="0" err="1">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つの</a:t>
            </a: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ことを伝える</a:t>
            </a:r>
            <a:r>
              <a:rPr lang="ja-JP" altLang="en-US"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ことが大切！</a:t>
            </a:r>
            <a:endParaRPr lang="en-US" altLang="ja-JP"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a:lnSpc>
                <a:spcPct val="150000"/>
              </a:lnSpc>
              <a:tabLst>
                <a:tab pos="5734050" algn="l"/>
              </a:tabLst>
            </a:pPr>
            <a:endParaRPr lang="en-US" altLang="ja-JP" sz="1400"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a:lnSpc>
                <a:spcPct val="150000"/>
              </a:lnSpc>
              <a:tabLst>
                <a:tab pos="5734050" algn="l"/>
              </a:tabLst>
            </a:pPr>
            <a:r>
              <a:rPr lang="ja-JP" altLang="en-US" kern="100" dirty="0" smtClean="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③</a:t>
            </a:r>
            <a:r>
              <a:rPr lang="ja-JP" altLang="en-US" kern="100" dirty="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いつもと違う</a:t>
            </a:r>
            <a:r>
              <a:rPr lang="ja-JP" altLang="en-US" kern="100" dirty="0" smtClean="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できごとが起こると混乱</a:t>
            </a:r>
            <a:r>
              <a:rPr lang="ja-JP" altLang="en-US" kern="100" dirty="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しやすく</a:t>
            </a:r>
            <a:r>
              <a:rPr lang="ja-JP" altLang="en-US" kern="100" dirty="0" smtClean="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なります</a:t>
            </a:r>
            <a:endParaRPr lang="en-US" altLang="ja-JP" kern="100" dirty="0" smtClean="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lvl="0">
              <a:lnSpc>
                <a:spcPct val="150000"/>
              </a:lnSpc>
              <a:tabLst>
                <a:tab pos="5734050" algn="l"/>
              </a:tabLst>
            </a:pP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a:t>
            </a:r>
            <a:r>
              <a:rPr lang="ja-JP" altLang="en-US"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a:t>
            </a:r>
            <a:r>
              <a:rPr lang="ja-JP" altLang="en-US"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👉予想外</a:t>
            </a:r>
            <a:r>
              <a:rPr lang="ja-JP" altLang="en-US" kern="1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のことが起こった時でも、</a:t>
            </a:r>
            <a:r>
              <a:rPr lang="ja-JP" altLang="en-US"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ちょっとした</a:t>
            </a:r>
            <a:r>
              <a:rPr lang="ja-JP" altLang="en-US" kern="1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手助けがあれば</a:t>
            </a:r>
            <a:r>
              <a:rPr lang="ja-JP" altLang="en-US"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、混乱</a:t>
            </a:r>
            <a:r>
              <a:rPr lang="ja-JP" altLang="en-US" kern="1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しにくい</a:t>
            </a:r>
            <a:r>
              <a:rPr lang="ja-JP" altLang="en-US"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ということがあります。</a:t>
            </a:r>
            <a:endParaRPr lang="en-US" altLang="ja-JP"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lvl="0">
              <a:lnSpc>
                <a:spcPct val="150000"/>
              </a:lnSpc>
              <a:tabLst>
                <a:tab pos="5734050" algn="l"/>
              </a:tabLst>
            </a:pPr>
            <a:endParaRPr lang="en-US" altLang="ja-JP" sz="1400"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lvl="0">
              <a:lnSpc>
                <a:spcPct val="150000"/>
              </a:lnSpc>
              <a:tabLst>
                <a:tab pos="5734050" algn="l"/>
              </a:tabLst>
            </a:pPr>
            <a:r>
              <a:rPr lang="ja-JP" altLang="en-US" kern="100" dirty="0" smtClean="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④</a:t>
            </a:r>
            <a:r>
              <a:rPr lang="ja-JP" altLang="en-US" kern="100" dirty="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目に見えないしくみが</a:t>
            </a:r>
            <a:r>
              <a:rPr lang="ja-JP" altLang="en-US" kern="100" dirty="0" smtClean="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理解しづらくなります</a:t>
            </a:r>
            <a:endParaRPr lang="en-US" altLang="ja-JP" kern="100" dirty="0" smtClean="0">
              <a:solidFill>
                <a:srgbClr val="FF0000"/>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lvl="0">
              <a:lnSpc>
                <a:spcPct val="150000"/>
              </a:lnSpc>
              <a:tabLst>
                <a:tab pos="5734050" algn="l"/>
              </a:tabLst>
            </a:pP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a:t>
            </a:r>
            <a:r>
              <a:rPr lang="ja-JP" altLang="en-US"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a:t>
            </a:r>
            <a:r>
              <a:rPr lang="ja-JP" altLang="en-US"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👉リモコンや洗濯機、自動販売機、</a:t>
            </a:r>
            <a:r>
              <a:rPr lang="en-US" altLang="ja-JP"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ATM</a:t>
            </a:r>
            <a:r>
              <a:rPr lang="ja-JP" altLang="en-US"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などの使い方がわからず</a:t>
            </a:r>
            <a:r>
              <a:rPr lang="ja-JP" altLang="en-US" kern="1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機械</a:t>
            </a:r>
            <a:r>
              <a:rPr lang="ja-JP" altLang="en-US" kern="1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の前で困っていたりします</a:t>
            </a:r>
            <a:r>
              <a:rPr lang="ja-JP" altLang="en-US"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endParaRPr lang="en-US" altLang="ja-JP" kern="1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p:txBody>
      </p:sp>
      <p:sp>
        <p:nvSpPr>
          <p:cNvPr id="8" name="正方形/長方形 7"/>
          <p:cNvSpPr/>
          <p:nvPr/>
        </p:nvSpPr>
        <p:spPr>
          <a:xfrm>
            <a:off x="63622" y="36140"/>
            <a:ext cx="12203570" cy="1231106"/>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認知機能障害</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en-US" altLang="ja-JP" sz="2000" dirty="0" smtClean="0">
                <a:latin typeface="UD デジタル 教科書体 NK-B" panose="02020700000000000000" pitchFamily="18" charset="-128"/>
                <a:ea typeface="UD デジタル 教科書体 NK-B" panose="02020700000000000000" pitchFamily="18" charset="-128"/>
              </a:rPr>
              <a:t>【</a:t>
            </a:r>
            <a:r>
              <a:rPr lang="ja-JP" altLang="en-US" sz="2000" dirty="0" smtClean="0">
                <a:latin typeface="UD デジタル 教科書体 NK-B" panose="02020700000000000000" pitchFamily="18" charset="-128"/>
                <a:ea typeface="UD デジタル 教科書体 NK-B" panose="02020700000000000000" pitchFamily="18" charset="-128"/>
              </a:rPr>
              <a:t>理解・判断力について</a:t>
            </a:r>
            <a:r>
              <a:rPr lang="en-US" altLang="ja-JP" sz="2000" dirty="0" smtClean="0">
                <a:latin typeface="UD デジタル 教科書体 NK-B" panose="02020700000000000000" pitchFamily="18" charset="-128"/>
                <a:ea typeface="UD デジタル 教科書体 NK-B" panose="02020700000000000000" pitchFamily="18" charset="-128"/>
              </a:rPr>
              <a:t>】</a:t>
            </a:r>
            <a:r>
              <a:rPr lang="ja-JP" altLang="en-US" sz="2000" dirty="0" smtClean="0">
                <a:latin typeface="UD デジタル 教科書体 NK-B" panose="02020700000000000000" pitchFamily="18" charset="-128"/>
                <a:ea typeface="UD デジタル 教科書体 NK-B" panose="02020700000000000000" pitchFamily="18" charset="-128"/>
              </a:rPr>
              <a:t>　</a:t>
            </a:r>
            <a:endParaRPr lang="en-US" altLang="ja-JP" sz="2000" dirty="0" smtClean="0">
              <a:latin typeface="UD デジタル 教科書体 NK-B" panose="02020700000000000000" pitchFamily="18" charset="-128"/>
              <a:ea typeface="UD デジタル 教科書体 NK-B" panose="02020700000000000000" pitchFamily="18" charset="-128"/>
            </a:endParaRPr>
          </a:p>
        </p:txBody>
      </p:sp>
      <p:sp>
        <p:nvSpPr>
          <p:cNvPr id="4" name="正方形/長方形 3"/>
          <p:cNvSpPr/>
          <p:nvPr/>
        </p:nvSpPr>
        <p:spPr>
          <a:xfrm>
            <a:off x="10248535" y="327199"/>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P.17</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260409597"/>
      </p:ext>
    </p:extLst>
  </p:cSld>
  <p:clrMapOvr>
    <a:masterClrMapping/>
  </p:clrMapOvr>
  <mc:AlternateContent xmlns:mc="http://schemas.openxmlformats.org/markup-compatibility/2006" xmlns:p14="http://schemas.microsoft.com/office/powerpoint/2010/main">
    <mc:Choice Requires="p14">
      <p:transition spd="slow" p14:dur="2000" advTm="688"/>
    </mc:Choice>
    <mc:Fallback xmlns="">
      <p:transition spd="slow" advTm="688"/>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407479" y="1773980"/>
            <a:ext cx="11515856" cy="3046988"/>
          </a:xfrm>
          <a:prstGeom prst="rect">
            <a:avLst/>
          </a:prstGeom>
          <a:ln w="28575">
            <a:noFill/>
          </a:ln>
        </p:spPr>
        <p:txBody>
          <a:bodyPr wrap="square">
            <a:spAutoFit/>
          </a:bodyPr>
          <a:lstStyle/>
          <a:p>
            <a:pPr>
              <a:lnSpc>
                <a:spcPct val="200000"/>
              </a:lnSpc>
            </a:pPr>
            <a:r>
              <a:rPr lang="ja-JP" altLang="en-US" sz="1600" dirty="0" smtClean="0">
                <a:latin typeface="UD デジタル 教科書体 N-B" panose="02020700000000000000" pitchFamily="17" charset="-128"/>
                <a:ea typeface="UD デジタル 教科書体 N-B" panose="02020700000000000000" pitchFamily="17" charset="-128"/>
              </a:rPr>
              <a:t>物事</a:t>
            </a:r>
            <a:r>
              <a:rPr lang="ja-JP" altLang="en-US" sz="1600" dirty="0">
                <a:latin typeface="UD デジタル 教科書体 N-B" panose="02020700000000000000" pitchFamily="17" charset="-128"/>
                <a:ea typeface="UD デジタル 教科書体 N-B" panose="02020700000000000000" pitchFamily="17" charset="-128"/>
              </a:rPr>
              <a:t>を考えたり、場に応じた判断、曖昧な言葉</a:t>
            </a:r>
            <a:r>
              <a:rPr lang="ja-JP" altLang="en-US" sz="1600" dirty="0" smtClean="0">
                <a:latin typeface="UD デジタル 教科書体 N-B" panose="02020700000000000000" pitchFamily="17" charset="-128"/>
                <a:ea typeface="UD デジタル 教科書体 N-B" panose="02020700000000000000" pitchFamily="17" charset="-128"/>
              </a:rPr>
              <a:t>の理解や困り</a:t>
            </a:r>
            <a:r>
              <a:rPr lang="ja-JP" altLang="en-US" sz="1600" dirty="0">
                <a:latin typeface="UD デジタル 教科書体 N-B" panose="02020700000000000000" pitchFamily="17" charset="-128"/>
                <a:ea typeface="UD デジタル 教科書体 N-B" panose="02020700000000000000" pitchFamily="17" charset="-128"/>
              </a:rPr>
              <a:t>ごとの対処が難しくなってきます</a:t>
            </a:r>
            <a:r>
              <a:rPr lang="ja-JP" altLang="en-US" sz="1600" dirty="0" smtClean="0">
                <a:latin typeface="UD デジタル 教科書体 N-B" panose="02020700000000000000" pitchFamily="17" charset="-128"/>
                <a:ea typeface="UD デジタル 教科書体 N-B" panose="02020700000000000000" pitchFamily="17" charset="-128"/>
              </a:rPr>
              <a:t>。</a:t>
            </a:r>
            <a:endParaRPr lang="en-US" altLang="ja-JP" sz="1600" dirty="0" smtClean="0">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sz="1600" dirty="0" smtClean="0">
                <a:latin typeface="UD デジタル 教科書体 N-B" panose="02020700000000000000" pitchFamily="17" charset="-128"/>
                <a:ea typeface="UD デジタル 教科書体 N-B" panose="02020700000000000000" pitchFamily="17" charset="-128"/>
              </a:rPr>
              <a:t>例えば、寒い</a:t>
            </a:r>
            <a:r>
              <a:rPr lang="ja-JP" altLang="en-US" sz="1600" dirty="0">
                <a:latin typeface="UD デジタル 教科書体 N-B" panose="02020700000000000000" pitchFamily="17" charset="-128"/>
                <a:ea typeface="UD デジタル 教科書体 N-B" panose="02020700000000000000" pitchFamily="17" charset="-128"/>
              </a:rPr>
              <a:t>と感じても</a:t>
            </a:r>
            <a:r>
              <a:rPr lang="en-US" altLang="ja-JP" sz="1600" dirty="0">
                <a:latin typeface="UD デジタル 教科書体 N-B" panose="02020700000000000000" pitchFamily="17" charset="-128"/>
                <a:ea typeface="UD デジタル 教科書体 N-B" panose="02020700000000000000" pitchFamily="17" charset="-128"/>
              </a:rPr>
              <a:t>1</a:t>
            </a:r>
            <a:r>
              <a:rPr lang="ja-JP" altLang="en-US" sz="1600" dirty="0">
                <a:latin typeface="UD デジタル 教科書体 N-B" panose="02020700000000000000" pitchFamily="17" charset="-128"/>
                <a:ea typeface="UD デジタル 教科書体 N-B" panose="02020700000000000000" pitchFamily="17" charset="-128"/>
              </a:rPr>
              <a:t>枚多く着ようと</a:t>
            </a:r>
            <a:r>
              <a:rPr lang="ja-JP" altLang="en-US" sz="1600" dirty="0" smtClean="0">
                <a:latin typeface="UD デジタル 教科書体 N-B" panose="02020700000000000000" pitchFamily="17" charset="-128"/>
                <a:ea typeface="UD デジタル 教科書体 N-B" panose="02020700000000000000" pitchFamily="17" charset="-128"/>
              </a:rPr>
              <a:t>思いつかなかったり</a:t>
            </a:r>
            <a:endParaRPr lang="en-US" altLang="ja-JP" sz="1600" dirty="0" smtClean="0">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sz="1600" dirty="0" smtClean="0">
                <a:latin typeface="UD デジタル 教科書体 N-B" panose="02020700000000000000" pitchFamily="17" charset="-128"/>
                <a:ea typeface="UD デジタル 教科書体 N-B" panose="02020700000000000000" pitchFamily="17" charset="-128"/>
              </a:rPr>
              <a:t>レジ</a:t>
            </a:r>
            <a:r>
              <a:rPr lang="ja-JP" altLang="en-US" sz="1600" dirty="0">
                <a:latin typeface="UD デジタル 教科書体 N-B" panose="02020700000000000000" pitchFamily="17" charset="-128"/>
                <a:ea typeface="UD デジタル 教科書体 N-B" panose="02020700000000000000" pitchFamily="17" charset="-128"/>
              </a:rPr>
              <a:t>で支払いをする時に小銭があっても</a:t>
            </a:r>
            <a:r>
              <a:rPr lang="ja-JP" altLang="en-US" sz="1600" dirty="0" smtClean="0">
                <a:latin typeface="UD デジタル 教科書体 N-B" panose="02020700000000000000" pitchFamily="17" charset="-128"/>
                <a:ea typeface="UD デジタル 教科書体 N-B" panose="02020700000000000000" pitchFamily="17" charset="-128"/>
              </a:rPr>
              <a:t>、どのお金と、どのお金を出せば払えるのかわからず、お札</a:t>
            </a:r>
            <a:r>
              <a:rPr lang="ja-JP" altLang="en-US" sz="1600" dirty="0">
                <a:latin typeface="UD デジタル 教科書体 N-B" panose="02020700000000000000" pitchFamily="17" charset="-128"/>
                <a:ea typeface="UD デジタル 教科書体 N-B" panose="02020700000000000000" pitchFamily="17" charset="-128"/>
              </a:rPr>
              <a:t>で支払ってしまいます。</a:t>
            </a:r>
          </a:p>
          <a:p>
            <a:pPr>
              <a:lnSpc>
                <a:spcPct val="200000"/>
              </a:lnSpc>
            </a:pPr>
            <a:r>
              <a:rPr lang="ja-JP" altLang="en-US" sz="1600" dirty="0" smtClean="0">
                <a:latin typeface="UD デジタル 教科書体 N-B" panose="02020700000000000000" pitchFamily="17" charset="-128"/>
                <a:ea typeface="UD デジタル 教科書体 N-B" panose="02020700000000000000" pitchFamily="17" charset="-128"/>
              </a:rPr>
              <a:t>家族</a:t>
            </a:r>
            <a:r>
              <a:rPr lang="ja-JP" altLang="en-US" sz="1600" dirty="0">
                <a:latin typeface="UD デジタル 教科書体 N-B" panose="02020700000000000000" pitchFamily="17" charset="-128"/>
                <a:ea typeface="UD デジタル 教科書体 N-B" panose="02020700000000000000" pitchFamily="17" charset="-128"/>
              </a:rPr>
              <a:t>や身近な人が</a:t>
            </a:r>
            <a:r>
              <a:rPr lang="ja-JP" altLang="en-US" sz="1600" dirty="0" smtClean="0">
                <a:latin typeface="UD デジタル 教科書体 N-B" panose="02020700000000000000" pitchFamily="17" charset="-128"/>
                <a:ea typeface="UD デジタル 教科書体 N-B" panose="02020700000000000000" pitchFamily="17" charset="-128"/>
              </a:rPr>
              <a:t>気づく一つと</a:t>
            </a:r>
            <a:r>
              <a:rPr lang="ja-JP" altLang="en-US" sz="1600" dirty="0">
                <a:latin typeface="UD デジタル 教科書体 N-B" panose="02020700000000000000" pitchFamily="17" charset="-128"/>
                <a:ea typeface="UD デジタル 教科書体 N-B" panose="02020700000000000000" pitchFamily="17" charset="-128"/>
              </a:rPr>
              <a:t>して</a:t>
            </a:r>
            <a:r>
              <a:rPr lang="ja-JP" altLang="en-US" sz="1600" dirty="0" smtClean="0">
                <a:latin typeface="UD デジタル 教科書体 N-B" panose="02020700000000000000" pitchFamily="17" charset="-128"/>
                <a:ea typeface="UD デジタル 教科書体 N-B" panose="02020700000000000000" pitchFamily="17" charset="-128"/>
              </a:rPr>
              <a:t>、</a:t>
            </a:r>
            <a:endParaRPr lang="en-US" altLang="ja-JP" sz="1600" dirty="0" smtClean="0">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sz="1600" dirty="0" smtClean="0">
                <a:latin typeface="UD デジタル 教科書体 N-B" panose="02020700000000000000" pitchFamily="17" charset="-128"/>
                <a:ea typeface="UD デジタル 教科書体 N-B" panose="02020700000000000000" pitchFamily="17" charset="-128"/>
              </a:rPr>
              <a:t>「おつりの小銭があちこちに置いてある」「財布</a:t>
            </a:r>
            <a:r>
              <a:rPr lang="ja-JP" altLang="en-US" sz="1600" dirty="0">
                <a:latin typeface="UD デジタル 教科書体 N-B" panose="02020700000000000000" pitchFamily="17" charset="-128"/>
                <a:ea typeface="UD デジタル 教科書体 N-B" panose="02020700000000000000" pitchFamily="17" charset="-128"/>
              </a:rPr>
              <a:t>の中に小銭が増えて</a:t>
            </a:r>
            <a:r>
              <a:rPr lang="ja-JP" altLang="en-US" sz="1600" dirty="0" smtClean="0">
                <a:latin typeface="UD デジタル 教科書体 N-B" panose="02020700000000000000" pitchFamily="17" charset="-128"/>
                <a:ea typeface="UD デジタル 教科書体 N-B" panose="02020700000000000000" pitchFamily="17" charset="-128"/>
              </a:rPr>
              <a:t>きた・・・」と</a:t>
            </a:r>
            <a:r>
              <a:rPr lang="ja-JP" altLang="en-US" sz="1600" dirty="0">
                <a:latin typeface="UD デジタル 教科書体 N-B" panose="02020700000000000000" pitchFamily="17" charset="-128"/>
                <a:ea typeface="UD デジタル 教科書体 N-B" panose="02020700000000000000" pitchFamily="17" charset="-128"/>
              </a:rPr>
              <a:t>いった様子が</a:t>
            </a:r>
            <a:r>
              <a:rPr lang="ja-JP" altLang="en-US" sz="1600" dirty="0" smtClean="0">
                <a:latin typeface="UD デジタル 教科書体 N-B" panose="02020700000000000000" pitchFamily="17" charset="-128"/>
                <a:ea typeface="UD デジタル 教科書体 N-B" panose="02020700000000000000" pitchFamily="17" charset="-128"/>
              </a:rPr>
              <a:t>見られたときには</a:t>
            </a:r>
            <a:endParaRPr lang="en-US" altLang="ja-JP" sz="1600" dirty="0" smtClean="0">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sz="1600" dirty="0" smtClean="0">
                <a:latin typeface="UD デジタル 教科書体 N-B" panose="02020700000000000000" pitchFamily="17" charset="-128"/>
                <a:ea typeface="UD デジタル 教科書体 N-B" panose="02020700000000000000" pitchFamily="17" charset="-128"/>
              </a:rPr>
              <a:t>他</a:t>
            </a:r>
            <a:r>
              <a:rPr lang="ja-JP" altLang="en-US" sz="1600" dirty="0">
                <a:latin typeface="UD デジタル 教科書体 N-B" panose="02020700000000000000" pitchFamily="17" charset="-128"/>
                <a:ea typeface="UD デジタル 教科書体 N-B" panose="02020700000000000000" pitchFamily="17" charset="-128"/>
              </a:rPr>
              <a:t>の生活の様子も気にかけて見守って下さい</a:t>
            </a:r>
            <a:r>
              <a:rPr lang="ja-JP" altLang="en-US" sz="1600" dirty="0" smtClean="0">
                <a:latin typeface="UD デジタル 教科書体 N-B" panose="02020700000000000000" pitchFamily="17" charset="-128"/>
                <a:ea typeface="UD デジタル 教科書体 N-B" panose="02020700000000000000" pitchFamily="17" charset="-128"/>
              </a:rPr>
              <a:t>。</a:t>
            </a:r>
            <a:endParaRPr lang="ja-JP" altLang="en-US" sz="1600" dirty="0">
              <a:latin typeface="UD デジタル 教科書体 N-B" panose="02020700000000000000" pitchFamily="17" charset="-128"/>
              <a:ea typeface="UD デジタル 教科書体 N-B" panose="02020700000000000000" pitchFamily="17" charset="-128"/>
            </a:endParaRPr>
          </a:p>
        </p:txBody>
      </p:sp>
      <p:sp>
        <p:nvSpPr>
          <p:cNvPr id="7" name="正方形/長方形 6"/>
          <p:cNvSpPr/>
          <p:nvPr/>
        </p:nvSpPr>
        <p:spPr>
          <a:xfrm>
            <a:off x="63622" y="36140"/>
            <a:ext cx="12203570" cy="1261884"/>
          </a:xfrm>
          <a:prstGeom prst="rect">
            <a:avLst/>
          </a:prstGeom>
        </p:spPr>
        <p:txBody>
          <a:bodyPr wrap="square">
            <a:spAutoFit/>
          </a:bodyPr>
          <a:lstStyle/>
          <a:p>
            <a:pPr lvl="0" algn="ctr"/>
            <a:endParaRPr lang="en-US" altLang="ja-JP" sz="2000"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認知機能障害</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en-US" altLang="ja-JP" sz="2000" dirty="0" smtClean="0">
                <a:latin typeface="UD デジタル 教科書体 NK-B" panose="02020700000000000000" pitchFamily="18" charset="-128"/>
                <a:ea typeface="UD デジタル 教科書体 NK-B" panose="02020700000000000000" pitchFamily="18" charset="-128"/>
              </a:rPr>
              <a:t>【</a:t>
            </a:r>
            <a:r>
              <a:rPr lang="ja-JP" altLang="en-US" sz="2000" dirty="0" smtClean="0">
                <a:latin typeface="UD デジタル 教科書体 NK-B" panose="02020700000000000000" pitchFamily="18" charset="-128"/>
                <a:ea typeface="UD デジタル 教科書体 NK-B" panose="02020700000000000000" pitchFamily="18" charset="-128"/>
              </a:rPr>
              <a:t>理解・判断力について</a:t>
            </a:r>
            <a:r>
              <a:rPr lang="en-US" altLang="ja-JP" sz="2000" dirty="0" smtClean="0">
                <a:latin typeface="UD デジタル 教科書体 NK-B" panose="02020700000000000000" pitchFamily="18" charset="-128"/>
                <a:ea typeface="UD デジタル 教科書体 NK-B" panose="02020700000000000000" pitchFamily="18" charset="-128"/>
              </a:rPr>
              <a:t>】</a:t>
            </a:r>
            <a:r>
              <a:rPr lang="ja-JP" altLang="en-US" sz="2000" dirty="0" smtClean="0">
                <a:latin typeface="UD デジタル 教科書体 NK-B" panose="02020700000000000000" pitchFamily="18" charset="-128"/>
                <a:ea typeface="UD デジタル 教科書体 NK-B" panose="02020700000000000000" pitchFamily="18" charset="-128"/>
              </a:rPr>
              <a:t>　</a:t>
            </a:r>
            <a:endParaRPr lang="en-US" altLang="ja-JP" sz="2000" dirty="0" smtClean="0">
              <a:latin typeface="UD デジタル 教科書体 NK-B" panose="02020700000000000000" pitchFamily="18" charset="-128"/>
              <a:ea typeface="UD デジタル 教科書体 NK-B" panose="02020700000000000000" pitchFamily="18" charset="-128"/>
            </a:endParaRPr>
          </a:p>
        </p:txBody>
      </p:sp>
      <p:pic>
        <p:nvPicPr>
          <p:cNvPr id="8" name="図 7"/>
          <p:cNvPicPr>
            <a:picLocks noChangeAspect="1"/>
          </p:cNvPicPr>
          <p:nvPr/>
        </p:nvPicPr>
        <p:blipFill>
          <a:blip r:embed="rId3"/>
          <a:stretch>
            <a:fillRect/>
          </a:stretch>
        </p:blipFill>
        <p:spPr>
          <a:xfrm>
            <a:off x="5152749" y="5163730"/>
            <a:ext cx="1575446" cy="1425540"/>
          </a:xfrm>
          <a:prstGeom prst="rect">
            <a:avLst/>
          </a:prstGeom>
        </p:spPr>
      </p:pic>
      <p:sp>
        <p:nvSpPr>
          <p:cNvPr id="5" name="正方形/長方形 4"/>
          <p:cNvSpPr/>
          <p:nvPr/>
        </p:nvSpPr>
        <p:spPr>
          <a:xfrm>
            <a:off x="10232812" y="299418"/>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P.17</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8358362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70C1BA5-76E0-486E-B0FA-79EB1B29DA27}"/>
              </a:ext>
            </a:extLst>
          </p:cNvPr>
          <p:cNvSpPr txBox="1"/>
          <p:nvPr/>
        </p:nvSpPr>
        <p:spPr>
          <a:xfrm>
            <a:off x="373114" y="1332485"/>
            <a:ext cx="2880040" cy="338554"/>
          </a:xfrm>
          <a:prstGeom prst="rect">
            <a:avLst/>
          </a:prstGeom>
          <a:noFill/>
        </p:spPr>
        <p:txBody>
          <a:bodyPr wrap="square">
            <a:spAutoFit/>
          </a:bodyPr>
          <a:lstStyle/>
          <a:p>
            <a:pPr marL="133350" marR="0" lvl="0" indent="0" algn="ctr" defTabSz="914400" rtl="0" eaLnBrk="1" fontAlgn="auto" latinLnBrk="0" hangingPunct="1">
              <a:spcBef>
                <a:spcPts val="0"/>
              </a:spcBef>
              <a:spcAft>
                <a:spcPts val="0"/>
              </a:spcAft>
              <a:buClrTx/>
              <a:buSzTx/>
              <a:buFontTx/>
              <a:buNone/>
              <a:tabLst/>
              <a:defRPr/>
            </a:pPr>
            <a:r>
              <a:rPr kumimoji="1" lang="ja-JP" altLang="en-US" sz="1600"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一般的</a:t>
            </a:r>
            <a:r>
              <a:rPr kumimoji="1" lang="ja-JP" altLang="en-US" sz="1600"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な</a:t>
            </a:r>
            <a:r>
              <a:rPr lang="ja-JP" altLang="en-US" sz="1600" kern="1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調理</a:t>
            </a:r>
            <a:r>
              <a:rPr kumimoji="1" lang="ja-JP" altLang="en-US" sz="1600"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の</a:t>
            </a:r>
            <a:r>
              <a:rPr kumimoji="1" lang="ja-JP" altLang="en-US" sz="1600"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一連の</a:t>
            </a:r>
            <a:r>
              <a:rPr kumimoji="1" lang="ja-JP" altLang="en-US" sz="1600"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動作</a:t>
            </a:r>
            <a:endParaRPr kumimoji="1" lang="en-US" altLang="ja-JP" sz="1600"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p:txBody>
      </p:sp>
      <p:sp>
        <p:nvSpPr>
          <p:cNvPr id="18" name="ホームベース 17"/>
          <p:cNvSpPr/>
          <p:nvPr/>
        </p:nvSpPr>
        <p:spPr>
          <a:xfrm>
            <a:off x="551993" y="1835596"/>
            <a:ext cx="1671938" cy="484632"/>
          </a:xfrm>
          <a:prstGeom prst="homePlate">
            <a:avLst/>
          </a:prstGeom>
          <a:noFill/>
          <a:ln w="28575">
            <a:solidFill>
              <a:srgbClr val="FF993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ja-JP" altLang="en-US" sz="15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献立を立てる</a:t>
            </a:r>
            <a:endParaRPr lang="en-US" altLang="ja-JP" sz="15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p:txBody>
      </p:sp>
      <p:sp>
        <p:nvSpPr>
          <p:cNvPr id="25" name="ホームベース 24"/>
          <p:cNvSpPr/>
          <p:nvPr/>
        </p:nvSpPr>
        <p:spPr>
          <a:xfrm>
            <a:off x="2318552" y="1826537"/>
            <a:ext cx="1671938" cy="484632"/>
          </a:xfrm>
          <a:prstGeom prst="homePlate">
            <a:avLst/>
          </a:prstGeom>
          <a:noFill/>
          <a:ln w="28575">
            <a:solidFill>
              <a:srgbClr val="FF993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ja-JP" altLang="en-US" sz="15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足りない材料を</a:t>
            </a:r>
            <a:r>
              <a:rPr lang="ja-JP" altLang="en-US" sz="15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買</a:t>
            </a:r>
            <a:r>
              <a:rPr lang="ja-JP" altLang="en-US" sz="15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いに行く</a:t>
            </a:r>
            <a:endParaRPr lang="en-US" altLang="ja-JP" sz="15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p:txBody>
      </p:sp>
      <p:sp>
        <p:nvSpPr>
          <p:cNvPr id="26" name="ホームベース 25"/>
          <p:cNvSpPr/>
          <p:nvPr/>
        </p:nvSpPr>
        <p:spPr>
          <a:xfrm>
            <a:off x="4085111" y="1824939"/>
            <a:ext cx="1671938" cy="484632"/>
          </a:xfrm>
          <a:prstGeom prst="homePlate">
            <a:avLst/>
          </a:prstGeom>
          <a:noFill/>
          <a:ln w="28575">
            <a:solidFill>
              <a:srgbClr val="FF993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ja-JP" altLang="en-US" sz="15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下ごしらえ　　食材を切る</a:t>
            </a:r>
            <a:endParaRPr lang="en-US" altLang="ja-JP" sz="15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p:txBody>
      </p:sp>
      <p:sp>
        <p:nvSpPr>
          <p:cNvPr id="27" name="ホームベース 26"/>
          <p:cNvSpPr/>
          <p:nvPr/>
        </p:nvSpPr>
        <p:spPr>
          <a:xfrm>
            <a:off x="5891971" y="1805492"/>
            <a:ext cx="1671938" cy="484632"/>
          </a:xfrm>
          <a:prstGeom prst="homePlate">
            <a:avLst/>
          </a:prstGeom>
          <a:noFill/>
          <a:ln w="28575">
            <a:solidFill>
              <a:srgbClr val="FF993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ja-JP" altLang="en-US" sz="15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煮込</a:t>
            </a:r>
            <a:r>
              <a:rPr lang="ja-JP" altLang="en-US" sz="15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む</a:t>
            </a:r>
            <a:endParaRPr lang="en-US" altLang="ja-JP" sz="15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p:txBody>
      </p:sp>
      <p:sp>
        <p:nvSpPr>
          <p:cNvPr id="28" name="ホームベース 27"/>
          <p:cNvSpPr/>
          <p:nvPr/>
        </p:nvSpPr>
        <p:spPr>
          <a:xfrm>
            <a:off x="7748977" y="1765084"/>
            <a:ext cx="1671938" cy="484632"/>
          </a:xfrm>
          <a:prstGeom prst="homePlate">
            <a:avLst/>
          </a:prstGeom>
          <a:noFill/>
          <a:ln w="28575">
            <a:solidFill>
              <a:srgbClr val="FF993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ja-JP" altLang="en-US" sz="15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味付</a:t>
            </a:r>
            <a:r>
              <a:rPr lang="ja-JP" altLang="en-US" sz="15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けする</a:t>
            </a:r>
            <a:endParaRPr lang="en-US" altLang="ja-JP" sz="15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p:txBody>
      </p:sp>
      <p:sp>
        <p:nvSpPr>
          <p:cNvPr id="29" name="ホームベース 28"/>
          <p:cNvSpPr/>
          <p:nvPr/>
        </p:nvSpPr>
        <p:spPr>
          <a:xfrm>
            <a:off x="9605983" y="1745586"/>
            <a:ext cx="1671938" cy="484632"/>
          </a:xfrm>
          <a:prstGeom prst="homePlate">
            <a:avLst>
              <a:gd name="adj" fmla="val 0"/>
            </a:avLst>
          </a:prstGeom>
          <a:noFill/>
          <a:ln w="28575">
            <a:solidFill>
              <a:srgbClr val="FF993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ja-JP" altLang="en-US" sz="15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器</a:t>
            </a:r>
            <a:r>
              <a:rPr lang="ja-JP" altLang="en-US" sz="15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に盛りつける</a:t>
            </a:r>
            <a:endParaRPr lang="en-US" altLang="ja-JP" sz="15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p:txBody>
      </p:sp>
      <p:sp>
        <p:nvSpPr>
          <p:cNvPr id="33" name="上矢印吹き出し 32"/>
          <p:cNvSpPr/>
          <p:nvPr/>
        </p:nvSpPr>
        <p:spPr>
          <a:xfrm>
            <a:off x="373114" y="2466339"/>
            <a:ext cx="11232732" cy="1567315"/>
          </a:xfrm>
          <a:prstGeom prst="upArrowCallout">
            <a:avLst>
              <a:gd name="adj1" fmla="val 23920"/>
              <a:gd name="adj2" fmla="val 27468"/>
              <a:gd name="adj3" fmla="val 16451"/>
              <a:gd name="adj4" fmla="val 7629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ja-JP" altLang="en-US" sz="1600" dirty="0">
                <a:latin typeface="UD デジタル 教科書体 N-B" panose="02020700000000000000" pitchFamily="17" charset="-128"/>
                <a:ea typeface="UD デジタル 教科書体 N-B" panose="02020700000000000000" pitchFamily="17" charset="-128"/>
              </a:rPr>
              <a:t>一連の動作を頭の中で考えながら、段取りよく行うこと</a:t>
            </a:r>
            <a:r>
              <a:rPr lang="ja-JP" altLang="en-US" sz="1600" dirty="0" smtClean="0">
                <a:latin typeface="UD デジタル 教科書体 N-B" panose="02020700000000000000" pitchFamily="17" charset="-128"/>
                <a:ea typeface="UD デジタル 教科書体 N-B" panose="02020700000000000000" pitchFamily="17" charset="-128"/>
              </a:rPr>
              <a:t>が難しくなってくるため、</a:t>
            </a:r>
            <a:endParaRPr lang="en-US" altLang="ja-JP" sz="1600" dirty="0" smtClean="0">
              <a:latin typeface="UD デジタル 教科書体 N-B" panose="02020700000000000000" pitchFamily="17" charset="-128"/>
              <a:ea typeface="UD デジタル 教科書体 N-B" panose="02020700000000000000" pitchFamily="17" charset="-128"/>
            </a:endParaRPr>
          </a:p>
          <a:p>
            <a:pPr algn="ctr">
              <a:lnSpc>
                <a:spcPct val="150000"/>
              </a:lnSpc>
            </a:pPr>
            <a:r>
              <a:rPr kumimoji="1" lang="ja-JP" altLang="en-US" sz="1600" dirty="0" smtClean="0">
                <a:latin typeface="UD デジタル 教科書体 N-B" panose="02020700000000000000" pitchFamily="17" charset="-128"/>
                <a:ea typeface="UD デジタル 教科書体 N-B" panose="02020700000000000000" pitchFamily="17" charset="-128"/>
              </a:rPr>
              <a:t>家にある食材を忘れて同じ食材を買っていたり、</a:t>
            </a:r>
            <a:r>
              <a:rPr lang="ja-JP" altLang="en-US" sz="1600"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動作</a:t>
            </a:r>
            <a:r>
              <a:rPr lang="ja-JP" altLang="en-US" sz="1600" kern="1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の途中で手が止まって</a:t>
            </a:r>
            <a:r>
              <a:rPr lang="ja-JP" altLang="en-US" sz="1600"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しまっていたり</a:t>
            </a:r>
            <a:r>
              <a:rPr lang="en-US" altLang="ja-JP"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途中で</a:t>
            </a:r>
            <a:r>
              <a:rPr kumimoji="1" lang="ja-JP" altLang="en-US" sz="1600" dirty="0" smtClean="0">
                <a:latin typeface="UD デジタル 教科書体 N-B" panose="02020700000000000000" pitchFamily="17" charset="-128"/>
                <a:ea typeface="UD デジタル 教科書体 N-B" panose="02020700000000000000" pitchFamily="17" charset="-128"/>
              </a:rPr>
              <a:t>終わったり</a:t>
            </a:r>
            <a:r>
              <a:rPr lang="en-US" altLang="ja-JP" sz="1600"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p>
          <a:p>
            <a:pPr algn="ctr">
              <a:lnSpc>
                <a:spcPct val="150000"/>
              </a:lnSpc>
            </a:pPr>
            <a:r>
              <a:rPr kumimoji="1" lang="ja-JP" altLang="en-US" sz="1600" dirty="0" smtClean="0">
                <a:latin typeface="UD デジタル 教科書体 N-B" panose="02020700000000000000" pitchFamily="17" charset="-128"/>
                <a:ea typeface="UD デジタル 教科書体 N-B" panose="02020700000000000000" pitchFamily="17" charset="-128"/>
              </a:rPr>
              <a:t>味のない料理になっていたり</a:t>
            </a:r>
            <a:r>
              <a:rPr lang="en-US" altLang="ja-JP"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kumimoji="1" lang="ja-JP" altLang="en-US" sz="1600" dirty="0" smtClean="0">
                <a:latin typeface="UD デジタル 教科書体 N-B" panose="02020700000000000000" pitchFamily="17" charset="-128"/>
                <a:ea typeface="UD デジタル 教科書体 N-B" panose="02020700000000000000" pitchFamily="17" charset="-128"/>
              </a:rPr>
              <a:t>といった様子が見られます</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grpSp>
        <p:nvGrpSpPr>
          <p:cNvPr id="2" name="グループ化 1"/>
          <p:cNvGrpSpPr/>
          <p:nvPr/>
        </p:nvGrpSpPr>
        <p:grpSpPr>
          <a:xfrm>
            <a:off x="10232812" y="3784764"/>
            <a:ext cx="1570730" cy="1235353"/>
            <a:chOff x="10222627" y="3529711"/>
            <a:chExt cx="1570730" cy="1235353"/>
          </a:xfrm>
        </p:grpSpPr>
        <p:pic>
          <p:nvPicPr>
            <p:cNvPr id="36" name="図 35">
              <a:extLst>
                <a:ext uri="{FF2B5EF4-FFF2-40B4-BE49-F238E27FC236}">
                  <a16:creationId xmlns:a16="http://schemas.microsoft.com/office/drawing/2014/main" id="{9D31831A-C2EF-4A93-B922-CB6753CA7B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1871" b="4919"/>
            <a:stretch/>
          </p:blipFill>
          <p:spPr>
            <a:xfrm>
              <a:off x="10222627" y="3529711"/>
              <a:ext cx="1152877" cy="1166980"/>
            </a:xfrm>
            <a:prstGeom prst="rect">
              <a:avLst/>
            </a:prstGeom>
          </p:spPr>
        </p:pic>
        <p:pic>
          <p:nvPicPr>
            <p:cNvPr id="37" name="図 36">
              <a:extLst>
                <a:ext uri="{FF2B5EF4-FFF2-40B4-BE49-F238E27FC236}">
                  <a16:creationId xmlns:a16="http://schemas.microsoft.com/office/drawing/2014/main" id="{6457751C-67D7-4135-B187-C9FA23FD7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7652" y="3806750"/>
              <a:ext cx="835705" cy="958314"/>
            </a:xfrm>
            <a:prstGeom prst="rect">
              <a:avLst/>
            </a:prstGeom>
          </p:spPr>
        </p:pic>
      </p:grpSp>
      <p:sp>
        <p:nvSpPr>
          <p:cNvPr id="15" name="正方形/長方形 14"/>
          <p:cNvSpPr/>
          <p:nvPr/>
        </p:nvSpPr>
        <p:spPr>
          <a:xfrm>
            <a:off x="29257" y="7763"/>
            <a:ext cx="12203570" cy="1231106"/>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認知機能障害</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en-US" altLang="ja-JP" sz="2000" dirty="0" smtClean="0">
                <a:latin typeface="UD デジタル 教科書体 NK-B" panose="02020700000000000000" pitchFamily="18" charset="-128"/>
                <a:ea typeface="UD デジタル 教科書体 NK-B" panose="02020700000000000000" pitchFamily="18" charset="-128"/>
              </a:rPr>
              <a:t>【</a:t>
            </a:r>
            <a:r>
              <a:rPr lang="ja-JP" altLang="en-US" sz="2000" dirty="0" smtClean="0">
                <a:latin typeface="UD デジタル 教科書体 NK-B" panose="02020700000000000000" pitchFamily="18" charset="-128"/>
                <a:ea typeface="UD デジタル 教科書体 NK-B" panose="02020700000000000000" pitchFamily="18" charset="-128"/>
              </a:rPr>
              <a:t>実行（遂行）機能について</a:t>
            </a:r>
            <a:r>
              <a:rPr lang="en-US" altLang="ja-JP" sz="2000" dirty="0" smtClean="0">
                <a:latin typeface="UD デジタル 教科書体 NK-B" panose="02020700000000000000" pitchFamily="18" charset="-128"/>
                <a:ea typeface="UD デジタル 教科書体 NK-B" panose="02020700000000000000" pitchFamily="18" charset="-128"/>
              </a:rPr>
              <a:t>】</a:t>
            </a:r>
          </a:p>
        </p:txBody>
      </p:sp>
      <p:sp>
        <p:nvSpPr>
          <p:cNvPr id="14" name="テキスト ボックス 13">
            <a:extLst>
              <a:ext uri="{FF2B5EF4-FFF2-40B4-BE49-F238E27FC236}">
                <a16:creationId xmlns:a16="http://schemas.microsoft.com/office/drawing/2014/main" id="{4B9D228D-B45C-4EB3-926F-E6E3C1E7320A}"/>
              </a:ext>
            </a:extLst>
          </p:cNvPr>
          <p:cNvSpPr txBox="1"/>
          <p:nvPr/>
        </p:nvSpPr>
        <p:spPr>
          <a:xfrm>
            <a:off x="1093880" y="5020117"/>
            <a:ext cx="10074323" cy="1479892"/>
          </a:xfrm>
          <a:prstGeom prst="rect">
            <a:avLst/>
          </a:prstGeom>
          <a:noFill/>
        </p:spPr>
        <p:txBody>
          <a:bodyPr wrap="square">
            <a:spAutoFit/>
          </a:bodyPr>
          <a:lstStyle/>
          <a:p>
            <a:pPr algn="ctr">
              <a:lnSpc>
                <a:spcPct val="150000"/>
              </a:lnSpc>
              <a:spcBef>
                <a:spcPts val="1000"/>
              </a:spcBef>
              <a:defRPr/>
            </a:pPr>
            <a:r>
              <a:rPr kumimoji="1" lang="ja-JP" altLang="en-US" sz="2000" b="0" i="0" u="sng"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rPr>
              <a:t>みなさんなら、どうでしょうか</a:t>
            </a:r>
            <a:r>
              <a:rPr kumimoji="1" lang="ja-JP" altLang="en-US" sz="2000" b="0" i="0" u="sng" strike="noStrike" kern="1200" cap="none" spc="0" normalizeH="0" baseline="0" noProof="0" dirty="0" smtClean="0">
                <a:ln>
                  <a:noFill/>
                </a:ln>
                <a:effectLst/>
                <a:uLnTx/>
                <a:uFillTx/>
                <a:latin typeface="UD デジタル 教科書体 N-B" panose="02020700000000000000" pitchFamily="17" charset="-128"/>
                <a:ea typeface="UD デジタル 教科書体 N-B" panose="02020700000000000000" pitchFamily="17" charset="-128"/>
              </a:rPr>
              <a:t>？</a:t>
            </a:r>
            <a:endParaRPr kumimoji="1" lang="en-US" altLang="ja-JP" sz="2000" b="0" i="0" u="sng" strike="noStrike" kern="1200" cap="none" spc="0" normalizeH="0" baseline="0" noProof="0" dirty="0" smtClean="0">
              <a:ln>
                <a:noFill/>
              </a:ln>
              <a:effectLst/>
              <a:uLnTx/>
              <a:uFillTx/>
              <a:latin typeface="UD デジタル 教科書体 N-B" panose="02020700000000000000" pitchFamily="17" charset="-128"/>
              <a:ea typeface="UD デジタル 教科書体 N-B" panose="02020700000000000000" pitchFamily="17" charset="-128"/>
            </a:endParaRPr>
          </a:p>
          <a:p>
            <a:pPr algn="ctr">
              <a:lnSpc>
                <a:spcPct val="150000"/>
              </a:lnSpc>
              <a:spcBef>
                <a:spcPts val="1000"/>
              </a:spcBef>
              <a:defRPr/>
            </a:pPr>
            <a:endParaRPr kumimoji="1" lang="en-US" altLang="ja-JP" sz="900" b="0" i="0" u="sng"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150000"/>
              </a:lnSpc>
              <a:spcBef>
                <a:spcPts val="1000"/>
              </a:spcBef>
              <a:spcAft>
                <a:spcPts val="0"/>
              </a:spcAft>
              <a:buClrTx/>
              <a:buSzTx/>
              <a:buFontTx/>
              <a:buNone/>
              <a:tabLst/>
              <a:defRPr/>
            </a:pPr>
            <a:r>
              <a:rPr kumimoji="1" lang="ja-JP" altLang="en-US" sz="2000" b="0" i="0" u="none"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rPr>
              <a:t>👉　急に分からないことが増えたり、今</a:t>
            </a:r>
            <a:r>
              <a:rPr kumimoji="1" lang="ja-JP" altLang="en-US" sz="2000" b="0" i="0" u="none" strike="noStrike" kern="1200" cap="none" spc="0" normalizeH="0" baseline="0" noProof="0" dirty="0" smtClean="0">
                <a:ln>
                  <a:noFill/>
                </a:ln>
                <a:effectLst/>
                <a:uLnTx/>
                <a:uFillTx/>
                <a:latin typeface="UD デジタル 教科書体 N-B" panose="02020700000000000000" pitchFamily="17" charset="-128"/>
                <a:ea typeface="UD デジタル 教科書体 N-B" panose="02020700000000000000" pitchFamily="17" charset="-128"/>
              </a:rPr>
              <a:t>まで</a:t>
            </a:r>
            <a:r>
              <a:rPr lang="ja-JP" altLang="en-US" sz="2000" dirty="0" smtClean="0">
                <a:latin typeface="UD デジタル 教科書体 N-B" panose="02020700000000000000" pitchFamily="17" charset="-128"/>
                <a:ea typeface="UD デジタル 教科書体 N-B" panose="02020700000000000000" pitchFamily="17" charset="-128"/>
              </a:rPr>
              <a:t>で</a:t>
            </a:r>
            <a:r>
              <a:rPr lang="ja-JP" altLang="en-US" sz="2000" dirty="0">
                <a:latin typeface="UD デジタル 教科書体 N-B" panose="02020700000000000000" pitchFamily="17" charset="-128"/>
                <a:ea typeface="UD デジタル 教科書体 N-B" panose="02020700000000000000" pitchFamily="17" charset="-128"/>
              </a:rPr>
              <a:t>き</a:t>
            </a:r>
            <a:r>
              <a:rPr kumimoji="1" lang="ja-JP" altLang="en-US" sz="2000" b="0" i="0" u="none" strike="noStrike" kern="1200" cap="none" spc="0" normalizeH="0" baseline="0" noProof="0" dirty="0" smtClean="0">
                <a:ln>
                  <a:noFill/>
                </a:ln>
                <a:effectLst/>
                <a:uLnTx/>
                <a:uFillTx/>
                <a:latin typeface="UD デジタル 教科書体 N-B" panose="02020700000000000000" pitchFamily="17" charset="-128"/>
                <a:ea typeface="UD デジタル 教科書体 N-B" panose="02020700000000000000" pitchFamily="17" charset="-128"/>
              </a:rPr>
              <a:t>ていたことが</a:t>
            </a:r>
            <a:r>
              <a:rPr kumimoji="1" lang="ja-JP" altLang="en-US" sz="2000" b="0" i="0" u="none"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rPr>
              <a:t>できなくなったら</a:t>
            </a:r>
            <a:r>
              <a:rPr kumimoji="1" lang="en-US" altLang="ja-JP" sz="2000" b="0" i="0" u="none"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rPr>
              <a:t>…</a:t>
            </a:r>
            <a:r>
              <a:rPr kumimoji="1" lang="ja-JP" altLang="en-US" sz="2000" b="0" i="0" u="none"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rPr>
              <a:t>？</a:t>
            </a:r>
            <a:endParaRPr kumimoji="1" lang="en-US" altLang="ja-JP" sz="2000" b="0" i="0" u="none"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endParaRPr>
          </a:p>
        </p:txBody>
      </p:sp>
      <p:sp>
        <p:nvSpPr>
          <p:cNvPr id="16" name="正方形/長方形 15"/>
          <p:cNvSpPr/>
          <p:nvPr/>
        </p:nvSpPr>
        <p:spPr>
          <a:xfrm>
            <a:off x="10232812" y="299418"/>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P.17</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56663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B59E212-26FF-4453-9403-220406B2564F}"/>
              </a:ext>
            </a:extLst>
          </p:cNvPr>
          <p:cNvSpPr/>
          <p:nvPr/>
        </p:nvSpPr>
        <p:spPr>
          <a:xfrm>
            <a:off x="918567" y="1837591"/>
            <a:ext cx="10424950" cy="2308324"/>
          </a:xfrm>
          <a:prstGeom prst="rect">
            <a:avLst/>
          </a:prstGeom>
          <a:ln w="28575">
            <a:noFill/>
          </a:ln>
        </p:spPr>
        <p:txBody>
          <a:bodyPr wrap="square">
            <a:spAutoFit/>
          </a:bodyPr>
          <a:lstStyle/>
          <a:p>
            <a:pPr marL="133350" lvl="0" algn="just">
              <a:lnSpc>
                <a:spcPct val="200000"/>
              </a:lnSpc>
              <a:defRPr/>
            </a:pPr>
            <a:r>
              <a:rPr lang="ja-JP" altLang="en-US" kern="1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最初からできないと決めつけず動作に迷っていないか、困っていないかなど</a:t>
            </a:r>
            <a:r>
              <a:rPr lang="ja-JP" altLang="en-US"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さりげなく見守り</a:t>
            </a:r>
            <a:endParaRPr lang="en-US" altLang="ja-JP"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marL="133350" lvl="0" algn="just">
              <a:lnSpc>
                <a:spcPct val="200000"/>
              </a:lnSpc>
              <a:defRPr/>
            </a:pPr>
            <a:r>
              <a:rPr lang="ja-JP" altLang="en-US"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一つ</a:t>
            </a:r>
            <a:r>
              <a:rPr kumimoji="1" lang="ja-JP" altLang="en-US"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ずつ次の動作がやりやすいよう</a:t>
            </a:r>
            <a:r>
              <a:rPr kumimoji="1" lang="ja-JP" altLang="en-US"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に声</a:t>
            </a:r>
            <a:r>
              <a:rPr kumimoji="1" lang="ja-JP" altLang="en-US"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を</a:t>
            </a:r>
            <a:r>
              <a:rPr kumimoji="1" lang="ja-JP" altLang="en-US"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かけてください。</a:t>
            </a:r>
            <a:endParaRPr kumimoji="1" lang="en-US" altLang="ja-JP"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marL="133350" marR="0" lvl="0" indent="0" algn="just" defTabSz="914400" rtl="0" eaLnBrk="1" fontAlgn="auto" latinLnBrk="0" hangingPunct="1">
              <a:lnSpc>
                <a:spcPct val="200000"/>
              </a:lnSpc>
              <a:spcBef>
                <a:spcPts val="0"/>
              </a:spcBef>
              <a:spcAft>
                <a:spcPts val="0"/>
              </a:spcAft>
              <a:buClrTx/>
              <a:buSzTx/>
              <a:buFontTx/>
              <a:buNone/>
              <a:tabLst/>
              <a:defRPr/>
            </a:pPr>
            <a:r>
              <a:rPr kumimoji="1" lang="ja-JP" altLang="en-US"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一度</a:t>
            </a:r>
            <a:r>
              <a:rPr kumimoji="1" lang="ja-JP" altLang="en-US"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にたくさんのことを伝えると混乱して</a:t>
            </a:r>
            <a:r>
              <a:rPr kumimoji="1" lang="ja-JP" altLang="en-US"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しまう</a:t>
            </a:r>
            <a:r>
              <a:rPr lang="ja-JP" altLang="en-US" kern="10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ため</a:t>
            </a:r>
            <a:r>
              <a:rPr lang="ja-JP" altLang="en-US" kern="1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kumimoji="1" lang="ja-JP" altLang="en-US"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一つずつ</a:t>
            </a:r>
            <a:r>
              <a:rPr lang="ja-JP" altLang="en-US" kern="100" noProof="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丁寧に</a:t>
            </a:r>
            <a:r>
              <a:rPr kumimoji="1" lang="ja-JP" altLang="en-US"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伝えることが</a:t>
            </a:r>
            <a:r>
              <a:rPr lang="ja-JP" altLang="en-US" kern="100" noProof="0" dirty="0" smtClean="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大切</a:t>
            </a:r>
            <a:r>
              <a:rPr kumimoji="1" lang="ja-JP" altLang="en-US"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です！</a:t>
            </a:r>
            <a:endParaRPr kumimoji="1" lang="en-US" altLang="ja-JP"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marL="133350" marR="0" lvl="0" indent="0" algn="just" defTabSz="914400" rtl="0" eaLnBrk="1" fontAlgn="auto" latinLnBrk="0" hangingPunct="1">
              <a:lnSpc>
                <a:spcPct val="200000"/>
              </a:lnSpc>
              <a:spcBef>
                <a:spcPts val="0"/>
              </a:spcBef>
              <a:spcAft>
                <a:spcPts val="0"/>
              </a:spcAft>
              <a:buClrTx/>
              <a:buSzTx/>
              <a:buFontTx/>
              <a:buNone/>
              <a:tabLst/>
              <a:defRPr/>
            </a:pPr>
            <a:r>
              <a:rPr kumimoji="1" lang="ja-JP" altLang="en-US" b="0" i="0" u="none" strike="noStrike" kern="1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できない</a:t>
            </a:r>
            <a:r>
              <a:rPr kumimoji="1" lang="ja-JP" altLang="en-US"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部分をさりげなくフォローすること</a:t>
            </a:r>
            <a:r>
              <a:rPr lang="ja-JP" altLang="en-US" kern="100" dirty="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は</a:t>
            </a:r>
            <a:r>
              <a:rPr kumimoji="1" lang="ja-JP" altLang="en-US"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、本人の自信と安心感につながります。</a:t>
            </a:r>
            <a:endParaRPr kumimoji="1" lang="en-US" altLang="ja-JP" b="0" i="0" u="none" strike="noStrike" kern="1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p:txBody>
      </p:sp>
      <p:sp>
        <p:nvSpPr>
          <p:cNvPr id="5" name="正方形/長方形 4"/>
          <p:cNvSpPr/>
          <p:nvPr/>
        </p:nvSpPr>
        <p:spPr>
          <a:xfrm>
            <a:off x="29257" y="7763"/>
            <a:ext cx="12203570" cy="1231106"/>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認知機能障害</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en-US" altLang="ja-JP" sz="2000" dirty="0" smtClean="0">
                <a:latin typeface="UD デジタル 教科書体 NK-B" panose="02020700000000000000" pitchFamily="18" charset="-128"/>
                <a:ea typeface="UD デジタル 教科書体 NK-B" panose="02020700000000000000" pitchFamily="18" charset="-128"/>
              </a:rPr>
              <a:t>【</a:t>
            </a:r>
            <a:r>
              <a:rPr lang="ja-JP" altLang="en-US" sz="2000" dirty="0" smtClean="0">
                <a:latin typeface="UD デジタル 教科書体 NK-B" panose="02020700000000000000" pitchFamily="18" charset="-128"/>
                <a:ea typeface="UD デジタル 教科書体 NK-B" panose="02020700000000000000" pitchFamily="18" charset="-128"/>
              </a:rPr>
              <a:t>実行（遂行）機能について</a:t>
            </a:r>
            <a:r>
              <a:rPr lang="en-US" altLang="ja-JP" sz="2000" dirty="0" smtClean="0">
                <a:latin typeface="UD デジタル 教科書体 NK-B" panose="02020700000000000000" pitchFamily="18" charset="-128"/>
                <a:ea typeface="UD デジタル 教科書体 NK-B" panose="02020700000000000000" pitchFamily="18" charset="-128"/>
              </a:rPr>
              <a:t>】</a:t>
            </a:r>
            <a:r>
              <a:rPr lang="ja-JP" altLang="en-US" sz="2000" dirty="0" smtClean="0">
                <a:latin typeface="UD デジタル 教科書体 NK-B" panose="02020700000000000000" pitchFamily="18" charset="-128"/>
                <a:ea typeface="UD デジタル 教科書体 NK-B" panose="02020700000000000000" pitchFamily="18" charset="-128"/>
              </a:rPr>
              <a:t>　</a:t>
            </a:r>
            <a:endParaRPr lang="en-US" altLang="ja-JP" sz="2000" dirty="0" smtClean="0">
              <a:latin typeface="UD デジタル 教科書体 NK-B" panose="02020700000000000000" pitchFamily="18" charset="-128"/>
              <a:ea typeface="UD デジタル 教科書体 NK-B" panose="02020700000000000000" pitchFamily="18" charset="-128"/>
            </a:endParaRPr>
          </a:p>
        </p:txBody>
      </p:sp>
      <p:pic>
        <p:nvPicPr>
          <p:cNvPr id="6" name="図 5"/>
          <p:cNvPicPr>
            <a:picLocks noChangeAspect="1"/>
          </p:cNvPicPr>
          <p:nvPr/>
        </p:nvPicPr>
        <p:blipFill>
          <a:blip r:embed="rId3"/>
          <a:stretch>
            <a:fillRect/>
          </a:stretch>
        </p:blipFill>
        <p:spPr>
          <a:xfrm>
            <a:off x="5106096" y="4998783"/>
            <a:ext cx="1575446" cy="1425540"/>
          </a:xfrm>
          <a:prstGeom prst="rect">
            <a:avLst/>
          </a:prstGeom>
        </p:spPr>
      </p:pic>
      <p:sp>
        <p:nvSpPr>
          <p:cNvPr id="7" name="正方形/長方形 6"/>
          <p:cNvSpPr/>
          <p:nvPr/>
        </p:nvSpPr>
        <p:spPr>
          <a:xfrm>
            <a:off x="10232812" y="299418"/>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P.17</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148513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右矢印 29"/>
          <p:cNvSpPr/>
          <p:nvPr/>
        </p:nvSpPr>
        <p:spPr>
          <a:xfrm>
            <a:off x="4396155" y="1163016"/>
            <a:ext cx="2836284" cy="1970722"/>
          </a:xfrm>
          <a:prstGeom prst="rightArrow">
            <a:avLst>
              <a:gd name="adj1" fmla="val 73189"/>
              <a:gd name="adj2" fmla="val 4590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ja-JP"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ctr"/>
            <a:endParaRPr lang="en-US" altLang="ja-JP"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ct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本人</a:t>
            </a: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の</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性格</a:t>
            </a:r>
            <a:endParaRPr lang="en-US" altLang="ja-JP"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ct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人間関係</a:t>
            </a:r>
            <a:endParaRPr lang="en-US" altLang="ja-JP"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ct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体調</a:t>
            </a:r>
            <a:endParaRPr lang="en-US" altLang="ja-JP"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ct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心理状態</a:t>
            </a:r>
            <a:endParaRPr lang="en-US" altLang="ja-JP"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ct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薬の副作用</a:t>
            </a:r>
            <a:endParaRPr lang="en-US" altLang="ja-JP"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ct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　</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　</a:t>
            </a:r>
            <a:endParaRPr lang="en-US" altLang="ja-JP"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ct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　</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　　　</a:t>
            </a:r>
            <a:endParaRPr lang="ja-JP" altLang="en-US" dirty="0">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2" name="四角形: 角を丸くする 1">
            <a:extLst>
              <a:ext uri="{FF2B5EF4-FFF2-40B4-BE49-F238E27FC236}">
                <a16:creationId xmlns:a16="http://schemas.microsoft.com/office/drawing/2014/main" id="{C340E8D2-5202-42B6-93B1-D06F874D5B6B}"/>
              </a:ext>
            </a:extLst>
          </p:cNvPr>
          <p:cNvSpPr/>
          <p:nvPr/>
        </p:nvSpPr>
        <p:spPr>
          <a:xfrm>
            <a:off x="597877" y="1143299"/>
            <a:ext cx="3384545" cy="209377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r>
              <a:rPr lang="ja-JP" altLang="en-US" dirty="0" smtClean="0">
                <a:solidFill>
                  <a:srgbClr val="FF0000"/>
                </a:solidFill>
                <a:latin typeface="UD デジタル 教科書体 N-B" panose="02020700000000000000" pitchFamily="17" charset="-128"/>
                <a:ea typeface="UD デジタル 教科書体 N-B" panose="02020700000000000000" pitchFamily="17" charset="-128"/>
              </a:rPr>
              <a:t>認知機能障害</a:t>
            </a:r>
            <a:endParaRPr kumimoji="1" lang="en-US" altLang="ja-JP" b="0"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defTabSz="914400" rtl="0" eaLnBrk="1" fontAlgn="auto" latinLnBrk="0" hangingPunct="1">
              <a:lnSpc>
                <a:spcPts val="1500"/>
              </a:lnSpc>
              <a:spcBef>
                <a:spcPts val="0"/>
              </a:spcBef>
              <a:spcAft>
                <a:spcPts val="0"/>
              </a:spcAft>
              <a:buClrTx/>
              <a:buSzTx/>
              <a:buFontTx/>
              <a:buNone/>
              <a:tabLst/>
              <a:defRPr/>
            </a:pPr>
            <a:endParaRPr kumimoji="1" lang="en-US" altLang="ja-JP" b="0"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a:t>
            </a: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もの</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忘れ</a:t>
            </a:r>
            <a:endPar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・失見当識</a:t>
            </a:r>
            <a:endParaRPr kumimoji="1" lang="en-US" altLang="ja-JP"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a:t>
            </a:r>
            <a:r>
              <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理解・</a:t>
            </a:r>
            <a:r>
              <a:rPr kumimoji="1" lang="ja-JP" altLang="en-US"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判断力</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について</a:t>
            </a:r>
            <a:endPar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・実行（遂行）機能について</a:t>
            </a:r>
            <a:endPar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16" name="四角形: 角を丸くする 15">
            <a:extLst>
              <a:ext uri="{FF2B5EF4-FFF2-40B4-BE49-F238E27FC236}">
                <a16:creationId xmlns:a16="http://schemas.microsoft.com/office/drawing/2014/main" id="{BF339FDD-5846-4E1F-90D7-05889A63B241}"/>
              </a:ext>
            </a:extLst>
          </p:cNvPr>
          <p:cNvSpPr/>
          <p:nvPr/>
        </p:nvSpPr>
        <p:spPr>
          <a:xfrm>
            <a:off x="7528771" y="1016989"/>
            <a:ext cx="3417652" cy="211674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rPr>
              <a:t>行動・心理症状</a:t>
            </a:r>
            <a:endParaRPr kumimoji="1" lang="en-US" altLang="ja-JP" b="0"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algn="ctr" defTabSz="914400" rtl="0" eaLnBrk="1" fontAlgn="auto" latinLnBrk="0" hangingPunct="1">
              <a:lnSpc>
                <a:spcPts val="2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rPr>
              <a:t>（ＢＰＳＤ</a:t>
            </a:r>
            <a:r>
              <a:rPr kumimoji="1" lang="ja-JP" altLang="en-US" b="0" i="0" u="none" strike="noStrike" kern="1200" cap="none" spc="0" normalizeH="0" baseline="0" noProof="0" dirty="0" smtClean="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rPr>
              <a:t>）</a:t>
            </a:r>
            <a:endParaRPr kumimoji="1" lang="en-US" altLang="ja-JP" b="0"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a:t>
            </a:r>
            <a:r>
              <a:rPr kumimoji="1" lang="ja-JP" altLang="en-US"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不安やうつ</a:t>
            </a:r>
            <a:endParaRPr kumimoji="1" lang="en-US" altLang="ja-JP"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・いらいらと興奮</a:t>
            </a:r>
            <a:endPar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・幻覚・妄想　</a:t>
            </a:r>
            <a:endParaRPr kumimoji="1" lang="en-US" altLang="ja-JP"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歩き回る、道に迷う</a:t>
            </a:r>
            <a:endPar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C00000"/>
                </a:solidFill>
                <a:effectLst/>
                <a:uLnTx/>
                <a:uFillTx/>
                <a:latin typeface="UD デジタル 教科書体 N-B" panose="02020700000000000000" pitchFamily="17" charset="-128"/>
                <a:ea typeface="UD デジタル 教科書体 N-B" panose="02020700000000000000" pitchFamily="17" charset="-128"/>
              </a:rPr>
              <a:t>＊本人の心の声（</a:t>
            </a:r>
            <a:r>
              <a:rPr kumimoji="1" lang="en-US" altLang="ja-JP" sz="1600" b="0" i="0" u="none" strike="noStrike" kern="1200" cap="none" spc="0" normalizeH="0" baseline="0" noProof="0" dirty="0" smtClean="0">
                <a:ln>
                  <a:noFill/>
                </a:ln>
                <a:solidFill>
                  <a:srgbClr val="C00000"/>
                </a:solidFill>
                <a:effectLst/>
                <a:uLnTx/>
                <a:uFillTx/>
                <a:latin typeface="UD デジタル 教科書体 N-B" panose="02020700000000000000" pitchFamily="17" charset="-128"/>
                <a:ea typeface="UD デジタル 教科書体 N-B" panose="02020700000000000000" pitchFamily="17" charset="-128"/>
              </a:rPr>
              <a:t>SOS</a:t>
            </a:r>
            <a:r>
              <a:rPr kumimoji="1" lang="ja-JP" altLang="en-US" sz="1600" b="0" i="0" u="none" strike="noStrike" kern="1200" cap="none" spc="0" normalizeH="0" baseline="0" noProof="0" dirty="0" smtClean="0">
                <a:ln>
                  <a:noFill/>
                </a:ln>
                <a:solidFill>
                  <a:srgbClr val="C00000"/>
                </a:solidFill>
                <a:effectLst/>
                <a:uLnTx/>
                <a:uFillTx/>
                <a:latin typeface="UD デジタル 教科書体 N-B" panose="02020700000000000000" pitchFamily="17" charset="-128"/>
                <a:ea typeface="UD デジタル 教科書体 N-B" panose="02020700000000000000" pitchFamily="17" charset="-128"/>
              </a:rPr>
              <a:t>）です！</a:t>
            </a:r>
            <a:endParaRPr kumimoji="1" lang="ja-JP" altLang="en-US" sz="1600" b="0" i="0" u="none" strike="noStrike" kern="1200" cap="none" spc="0" normalizeH="0" baseline="0" noProof="0" dirty="0">
              <a:ln>
                <a:noFill/>
              </a:ln>
              <a:solidFill>
                <a:srgbClr val="C00000"/>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29" name="テキスト ボックス 28">
            <a:extLst>
              <a:ext uri="{FF2B5EF4-FFF2-40B4-BE49-F238E27FC236}">
                <a16:creationId xmlns:a16="http://schemas.microsoft.com/office/drawing/2014/main" id="{BD1AB102-147B-4301-8648-5C21140D56CA}"/>
              </a:ext>
            </a:extLst>
          </p:cNvPr>
          <p:cNvSpPr txBox="1"/>
          <p:nvPr/>
        </p:nvSpPr>
        <p:spPr>
          <a:xfrm>
            <a:off x="4081098" y="3617964"/>
            <a:ext cx="3211909" cy="369332"/>
          </a:xfrm>
          <a:prstGeom prst="rect">
            <a:avLst/>
          </a:prstGeom>
          <a:noFill/>
        </p:spPr>
        <p:txBody>
          <a:bodyPr wrap="square">
            <a:spAutoFit/>
          </a:bodyPr>
          <a:lstStyle/>
          <a:p>
            <a:r>
              <a:rPr lang="ja-JP" altLang="en-US" dirty="0">
                <a:solidFill>
                  <a:srgbClr val="FF0000"/>
                </a:solidFill>
                <a:latin typeface="UD デジタル 教科書体 N-B" panose="02020700000000000000" pitchFamily="17" charset="-128"/>
                <a:ea typeface="UD デジタル 教科書体 N-B" panose="02020700000000000000" pitchFamily="17" charset="-128"/>
              </a:rPr>
              <a:t>本人をとりまく環境によって</a:t>
            </a:r>
            <a:endParaRPr lang="ja-JP" altLang="en-US" dirty="0">
              <a:solidFill>
                <a:srgbClr val="FF0000"/>
              </a:solidFill>
            </a:endParaRPr>
          </a:p>
        </p:txBody>
      </p:sp>
      <p:sp>
        <p:nvSpPr>
          <p:cNvPr id="6" name="吹き出し: 下矢印 5">
            <a:extLst>
              <a:ext uri="{FF2B5EF4-FFF2-40B4-BE49-F238E27FC236}">
                <a16:creationId xmlns:a16="http://schemas.microsoft.com/office/drawing/2014/main" id="{8CEE9105-175B-415F-A121-7236679A9228}"/>
              </a:ext>
            </a:extLst>
          </p:cNvPr>
          <p:cNvSpPr/>
          <p:nvPr/>
        </p:nvSpPr>
        <p:spPr>
          <a:xfrm>
            <a:off x="7528771" y="3462754"/>
            <a:ext cx="3013206" cy="914400"/>
          </a:xfrm>
          <a:prstGeom prst="down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dirty="0">
                <a:latin typeface="UD デジタル 教科書体 N-B" panose="02020700000000000000" pitchFamily="17" charset="-128"/>
                <a:ea typeface="UD デジタル 教科書体 N-B" panose="02020700000000000000" pitchFamily="17" charset="-128"/>
              </a:rPr>
              <a:t>また失敗して</a:t>
            </a:r>
            <a:r>
              <a:rPr kumimoji="1" lang="ja-JP" altLang="en-US" dirty="0">
                <a:latin typeface="UD デジタル 教科書体 N-B" panose="02020700000000000000" pitchFamily="17" charset="-128"/>
                <a:ea typeface="UD デジタル 教科書体 N-B" panose="02020700000000000000" pitchFamily="17" charset="-128"/>
              </a:rPr>
              <a:t>！と</a:t>
            </a:r>
            <a:endParaRPr kumimoji="1" lang="en-US" altLang="ja-JP" dirty="0">
              <a:latin typeface="UD デジタル 教科書体 N-B" panose="02020700000000000000" pitchFamily="17" charset="-128"/>
              <a:ea typeface="UD デジタル 教科書体 N-B" panose="02020700000000000000" pitchFamily="17" charset="-128"/>
            </a:endParaRPr>
          </a:p>
          <a:p>
            <a:pPr algn="ctr"/>
            <a:r>
              <a:rPr lang="ja-JP" altLang="en-US" dirty="0">
                <a:latin typeface="UD デジタル 教科書体 N-B" panose="02020700000000000000" pitchFamily="17" charset="-128"/>
                <a:ea typeface="UD デジタル 教科書体 N-B" panose="02020700000000000000" pitchFamily="17" charset="-128"/>
              </a:rPr>
              <a:t>［できないことを責める］</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42" name="吹き出し: 下矢印 41">
            <a:extLst>
              <a:ext uri="{FF2B5EF4-FFF2-40B4-BE49-F238E27FC236}">
                <a16:creationId xmlns:a16="http://schemas.microsoft.com/office/drawing/2014/main" id="{7C2F7D22-78D7-48AA-BA08-169D7C9F6A60}"/>
              </a:ext>
            </a:extLst>
          </p:cNvPr>
          <p:cNvSpPr/>
          <p:nvPr/>
        </p:nvSpPr>
        <p:spPr>
          <a:xfrm>
            <a:off x="939843" y="3417081"/>
            <a:ext cx="2700611" cy="914400"/>
          </a:xfrm>
          <a:prstGeom prst="downArrow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dirty="0">
                <a:latin typeface="UD デジタル 教科書体 N-B" panose="02020700000000000000" pitchFamily="17" charset="-128"/>
                <a:ea typeface="UD デジタル 教科書体 N-B" panose="02020700000000000000" pitchFamily="17" charset="-128"/>
              </a:rPr>
              <a:t>大丈夫ですよ！と</a:t>
            </a:r>
            <a:endParaRPr kumimoji="1" lang="en-US" altLang="ja-JP" dirty="0">
              <a:latin typeface="UD デジタル 教科書体 N-B" panose="02020700000000000000" pitchFamily="17" charset="-128"/>
              <a:ea typeface="UD デジタル 教科書体 N-B" panose="02020700000000000000" pitchFamily="17" charset="-128"/>
            </a:endParaRPr>
          </a:p>
          <a:p>
            <a:pPr algn="ctr"/>
            <a:r>
              <a:rPr lang="ja-JP" altLang="en-US" dirty="0">
                <a:latin typeface="UD デジタル 教科書体 N-B" panose="02020700000000000000" pitchFamily="17" charset="-128"/>
                <a:ea typeface="UD デジタル 教科書体 N-B" panose="02020700000000000000" pitchFamily="17" charset="-128"/>
              </a:rPr>
              <a:t>［不安を理解する］</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45" name="四角形: 角を丸くする 44">
            <a:extLst>
              <a:ext uri="{FF2B5EF4-FFF2-40B4-BE49-F238E27FC236}">
                <a16:creationId xmlns:a16="http://schemas.microsoft.com/office/drawing/2014/main" id="{E2982381-FC16-4AB4-920B-38E6E4C2FF38}"/>
              </a:ext>
            </a:extLst>
          </p:cNvPr>
          <p:cNvSpPr/>
          <p:nvPr/>
        </p:nvSpPr>
        <p:spPr>
          <a:xfrm>
            <a:off x="597877" y="4463735"/>
            <a:ext cx="3422653" cy="1729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ts val="2000"/>
              </a:lnSpc>
              <a:defRPr/>
            </a:pPr>
            <a:r>
              <a:rPr kumimoji="1" lang="ja-JP" altLang="en-US" b="0"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rPr>
              <a:t>症状の</a:t>
            </a:r>
            <a:r>
              <a:rPr kumimoji="1" lang="ja-JP" altLang="en-US" b="0" i="0" u="none" strike="noStrike" kern="1200" cap="none" spc="0" normalizeH="0" baseline="0" noProof="0" dirty="0" smtClean="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rPr>
              <a:t>改善や進行</a:t>
            </a:r>
            <a:r>
              <a:rPr kumimoji="1" lang="ja-JP" altLang="en-US" b="0"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rPr>
              <a:t>が穏やかに</a:t>
            </a:r>
            <a:endParaRPr kumimoji="1" lang="en-US" altLang="ja-JP" b="0"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algn="just" defTabSz="914400" rtl="0" eaLnBrk="1" fontAlgn="auto" latinLnBrk="0" hangingPunct="1">
              <a:lnSpc>
                <a:spcPts val="2000"/>
              </a:lnSpc>
              <a:spcBef>
                <a:spcPts val="0"/>
              </a:spcBef>
              <a:spcAft>
                <a:spcPts val="0"/>
              </a:spcAft>
              <a:buClrTx/>
              <a:buSzTx/>
              <a:buFontTx/>
              <a:buNone/>
              <a:tabLst/>
              <a:defRPr/>
            </a:pP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a:t>
            </a:r>
            <a:r>
              <a:rPr kumimoji="1" lang="ja-JP" altLang="en-US" b="0" i="0" u="none" strike="noStrike" kern="1200" cap="none" spc="0" normalizeH="0" baseline="0" noProof="0" dirty="0">
                <a:ln>
                  <a:noFill/>
                </a:ln>
                <a:solidFill>
                  <a:schemeClr val="tx1"/>
                </a:solidFill>
                <a:effectLst/>
                <a:uLnTx/>
                <a:uFillTx/>
                <a:latin typeface="UD デジタル 教科書体 N-B" panose="02020700000000000000" pitchFamily="17" charset="-128"/>
                <a:ea typeface="UD デジタル 教科書体 N-B" panose="02020700000000000000" pitchFamily="17" charset="-128"/>
              </a:rPr>
              <a:t>安心</a:t>
            </a:r>
            <a:endParaRPr kumimoji="1" lang="en-US" altLang="ja-JP" b="0" i="0" u="none" strike="noStrike" kern="1200" cap="none" spc="0" normalizeH="0" baseline="0" noProof="0" dirty="0">
              <a:ln>
                <a:noFill/>
              </a:ln>
              <a:solidFill>
                <a:schemeClr val="tx1"/>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algn="just" defTabSz="914400" rtl="0" eaLnBrk="1" fontAlgn="auto" latinLnBrk="0" hangingPunct="1">
              <a:lnSpc>
                <a:spcPts val="2000"/>
              </a:lnSpc>
              <a:spcBef>
                <a:spcPts val="0"/>
              </a:spcBef>
              <a:spcAft>
                <a:spcPts val="0"/>
              </a:spcAft>
              <a:buClrTx/>
              <a:buSzTx/>
              <a:buFontTx/>
              <a:buNone/>
              <a:tabLst/>
              <a:defRPr/>
            </a:pP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・心強く感じる</a:t>
            </a:r>
            <a:endParaRPr kumimoji="1" lang="en-US" altLang="ja-JP" b="0" i="0" u="none" strike="noStrike" kern="1200" cap="none" spc="0" normalizeH="0" baseline="0" noProof="0" dirty="0">
              <a:ln>
                <a:noFill/>
              </a:ln>
              <a:solidFill>
                <a:schemeClr val="tx1"/>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algn="just" defTabSz="914400" rtl="0" eaLnBrk="1" fontAlgn="auto" latinLnBrk="0" hangingPunct="1">
              <a:lnSpc>
                <a:spcPts val="2000"/>
              </a:lnSpc>
              <a:spcBef>
                <a:spcPts val="0"/>
              </a:spcBef>
              <a:spcAft>
                <a:spcPts val="0"/>
              </a:spcAft>
              <a:buClrTx/>
              <a:buSzTx/>
              <a:buFontTx/>
              <a:buNone/>
              <a:tabLst/>
              <a:defRPr/>
            </a:pP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・自信がつく</a:t>
            </a:r>
            <a:endParaRPr lang="en-US" altLang="ja-JP" dirty="0">
              <a:solidFill>
                <a:schemeClr val="tx1"/>
              </a:solidFill>
              <a:latin typeface="UD デジタル 教科書体 N-B" panose="02020700000000000000" pitchFamily="17" charset="-128"/>
              <a:ea typeface="UD デジタル 教科書体 N-B" panose="02020700000000000000" pitchFamily="17" charset="-128"/>
            </a:endParaRPr>
          </a:p>
          <a:p>
            <a:pPr marL="0" marR="0" lvl="0" indent="0" algn="just" defTabSz="914400" rtl="0" eaLnBrk="1" fontAlgn="auto" latinLnBrk="0" hangingPunct="1">
              <a:lnSpc>
                <a:spcPts val="2000"/>
              </a:lnSpc>
              <a:spcBef>
                <a:spcPts val="0"/>
              </a:spcBef>
              <a:spcAft>
                <a:spcPts val="0"/>
              </a:spcAft>
              <a:buClrTx/>
              <a:buSzTx/>
              <a:buFontTx/>
              <a:buNone/>
              <a:tabLst/>
              <a:defRPr/>
            </a:pPr>
            <a:r>
              <a:rPr lang="ja-JP" altLang="en-US" dirty="0">
                <a:solidFill>
                  <a:schemeClr val="tx1"/>
                </a:solidFill>
                <a:latin typeface="UD デジタル 教科書体 N-B" panose="02020700000000000000" pitchFamily="17" charset="-128"/>
                <a:ea typeface="UD デジタル 教科書体 N-B" panose="02020700000000000000" pitchFamily="17" charset="-128"/>
              </a:rPr>
              <a:t>・やる気がでる</a:t>
            </a:r>
            <a:endParaRPr lang="en-US" altLang="ja-JP" dirty="0">
              <a:solidFill>
                <a:schemeClr val="tx1"/>
              </a:solidFill>
              <a:latin typeface="UD デジタル 教科書体 N-B" panose="02020700000000000000" pitchFamily="17" charset="-128"/>
              <a:ea typeface="UD デジタル 教科書体 N-B" panose="02020700000000000000" pitchFamily="17" charset="-128"/>
            </a:endParaRPr>
          </a:p>
          <a:p>
            <a:pPr marL="0" marR="0" lvl="0" indent="0" algn="just" defTabSz="914400" rtl="0" eaLnBrk="1" fontAlgn="auto" latinLnBrk="0" hangingPunct="1">
              <a:lnSpc>
                <a:spcPts val="2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chemeClr val="tx1"/>
                </a:solidFill>
                <a:effectLst/>
                <a:uLnTx/>
                <a:uFillTx/>
                <a:latin typeface="UD デジタル 教科書体 N-B" panose="02020700000000000000" pitchFamily="17" charset="-128"/>
                <a:ea typeface="UD デジタル 教科書体 N-B" panose="02020700000000000000" pitchFamily="17" charset="-128"/>
              </a:rPr>
              <a:t>・前向きになる</a:t>
            </a:r>
            <a:endParaRPr kumimoji="1" lang="en-US" altLang="ja-JP" b="0" i="0" u="none" strike="noStrike" kern="1200" cap="none" spc="0" normalizeH="0" baseline="0" noProof="0" dirty="0">
              <a:ln>
                <a:noFill/>
              </a:ln>
              <a:solidFill>
                <a:schemeClr val="tx1"/>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47" name="四角形: 角を丸くする 46">
            <a:extLst>
              <a:ext uri="{FF2B5EF4-FFF2-40B4-BE49-F238E27FC236}">
                <a16:creationId xmlns:a16="http://schemas.microsoft.com/office/drawing/2014/main" id="{3153CDB6-2264-41E1-BCA8-CA9CF33F9866}"/>
              </a:ext>
            </a:extLst>
          </p:cNvPr>
          <p:cNvSpPr/>
          <p:nvPr/>
        </p:nvSpPr>
        <p:spPr>
          <a:xfrm>
            <a:off x="7477821" y="4460656"/>
            <a:ext cx="3468602" cy="173555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defTabSz="914400" rtl="0" eaLnBrk="1" fontAlgn="auto" latinLnBrk="0" hangingPunct="1">
              <a:lnSpc>
                <a:spcPts val="2000"/>
              </a:lnSpc>
              <a:spcBef>
                <a:spcPts val="0"/>
              </a:spcBef>
              <a:spcAft>
                <a:spcPts val="0"/>
              </a:spcAft>
              <a:buClrTx/>
              <a:buSzTx/>
              <a:buFontTx/>
              <a:buNone/>
              <a:tabLst/>
              <a:defRPr/>
            </a:pPr>
            <a:r>
              <a:rPr lang="ja-JP" altLang="en-US" dirty="0">
                <a:solidFill>
                  <a:srgbClr val="FF0000"/>
                </a:solidFill>
                <a:latin typeface="UD デジタル 教科書体 N-B" panose="02020700000000000000" pitchFamily="17" charset="-128"/>
                <a:ea typeface="UD デジタル 教科書体 N-B" panose="02020700000000000000" pitchFamily="17" charset="-128"/>
              </a:rPr>
              <a:t>ますます症状が出る</a:t>
            </a:r>
            <a:r>
              <a:rPr lang="en-US" altLang="ja-JP" dirty="0">
                <a:solidFill>
                  <a:srgbClr val="FF0000"/>
                </a:solidFill>
                <a:latin typeface="UD デジタル 教科書体 N-B" panose="02020700000000000000" pitchFamily="17" charset="-128"/>
                <a:ea typeface="UD デジタル 教科書体 N-B" panose="02020700000000000000" pitchFamily="17" charset="-128"/>
              </a:rPr>
              <a:t>(</a:t>
            </a:r>
            <a:r>
              <a:rPr lang="ja-JP" altLang="en-US" dirty="0">
                <a:solidFill>
                  <a:srgbClr val="FF0000"/>
                </a:solidFill>
                <a:latin typeface="UD デジタル 教科書体 N-B" panose="02020700000000000000" pitchFamily="17" charset="-128"/>
                <a:ea typeface="UD デジタル 教科書体 N-B" panose="02020700000000000000" pitchFamily="17" charset="-128"/>
              </a:rPr>
              <a:t>悪化</a:t>
            </a:r>
            <a:r>
              <a:rPr lang="en-US" altLang="ja-JP" dirty="0">
                <a:solidFill>
                  <a:srgbClr val="FF0000"/>
                </a:solidFill>
                <a:latin typeface="UD デジタル 教科書体 N-B" panose="02020700000000000000" pitchFamily="17" charset="-128"/>
                <a:ea typeface="UD デジタル 教科書体 N-B" panose="02020700000000000000" pitchFamily="17" charset="-128"/>
              </a:rPr>
              <a:t>)</a:t>
            </a:r>
          </a:p>
          <a:p>
            <a:pPr marL="0" marR="0" lvl="0" indent="0" defTabSz="914400" rtl="0" eaLnBrk="1" fontAlgn="auto" latinLnBrk="0" hangingPunct="1">
              <a:lnSpc>
                <a:spcPts val="2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・不安</a:t>
            </a:r>
            <a:endParaRPr kumimoji="1" lang="en-US" altLang="ja-JP"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defTabSz="914400" rtl="0" eaLnBrk="1" fontAlgn="auto" latinLnBrk="0" hangingPunct="1">
              <a:lnSpc>
                <a:spcPts val="2000"/>
              </a:lnSpc>
              <a:spcBef>
                <a:spcPts val="0"/>
              </a:spcBef>
              <a:spcAft>
                <a:spcPts val="0"/>
              </a:spcAft>
              <a:buClrTx/>
              <a:buSzTx/>
              <a:buFontTx/>
              <a:buNone/>
              <a:tabLst/>
              <a:defRPr/>
            </a:pP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・パニック</a:t>
            </a:r>
            <a:endParaRPr lang="en-US" altLang="ja-JP" dirty="0">
              <a:solidFill>
                <a:prstClr val="black"/>
              </a:solidFill>
              <a:latin typeface="UD デジタル 教科書体 N-B" panose="02020700000000000000" pitchFamily="17" charset="-128"/>
              <a:ea typeface="UD デジタル 教科書体 N-B" panose="02020700000000000000" pitchFamily="17" charset="-128"/>
            </a:endParaRPr>
          </a:p>
          <a:p>
            <a:pPr marL="0" marR="0" lvl="0" indent="0" defTabSz="914400" rtl="0" eaLnBrk="1" fontAlgn="auto" latinLnBrk="0" hangingPunct="1">
              <a:lnSpc>
                <a:spcPts val="2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・嫌な気持ち</a:t>
            </a:r>
            <a:endParaRPr kumimoji="1" lang="en-US" altLang="ja-JP"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defTabSz="914400" rtl="0" eaLnBrk="1" fontAlgn="auto" latinLnBrk="0" hangingPunct="1">
              <a:lnSpc>
                <a:spcPts val="2000"/>
              </a:lnSpc>
              <a:spcBef>
                <a:spcPts val="0"/>
              </a:spcBef>
              <a:spcAft>
                <a:spcPts val="0"/>
              </a:spcAft>
              <a:buClrTx/>
              <a:buSzTx/>
              <a:buFontTx/>
              <a:buNone/>
              <a:tabLst/>
              <a:defRPr/>
            </a:pP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・イライラ</a:t>
            </a:r>
            <a:endParaRPr lang="en-US" altLang="ja-JP" dirty="0">
              <a:solidFill>
                <a:prstClr val="black"/>
              </a:solidFill>
              <a:latin typeface="UD デジタル 教科書体 N-B" panose="02020700000000000000" pitchFamily="17" charset="-128"/>
              <a:ea typeface="UD デジタル 教科書体 N-B" panose="02020700000000000000" pitchFamily="17" charset="-128"/>
            </a:endParaRPr>
          </a:p>
          <a:p>
            <a:pPr marL="0" marR="0" lvl="0" indent="0" defTabSz="914400" rtl="0" eaLnBrk="1" fontAlgn="auto" latinLnBrk="0" hangingPunct="1">
              <a:lnSpc>
                <a:spcPts val="2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・怒る</a:t>
            </a:r>
          </a:p>
        </p:txBody>
      </p:sp>
      <p:pic>
        <p:nvPicPr>
          <p:cNvPr id="51" name="図 50">
            <a:extLst>
              <a:ext uri="{FF2B5EF4-FFF2-40B4-BE49-F238E27FC236}">
                <a16:creationId xmlns:a16="http://schemas.microsoft.com/office/drawing/2014/main" id="{296D7C04-5C0B-44DE-B9F0-F7A3C59FD204}"/>
              </a:ext>
            </a:extLst>
          </p:cNvPr>
          <p:cNvPicPr>
            <a:picLocks noChangeAspect="1"/>
          </p:cNvPicPr>
          <p:nvPr/>
        </p:nvPicPr>
        <p:blipFill>
          <a:blip r:embed="rId3"/>
          <a:stretch>
            <a:fillRect/>
          </a:stretch>
        </p:blipFill>
        <p:spPr>
          <a:xfrm>
            <a:off x="5013354" y="4844540"/>
            <a:ext cx="1372198" cy="1253371"/>
          </a:xfrm>
          <a:prstGeom prst="rect">
            <a:avLst/>
          </a:prstGeom>
        </p:spPr>
      </p:pic>
      <p:sp>
        <p:nvSpPr>
          <p:cNvPr id="18" name="正方形/長方形 17"/>
          <p:cNvSpPr/>
          <p:nvPr/>
        </p:nvSpPr>
        <p:spPr>
          <a:xfrm>
            <a:off x="18099" y="6256304"/>
            <a:ext cx="5796198" cy="461665"/>
          </a:xfrm>
          <a:prstGeom prst="rect">
            <a:avLst/>
          </a:prstGeom>
        </p:spPr>
        <p:txBody>
          <a:bodyPr wrap="square">
            <a:spAutoFit/>
          </a:bodyPr>
          <a:lstStyle/>
          <a:p>
            <a:pPr lvl="0">
              <a:lnSpc>
                <a:spcPct val="150000"/>
              </a:lnSpc>
            </a:pPr>
            <a:r>
              <a:rPr lang="ja-JP" altLang="en-US" sz="1600" dirty="0">
                <a:latin typeface="UD デジタル 教科書体 N-B" panose="02020700000000000000" pitchFamily="17" charset="-128"/>
                <a:ea typeface="UD デジタル 教科書体 N-B" panose="02020700000000000000" pitchFamily="17" charset="-128"/>
              </a:rPr>
              <a:t>自分が望む・好む</a:t>
            </a:r>
            <a:r>
              <a:rPr lang="ja-JP" altLang="en-US" sz="1600" dirty="0" smtClean="0">
                <a:latin typeface="UD デジタル 教科書体 N-B" panose="02020700000000000000" pitchFamily="17" charset="-128"/>
                <a:ea typeface="UD デジタル 教科書体 N-B" panose="02020700000000000000" pitchFamily="17" charset="-128"/>
              </a:rPr>
              <a:t>行動ができると</a:t>
            </a:r>
            <a:r>
              <a:rPr lang="ja-JP" altLang="en-US" sz="1600" dirty="0">
                <a:solidFill>
                  <a:prstClr val="black"/>
                </a:solidFill>
                <a:latin typeface="UD デジタル 教科書体 N-B" panose="02020700000000000000" pitchFamily="17" charset="-128"/>
                <a:ea typeface="UD デジタル 教科書体 N-B" panose="02020700000000000000" pitchFamily="17" charset="-128"/>
              </a:rPr>
              <a:t>行動・心理症状</a:t>
            </a:r>
            <a:r>
              <a:rPr lang="ja-JP" altLang="en-US" sz="1600" dirty="0" smtClean="0">
                <a:latin typeface="UD デジタル 教科書体 N-B" panose="02020700000000000000" pitchFamily="17" charset="-128"/>
                <a:ea typeface="UD デジタル 教科書体 N-B" panose="02020700000000000000" pitchFamily="17" charset="-128"/>
              </a:rPr>
              <a:t>は</a:t>
            </a:r>
            <a:r>
              <a:rPr lang="ja-JP" altLang="en-US" sz="1600" dirty="0">
                <a:latin typeface="UD デジタル 教科書体 N-B" panose="02020700000000000000" pitchFamily="17" charset="-128"/>
                <a:ea typeface="UD デジタル 教科書体 N-B" panose="02020700000000000000" pitchFamily="17" charset="-128"/>
              </a:rPr>
              <a:t>出にくい</a:t>
            </a:r>
          </a:p>
        </p:txBody>
      </p:sp>
      <p:sp>
        <p:nvSpPr>
          <p:cNvPr id="19" name="正方形/長方形 18"/>
          <p:cNvSpPr/>
          <p:nvPr/>
        </p:nvSpPr>
        <p:spPr>
          <a:xfrm>
            <a:off x="6827821" y="6256304"/>
            <a:ext cx="5180677" cy="461665"/>
          </a:xfrm>
          <a:prstGeom prst="rect">
            <a:avLst/>
          </a:prstGeom>
        </p:spPr>
        <p:txBody>
          <a:bodyPr wrap="square">
            <a:spAutoFit/>
          </a:bodyPr>
          <a:lstStyle/>
          <a:p>
            <a:pPr lvl="0">
              <a:lnSpc>
                <a:spcPct val="150000"/>
              </a:lnSpc>
            </a:pPr>
            <a:r>
              <a:rPr lang="ja-JP" altLang="en-US" sz="1600" dirty="0">
                <a:solidFill>
                  <a:prstClr val="black"/>
                </a:solidFill>
                <a:latin typeface="UD デジタル 教科書体 N-B" panose="02020700000000000000" pitchFamily="17" charset="-128"/>
                <a:ea typeface="UD デジタル 教科書体 N-B" panose="02020700000000000000" pitchFamily="17" charset="-128"/>
              </a:rPr>
              <a:t>自分</a:t>
            </a:r>
            <a:r>
              <a:rPr lang="ja-JP" altLang="en-US" sz="1500" dirty="0">
                <a:solidFill>
                  <a:prstClr val="black"/>
                </a:solidFill>
                <a:latin typeface="UD デジタル 教科書体 N-B" panose="02020700000000000000" pitchFamily="17" charset="-128"/>
                <a:ea typeface="UD デジタル 教科書体 N-B" panose="02020700000000000000" pitchFamily="17" charset="-128"/>
              </a:rPr>
              <a:t>が嫌なことを強要される</a:t>
            </a:r>
            <a:r>
              <a:rPr lang="ja-JP" altLang="en-US" sz="1500" dirty="0" smtClean="0">
                <a:solidFill>
                  <a:prstClr val="black"/>
                </a:solidFill>
                <a:latin typeface="UD デジタル 教科書体 N-B" panose="02020700000000000000" pitchFamily="17" charset="-128"/>
                <a:ea typeface="UD デジタル 教科書体 N-B" panose="02020700000000000000" pitchFamily="17" charset="-128"/>
              </a:rPr>
              <a:t>と行動・心理症状が出やすい</a:t>
            </a:r>
            <a:endParaRPr lang="ja-JP" altLang="en-US" sz="1500" dirty="0">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17" name="正方形/長方形 16"/>
          <p:cNvSpPr/>
          <p:nvPr/>
        </p:nvSpPr>
        <p:spPr>
          <a:xfrm>
            <a:off x="6008261" y="2548824"/>
            <a:ext cx="754581" cy="25594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latin typeface="UD デジタル 教科書体 N-B" panose="02020700000000000000" pitchFamily="17" charset="-128"/>
                <a:ea typeface="UD デジタル 教科書体 N-B" panose="02020700000000000000" pitchFamily="17" charset="-128"/>
              </a:rPr>
              <a:t>など</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20" name="正方形/長方形 19"/>
          <p:cNvSpPr/>
          <p:nvPr/>
        </p:nvSpPr>
        <p:spPr>
          <a:xfrm>
            <a:off x="0" y="384"/>
            <a:ext cx="12203570" cy="923330"/>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行動・心理症状（</a:t>
            </a:r>
            <a:r>
              <a:rPr lang="en-US" altLang="ja-JP" sz="2000" dirty="0" smtClean="0">
                <a:solidFill>
                  <a:srgbClr val="FF0000"/>
                </a:solidFill>
                <a:latin typeface="UD デジタル 教科書体 NK-B" panose="02020700000000000000" pitchFamily="18" charset="-128"/>
                <a:ea typeface="UD デジタル 教科書体 NK-B" panose="02020700000000000000" pitchFamily="18" charset="-128"/>
              </a:rPr>
              <a:t>BPSD</a:t>
            </a: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）を理解する</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p:txBody>
      </p:sp>
      <p:sp>
        <p:nvSpPr>
          <p:cNvPr id="15" name="正方形/長方形 14"/>
          <p:cNvSpPr/>
          <p:nvPr/>
        </p:nvSpPr>
        <p:spPr>
          <a:xfrm>
            <a:off x="10232812" y="299418"/>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P.18</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403309752"/>
      </p:ext>
    </p:extLst>
  </p:cSld>
  <p:clrMapOvr>
    <a:masterClrMapping/>
  </p:clrMapOvr>
  <mc:AlternateContent xmlns:mc="http://schemas.openxmlformats.org/markup-compatibility/2006" xmlns:p14="http://schemas.microsoft.com/office/powerpoint/2010/main">
    <mc:Choice Requires="p14">
      <p:transition spd="slow" p14:dur="2000" advTm="964"/>
    </mc:Choice>
    <mc:Fallback xmlns="">
      <p:transition spd="slow" advTm="964"/>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3102536" y="1519666"/>
            <a:ext cx="5295206" cy="137103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n w="0"/>
                <a:solidFill>
                  <a:schemeClr val="tx1"/>
                </a:solidFill>
                <a:latin typeface="UD デジタル 教科書体 N-B" panose="02020700000000000000" pitchFamily="17" charset="-128"/>
                <a:ea typeface="UD デジタル 教科書体 N-B" panose="02020700000000000000" pitchFamily="17" charset="-128"/>
              </a:rPr>
              <a:t>何があったかは</a:t>
            </a:r>
            <a:r>
              <a:rPr kumimoji="1" lang="ja-JP" altLang="en-US" sz="2000" dirty="0" smtClean="0">
                <a:ln w="0"/>
                <a:solidFill>
                  <a:schemeClr val="tx1"/>
                </a:solidFill>
                <a:latin typeface="UD デジタル 教科書体 N-B" panose="02020700000000000000" pitchFamily="17" charset="-128"/>
                <a:ea typeface="UD デジタル 教科書体 N-B" panose="02020700000000000000" pitchFamily="17" charset="-128"/>
              </a:rPr>
              <a:t>忘れた</a:t>
            </a:r>
            <a:endParaRPr kumimoji="1" lang="en-US" altLang="ja-JP" sz="2000" dirty="0">
              <a:ln w="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sz="2000" dirty="0">
                <a:ln w="0"/>
                <a:solidFill>
                  <a:schemeClr val="tx1"/>
                </a:solidFill>
                <a:latin typeface="UD デジタル 教科書体 N-B" panose="02020700000000000000" pitchFamily="17" charset="-128"/>
                <a:ea typeface="UD デジタル 教科書体 N-B" panose="02020700000000000000" pitchFamily="17" charset="-128"/>
              </a:rPr>
              <a:t>でも！</a:t>
            </a:r>
            <a:endParaRPr lang="en-US" altLang="ja-JP" sz="2000" dirty="0">
              <a:ln w="0"/>
              <a:solidFill>
                <a:schemeClr val="tx1"/>
              </a:solidFill>
              <a:latin typeface="UD デジタル 教科書体 N-B" panose="02020700000000000000" pitchFamily="17" charset="-128"/>
              <a:ea typeface="UD デジタル 教科書体 N-B" panose="02020700000000000000" pitchFamily="17" charset="-128"/>
            </a:endParaRPr>
          </a:p>
          <a:p>
            <a:pPr algn="ctr"/>
            <a:endParaRPr lang="en-US" altLang="ja-JP" sz="2800" b="1"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p:txBody>
      </p:sp>
      <p:sp>
        <p:nvSpPr>
          <p:cNvPr id="6" name="角丸四角形 5"/>
          <p:cNvSpPr/>
          <p:nvPr/>
        </p:nvSpPr>
        <p:spPr>
          <a:xfrm>
            <a:off x="3102536" y="3363908"/>
            <a:ext cx="5295205" cy="1372339"/>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n w="0"/>
                <a:solidFill>
                  <a:schemeClr val="tx1"/>
                </a:solidFill>
                <a:latin typeface="UD デジタル 教科書体 N-B" panose="02020700000000000000" pitchFamily="17" charset="-128"/>
                <a:ea typeface="UD デジタル 教科書体 N-B" panose="02020700000000000000" pitchFamily="17" charset="-128"/>
              </a:rPr>
              <a:t>何を言われたかは覚えて</a:t>
            </a:r>
            <a:r>
              <a:rPr kumimoji="1" lang="ja-JP" altLang="en-US" sz="2000" dirty="0" smtClean="0">
                <a:ln w="0"/>
                <a:solidFill>
                  <a:schemeClr val="tx1"/>
                </a:solidFill>
                <a:latin typeface="UD デジタル 教科書体 N-B" panose="02020700000000000000" pitchFamily="17" charset="-128"/>
                <a:ea typeface="UD デジタル 教科書体 N-B" panose="02020700000000000000" pitchFamily="17" charset="-128"/>
              </a:rPr>
              <a:t>いない</a:t>
            </a:r>
            <a:endParaRPr kumimoji="1" lang="en-US" altLang="ja-JP" sz="2000" dirty="0">
              <a:ln w="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sz="2000" dirty="0">
                <a:ln w="0"/>
                <a:solidFill>
                  <a:schemeClr val="tx1"/>
                </a:solidFill>
                <a:latin typeface="UD デジタル 教科書体 N-B" panose="02020700000000000000" pitchFamily="17" charset="-128"/>
                <a:ea typeface="UD デジタル 教科書体 N-B" panose="02020700000000000000" pitchFamily="17" charset="-128"/>
              </a:rPr>
              <a:t>でも</a:t>
            </a:r>
            <a:r>
              <a:rPr lang="en-US" altLang="ja-JP" sz="2000" dirty="0">
                <a:ln w="0"/>
                <a:solidFill>
                  <a:schemeClr val="tx1"/>
                </a:solidFill>
                <a:latin typeface="UD デジタル 教科書体 N-B" panose="02020700000000000000" pitchFamily="17" charset="-128"/>
                <a:ea typeface="UD デジタル 教科書体 N-B" panose="02020700000000000000" pitchFamily="17" charset="-128"/>
              </a:rPr>
              <a:t>…</a:t>
            </a:r>
          </a:p>
          <a:p>
            <a:pPr algn="ctr"/>
            <a:endParaRPr lang="en-US" altLang="ja-JP" sz="2800" b="1"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3677226" y="5456514"/>
            <a:ext cx="4544834" cy="707886"/>
          </a:xfrm>
          <a:prstGeom prst="rect">
            <a:avLst/>
          </a:prstGeom>
        </p:spPr>
        <p:txBody>
          <a:bodyPr wrap="none">
            <a:spAutoFit/>
          </a:bodyPr>
          <a:lstStyle/>
          <a:p>
            <a:pPr lvl="0" algn="ctr"/>
            <a:r>
              <a:rPr lang="ja-JP" altLang="en-US" sz="2000" dirty="0">
                <a:latin typeface="UD デジタル 教科書体 N-B" panose="02020700000000000000" pitchFamily="17" charset="-128"/>
                <a:ea typeface="UD デジタル 教科書体 N-B" panose="02020700000000000000" pitchFamily="17" charset="-128"/>
              </a:rPr>
              <a:t>周囲の接し方が、症状の悪化に</a:t>
            </a:r>
            <a:r>
              <a:rPr lang="ja-JP" altLang="en-US" sz="2000" dirty="0" smtClean="0">
                <a:latin typeface="UD デジタル 教科書体 N-B" panose="02020700000000000000" pitchFamily="17" charset="-128"/>
                <a:ea typeface="UD デジタル 教科書体 N-B" panose="02020700000000000000" pitchFamily="17" charset="-128"/>
              </a:rPr>
              <a:t>影響！</a:t>
            </a:r>
            <a:endParaRPr lang="ja-JP" altLang="en-US" sz="2000" dirty="0">
              <a:latin typeface="UD デジタル 教科書体 N-B" panose="02020700000000000000" pitchFamily="17" charset="-128"/>
              <a:ea typeface="UD デジタル 教科書体 N-B" panose="02020700000000000000" pitchFamily="17" charset="-128"/>
            </a:endParaRPr>
          </a:p>
          <a:p>
            <a:pPr algn="ctr"/>
            <a:r>
              <a:rPr lang="ja-JP" altLang="en-US" sz="2000" dirty="0" smtClean="0">
                <a:ln w="0"/>
                <a:latin typeface="UD デジタル 教科書体 N-B" panose="02020700000000000000" pitchFamily="17" charset="-128"/>
                <a:ea typeface="UD デジタル 教科書体 N-B" panose="02020700000000000000" pitchFamily="17" charset="-128"/>
              </a:rPr>
              <a:t>感情</a:t>
            </a:r>
            <a:r>
              <a:rPr lang="ja-JP" altLang="en-US" sz="2000" dirty="0">
                <a:ln w="0"/>
                <a:latin typeface="UD デジタル 教科書体 N-B" panose="02020700000000000000" pitchFamily="17" charset="-128"/>
                <a:ea typeface="UD デジタル 教科書体 N-B" panose="02020700000000000000" pitchFamily="17" charset="-128"/>
              </a:rPr>
              <a:t>の記憶は残って</a:t>
            </a:r>
            <a:r>
              <a:rPr lang="ja-JP" altLang="en-US" sz="2000" dirty="0" smtClean="0">
                <a:ln w="0"/>
                <a:latin typeface="UD デジタル 教科書体 N-B" panose="02020700000000000000" pitchFamily="17" charset="-128"/>
                <a:ea typeface="UD デジタル 教科書体 N-B" panose="02020700000000000000" pitchFamily="17" charset="-128"/>
              </a:rPr>
              <a:t>います！</a:t>
            </a:r>
            <a:endParaRPr lang="ja-JP" altLang="en-US" sz="2000" dirty="0">
              <a:latin typeface="UD デジタル 教科書体 N-B" panose="02020700000000000000" pitchFamily="17" charset="-128"/>
              <a:ea typeface="UD デジタル 教科書体 N-B" panose="02020700000000000000" pitchFamily="17" charset="-128"/>
            </a:endParaRPr>
          </a:p>
        </p:txBody>
      </p:sp>
      <p:sp>
        <p:nvSpPr>
          <p:cNvPr id="15" name="正方形/長方形 14"/>
          <p:cNvSpPr/>
          <p:nvPr/>
        </p:nvSpPr>
        <p:spPr>
          <a:xfrm>
            <a:off x="4503643" y="2353530"/>
            <a:ext cx="2492990" cy="400110"/>
          </a:xfrm>
          <a:prstGeom prst="rect">
            <a:avLst/>
          </a:prstGeom>
        </p:spPr>
        <p:txBody>
          <a:bodyPr wrap="none">
            <a:spAutoFit/>
          </a:bodyPr>
          <a:lstStyle/>
          <a:p>
            <a:pPr lvl="0" algn="ctr"/>
            <a:r>
              <a:rPr lang="ja-JP" altLang="en-US" sz="2000" dirty="0">
                <a:ln w="0"/>
                <a:solidFill>
                  <a:prstClr val="black"/>
                </a:solidFill>
                <a:latin typeface="UD デジタル 教科書体 N-B" panose="02020700000000000000" pitchFamily="17" charset="-128"/>
                <a:ea typeface="UD デジタル 教科書体 N-B" panose="02020700000000000000" pitchFamily="17" charset="-128"/>
              </a:rPr>
              <a:t>嬉しいことがあった</a:t>
            </a:r>
          </a:p>
        </p:txBody>
      </p:sp>
      <p:sp>
        <p:nvSpPr>
          <p:cNvPr id="16" name="正方形/長方形 15"/>
          <p:cNvSpPr/>
          <p:nvPr/>
        </p:nvSpPr>
        <p:spPr>
          <a:xfrm>
            <a:off x="4594332" y="4210156"/>
            <a:ext cx="2492990" cy="400110"/>
          </a:xfrm>
          <a:prstGeom prst="rect">
            <a:avLst/>
          </a:prstGeom>
        </p:spPr>
        <p:txBody>
          <a:bodyPr wrap="none">
            <a:spAutoFit/>
          </a:bodyPr>
          <a:lstStyle/>
          <a:p>
            <a:pPr lvl="0" algn="ctr"/>
            <a:r>
              <a:rPr lang="ja-JP" altLang="en-US" sz="2000" dirty="0">
                <a:ln w="0"/>
                <a:solidFill>
                  <a:prstClr val="black"/>
                </a:solidFill>
                <a:latin typeface="UD デジタル 教科書体 N-B" panose="02020700000000000000" pitchFamily="17" charset="-128"/>
                <a:ea typeface="UD デジタル 教科書体 N-B" panose="02020700000000000000" pitchFamily="17" charset="-128"/>
              </a:rPr>
              <a:t>嫌なことを言われた</a:t>
            </a:r>
          </a:p>
        </p:txBody>
      </p:sp>
      <p:sp>
        <p:nvSpPr>
          <p:cNvPr id="17" name="正方形/長方形 16"/>
          <p:cNvSpPr/>
          <p:nvPr/>
        </p:nvSpPr>
        <p:spPr>
          <a:xfrm>
            <a:off x="-11570" y="-123088"/>
            <a:ext cx="12203570" cy="1231106"/>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行動・心理症状（</a:t>
            </a:r>
            <a:r>
              <a:rPr lang="en-US" altLang="ja-JP" sz="2000" dirty="0" smtClean="0">
                <a:solidFill>
                  <a:srgbClr val="FF0000"/>
                </a:solidFill>
                <a:latin typeface="UD デジタル 教科書体 NK-B" panose="02020700000000000000" pitchFamily="18" charset="-128"/>
                <a:ea typeface="UD デジタル 教科書体 NK-B" panose="02020700000000000000" pitchFamily="18" charset="-128"/>
              </a:rPr>
              <a:t>BPSD</a:t>
            </a: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）を理解する</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ja-JP" altLang="en-US" sz="2000" dirty="0" smtClean="0">
                <a:latin typeface="UD デジタル 教科書体 NK-B" panose="02020700000000000000" pitchFamily="18" charset="-128"/>
                <a:ea typeface="UD デジタル 教科書体 NK-B" panose="02020700000000000000" pitchFamily="18" charset="-128"/>
              </a:rPr>
              <a:t>感情の記憶</a:t>
            </a:r>
            <a:endParaRPr lang="en-US" altLang="ja-JP" sz="2000" dirty="0" smtClean="0">
              <a:latin typeface="UD デジタル 教科書体 NK-B" panose="02020700000000000000" pitchFamily="18" charset="-128"/>
              <a:ea typeface="UD デジタル 教科書体 NK-B" panose="02020700000000000000" pitchFamily="18" charset="-128"/>
            </a:endParaRPr>
          </a:p>
        </p:txBody>
      </p:sp>
      <p:sp>
        <p:nvSpPr>
          <p:cNvPr id="9" name="正方形/長方形 8"/>
          <p:cNvSpPr/>
          <p:nvPr/>
        </p:nvSpPr>
        <p:spPr>
          <a:xfrm>
            <a:off x="10291002" y="167971"/>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P.19</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883203890"/>
      </p:ext>
    </p:extLst>
  </p:cSld>
  <p:clrMapOvr>
    <a:masterClrMapping/>
  </p:clrMapOvr>
  <mc:AlternateContent xmlns:mc="http://schemas.openxmlformats.org/markup-compatibility/2006" xmlns:p14="http://schemas.microsoft.com/office/powerpoint/2010/main">
    <mc:Choice Requires="p14">
      <p:transition spd="slow" p14:dur="2000" advTm="643"/>
    </mc:Choice>
    <mc:Fallback xmlns="">
      <p:transition spd="slow" advTm="6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384"/>
            <a:ext cx="12203570" cy="1231106"/>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行動・心理症状（</a:t>
            </a:r>
            <a:r>
              <a:rPr lang="en-US" altLang="ja-JP" sz="2000" dirty="0" smtClean="0">
                <a:solidFill>
                  <a:srgbClr val="FF0000"/>
                </a:solidFill>
                <a:latin typeface="UD デジタル 教科書体 NK-B" panose="02020700000000000000" pitchFamily="18" charset="-128"/>
                <a:ea typeface="UD デジタル 教科書体 NK-B" panose="02020700000000000000" pitchFamily="18" charset="-128"/>
              </a:rPr>
              <a:t>BPSD</a:t>
            </a: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）を理解する</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ja-JP" altLang="en-US" sz="2000" dirty="0" smtClean="0">
                <a:latin typeface="UD デジタル 教科書体 NK-B" panose="02020700000000000000" pitchFamily="18" charset="-128"/>
                <a:ea typeface="UD デジタル 教科書体 NK-B" panose="02020700000000000000" pitchFamily="18" charset="-128"/>
              </a:rPr>
              <a:t>対応の工夫</a:t>
            </a:r>
            <a:endParaRPr lang="en-US" altLang="ja-JP" sz="2000" dirty="0" smtClean="0">
              <a:latin typeface="UD デジタル 教科書体 NK-B" panose="02020700000000000000" pitchFamily="18" charset="-128"/>
              <a:ea typeface="UD デジタル 教科書体 NK-B" panose="02020700000000000000" pitchFamily="18" charset="-128"/>
            </a:endParaRPr>
          </a:p>
        </p:txBody>
      </p:sp>
      <p:sp>
        <p:nvSpPr>
          <p:cNvPr id="3" name="正方形/長方形 2"/>
          <p:cNvSpPr/>
          <p:nvPr/>
        </p:nvSpPr>
        <p:spPr>
          <a:xfrm>
            <a:off x="3066338" y="1584586"/>
            <a:ext cx="6070894" cy="646331"/>
          </a:xfrm>
          <a:prstGeom prst="rect">
            <a:avLst/>
          </a:prstGeom>
        </p:spPr>
        <p:txBody>
          <a:bodyPr wrap="none">
            <a:spAutoFit/>
          </a:bodyPr>
          <a:lstStyle/>
          <a:p>
            <a:pPr algn="ctr"/>
            <a:r>
              <a:rPr lang="ja-JP" altLang="en-US" dirty="0" smtClean="0">
                <a:ln w="0"/>
                <a:latin typeface="UD デジタル 教科書体 N-B" panose="02020700000000000000" pitchFamily="17" charset="-128"/>
                <a:ea typeface="UD デジタル 教科書体 N-B" panose="02020700000000000000" pitchFamily="17" charset="-128"/>
              </a:rPr>
              <a:t>本人がポジティブな気持ちでいられる環境</a:t>
            </a:r>
            <a:endParaRPr lang="en-US" altLang="ja-JP" dirty="0" smtClean="0">
              <a:ln w="0"/>
              <a:latin typeface="UD デジタル 教科書体 N-B" panose="02020700000000000000" pitchFamily="17" charset="-128"/>
              <a:ea typeface="UD デジタル 教科書体 N-B" panose="02020700000000000000" pitchFamily="17" charset="-128"/>
            </a:endParaRPr>
          </a:p>
          <a:p>
            <a:pPr algn="ctr"/>
            <a:r>
              <a:rPr lang="ja-JP" altLang="en-US" dirty="0" smtClean="0">
                <a:ln w="0"/>
                <a:latin typeface="UD デジタル 教科書体 N-B" panose="02020700000000000000" pitchFamily="17" charset="-128"/>
                <a:ea typeface="UD デジタル 教科書体 N-B" panose="02020700000000000000" pitchFamily="17" charset="-128"/>
              </a:rPr>
              <a:t>それじたいが行動・心理症状（</a:t>
            </a:r>
            <a:r>
              <a:rPr lang="en-US" altLang="ja-JP" dirty="0" smtClean="0">
                <a:ln w="0"/>
                <a:latin typeface="UD デジタル 教科書体 N-B" panose="02020700000000000000" pitchFamily="17" charset="-128"/>
                <a:ea typeface="UD デジタル 教科書体 N-B" panose="02020700000000000000" pitchFamily="17" charset="-128"/>
              </a:rPr>
              <a:t>BPSD)</a:t>
            </a:r>
            <a:r>
              <a:rPr lang="ja-JP" altLang="en-US" dirty="0" smtClean="0">
                <a:ln w="0"/>
                <a:latin typeface="UD デジタル 教科書体 N-B" panose="02020700000000000000" pitchFamily="17" charset="-128"/>
                <a:ea typeface="UD デジタル 教科書体 N-B" panose="02020700000000000000" pitchFamily="17" charset="-128"/>
              </a:rPr>
              <a:t>の予防になります！</a:t>
            </a:r>
            <a:endParaRPr lang="ja-JP" altLang="en-US" dirty="0">
              <a:latin typeface="UD デジタル 教科書体 N-B" panose="02020700000000000000" pitchFamily="17" charset="-128"/>
              <a:ea typeface="UD デジタル 教科書体 N-B" panose="02020700000000000000" pitchFamily="17" charset="-128"/>
            </a:endParaRPr>
          </a:p>
        </p:txBody>
      </p:sp>
      <p:pic>
        <p:nvPicPr>
          <p:cNvPr id="4" name="図 3">
            <a:extLst>
              <a:ext uri="{FF2B5EF4-FFF2-40B4-BE49-F238E27FC236}">
                <a16:creationId xmlns:a16="http://schemas.microsoft.com/office/drawing/2014/main" id="{296D7C04-5C0B-44DE-B9F0-F7A3C59FD204}"/>
              </a:ext>
            </a:extLst>
          </p:cNvPr>
          <p:cNvPicPr>
            <a:picLocks noChangeAspect="1"/>
          </p:cNvPicPr>
          <p:nvPr/>
        </p:nvPicPr>
        <p:blipFill>
          <a:blip r:embed="rId3"/>
          <a:stretch>
            <a:fillRect/>
          </a:stretch>
        </p:blipFill>
        <p:spPr>
          <a:xfrm>
            <a:off x="5265781" y="4021272"/>
            <a:ext cx="1372198" cy="1253371"/>
          </a:xfrm>
          <a:prstGeom prst="rect">
            <a:avLst/>
          </a:prstGeom>
        </p:spPr>
      </p:pic>
      <p:sp>
        <p:nvSpPr>
          <p:cNvPr id="5" name="正方形/長方形 4"/>
          <p:cNvSpPr/>
          <p:nvPr/>
        </p:nvSpPr>
        <p:spPr>
          <a:xfrm>
            <a:off x="2567888" y="2573692"/>
            <a:ext cx="7571303" cy="1298048"/>
          </a:xfrm>
          <a:prstGeom prst="rect">
            <a:avLst/>
          </a:prstGeom>
        </p:spPr>
        <p:txBody>
          <a:bodyPr wrap="none">
            <a:spAutoFit/>
          </a:bodyPr>
          <a:lstStyle/>
          <a:p>
            <a:pPr algn="ctr">
              <a:lnSpc>
                <a:spcPct val="150000"/>
              </a:lnSpc>
            </a:pPr>
            <a:r>
              <a:rPr lang="ja-JP" altLang="en-US"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本人の声に耳を傾け、原因を考える～</a:t>
            </a:r>
            <a:endParaRPr lang="en-US" altLang="ja-JP"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a:lnSpc>
                <a:spcPct val="150000"/>
              </a:lnSpc>
            </a:pPr>
            <a:r>
              <a:rPr lang="ja-JP" altLang="en-US"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👉関わる側の感情や態度、言葉が原因となっていることもあります</a:t>
            </a:r>
            <a:endParaRPr lang="en-US" altLang="ja-JP"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a:lnSpc>
                <a:spcPct val="150000"/>
              </a:lnSpc>
            </a:pPr>
            <a:r>
              <a:rPr lang="ja-JP" altLang="en-US"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👉本人の行動を制限、制止することが原因となっていることもあります</a:t>
            </a:r>
            <a:endParaRPr lang="en-US" altLang="ja-JP"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p:txBody>
      </p:sp>
      <p:sp>
        <p:nvSpPr>
          <p:cNvPr id="6" name="角丸四角形吹き出し 5"/>
          <p:cNvSpPr/>
          <p:nvPr/>
        </p:nvSpPr>
        <p:spPr>
          <a:xfrm>
            <a:off x="3563081" y="5627125"/>
            <a:ext cx="5580919" cy="988700"/>
          </a:xfrm>
          <a:prstGeom prst="wedgeRoundRectCallout">
            <a:avLst>
              <a:gd name="adj1" fmla="val -14331"/>
              <a:gd name="adj2" fmla="val -84855"/>
              <a:gd name="adj3" fmla="val 16667"/>
            </a:avLst>
          </a:prstGeom>
          <a:solidFill>
            <a:srgbClr val="FFCC66"/>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ja-JP" altLang="en-US" sz="1600" dirty="0" smtClean="0">
                <a:solidFill>
                  <a:srgbClr val="C00000"/>
                </a:solidFill>
                <a:latin typeface="UD デジタル 教科書体 NK-B" panose="02020700000000000000" pitchFamily="18" charset="-128"/>
                <a:ea typeface="UD デジタル 教科書体 NK-B" panose="02020700000000000000" pitchFamily="18" charset="-128"/>
              </a:rPr>
              <a:t>どうしたら良いの？と思った時には</a:t>
            </a:r>
            <a:endParaRPr lang="en-US" altLang="ja-JP" sz="1600" dirty="0" smtClean="0">
              <a:solidFill>
                <a:srgbClr val="C0000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1600" dirty="0" smtClean="0">
                <a:solidFill>
                  <a:srgbClr val="C00000"/>
                </a:solidFill>
                <a:latin typeface="UD デジタル 教科書体 NK-B" panose="02020700000000000000" pitchFamily="18" charset="-128"/>
                <a:ea typeface="UD デジタル 教科書体 NK-B" panose="02020700000000000000" pitchFamily="18" charset="-128"/>
              </a:rPr>
              <a:t>悩まずに地域包括支援センターなどに相談しましょう！</a:t>
            </a:r>
            <a:endParaRPr lang="en-US" altLang="ja-JP" sz="1600" dirty="0" smtClean="0">
              <a:solidFill>
                <a:srgbClr val="C00000"/>
              </a:solidFill>
              <a:latin typeface="UD デジタル 教科書体 NK-B" panose="02020700000000000000" pitchFamily="18" charset="-128"/>
              <a:ea typeface="UD デジタル 教科書体 NK-B" panose="02020700000000000000" pitchFamily="18" charset="-128"/>
            </a:endParaRPr>
          </a:p>
        </p:txBody>
      </p:sp>
      <p:sp>
        <p:nvSpPr>
          <p:cNvPr id="7" name="正方形/長方形 6"/>
          <p:cNvSpPr/>
          <p:nvPr/>
        </p:nvSpPr>
        <p:spPr>
          <a:xfrm>
            <a:off x="10249438" y="276054"/>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P.19</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313577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nvPr>
        </p:nvGraphicFramePr>
        <p:xfrm>
          <a:off x="0" y="0"/>
          <a:ext cx="12192000" cy="79248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691479302"/>
                    </a:ext>
                  </a:extLst>
                </a:gridCol>
              </a:tblGrid>
              <a:tr h="429549">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2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2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なぜ認知症を学ぶのか</a:t>
                      </a:r>
                    </a:p>
                  </a:txBody>
                  <a:tcPr>
                    <a:lnB w="5715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3450841415"/>
                  </a:ext>
                </a:extLst>
              </a:tr>
            </a:tbl>
          </a:graphicData>
        </a:graphic>
      </p:graphicFrame>
      <p:sp>
        <p:nvSpPr>
          <p:cNvPr id="4" name="正方形/長方形 3"/>
          <p:cNvSpPr/>
          <p:nvPr/>
        </p:nvSpPr>
        <p:spPr>
          <a:xfrm>
            <a:off x="725175" y="1019909"/>
            <a:ext cx="10656277" cy="5632311"/>
          </a:xfrm>
          <a:prstGeom prst="rect">
            <a:avLst/>
          </a:prstGeom>
        </p:spPr>
        <p:txBody>
          <a:bodyPr wrap="square">
            <a:spAutoFit/>
          </a:bodyPr>
          <a:lstStyle/>
          <a:p>
            <a:pPr algn="ctr">
              <a:lnSpc>
                <a:spcPct val="150000"/>
              </a:lnSpc>
            </a:pPr>
            <a:r>
              <a:rPr lang="ja-JP" altLang="en-US" sz="2400" dirty="0">
                <a:solidFill>
                  <a:prstClr val="black"/>
                </a:solidFill>
                <a:latin typeface="UD デジタル 教科書体 N-B" panose="02020700000000000000" pitchFamily="17" charset="-128"/>
                <a:ea typeface="UD デジタル 教科書体 N-B" panose="02020700000000000000" pitchFamily="17" charset="-128"/>
              </a:rPr>
              <a:t>認知症</a:t>
            </a:r>
            <a:r>
              <a:rPr lang="ja-JP" altLang="en-US" sz="2400" dirty="0" smtClean="0">
                <a:solidFill>
                  <a:prstClr val="black"/>
                </a:solidFill>
                <a:latin typeface="UD デジタル 教科書体 N-B" panose="02020700000000000000" pitchFamily="17" charset="-128"/>
                <a:ea typeface="UD デジタル 教科書体 N-B" panose="02020700000000000000" pitchFamily="17" charset="-128"/>
              </a:rPr>
              <a:t>になったら何もわからなくなる、ふつうの生活を送れなくなる、</a:t>
            </a:r>
            <a:endParaRPr lang="en-US" altLang="ja-JP" sz="2400" dirty="0" smtClean="0">
              <a:solidFill>
                <a:prstClr val="black"/>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sz="2400" dirty="0" smtClean="0">
                <a:solidFill>
                  <a:prstClr val="black"/>
                </a:solidFill>
                <a:latin typeface="UD デジタル 教科書体 N-B" panose="02020700000000000000" pitchFamily="17" charset="-128"/>
                <a:ea typeface="UD デジタル 教科書体 N-B" panose="02020700000000000000" pitchFamily="17" charset="-128"/>
              </a:rPr>
              <a:t>というようなイメージをもってはいないでしょうか？</a:t>
            </a:r>
            <a:endParaRPr lang="en-US" altLang="ja-JP" sz="2400" dirty="0" smtClean="0">
              <a:solidFill>
                <a:prstClr val="black"/>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sz="2400" dirty="0">
                <a:solidFill>
                  <a:prstClr val="black"/>
                </a:solidFill>
                <a:latin typeface="UD デジタル 教科書体 N-B" panose="02020700000000000000" pitchFamily="17" charset="-128"/>
                <a:ea typeface="UD デジタル 教科書体 N-B" panose="02020700000000000000" pitchFamily="17" charset="-128"/>
              </a:rPr>
              <a:t>現在</a:t>
            </a:r>
            <a:r>
              <a:rPr lang="ja-JP" altLang="en-US" sz="2400" dirty="0" smtClean="0">
                <a:solidFill>
                  <a:prstClr val="black"/>
                </a:solidFill>
                <a:latin typeface="UD デジタル 教科書体 N-B" panose="02020700000000000000" pitchFamily="17" charset="-128"/>
                <a:ea typeface="UD デジタル 教科書体 N-B" panose="02020700000000000000" pitchFamily="17" charset="-128"/>
              </a:rPr>
              <a:t>では認知症があっても活躍している人が増えており、</a:t>
            </a:r>
            <a:endParaRPr lang="en-US" altLang="ja-JP" sz="2400" dirty="0" smtClean="0">
              <a:solidFill>
                <a:prstClr val="black"/>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sz="2400" dirty="0" smtClean="0">
                <a:solidFill>
                  <a:prstClr val="black"/>
                </a:solidFill>
                <a:latin typeface="UD デジタル 教科書体 N-B" panose="02020700000000000000" pitchFamily="17" charset="-128"/>
                <a:ea typeface="UD デジタル 教科書体 N-B" panose="02020700000000000000" pitchFamily="17" charset="-128"/>
              </a:rPr>
              <a:t>認知症に対する捉え方も大きく変わりつつあります。</a:t>
            </a:r>
            <a:endParaRPr lang="en-US" altLang="ja-JP" sz="2400" dirty="0" smtClean="0">
              <a:solidFill>
                <a:prstClr val="black"/>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sz="2400" dirty="0" smtClean="0">
                <a:solidFill>
                  <a:prstClr val="black"/>
                </a:solidFill>
                <a:latin typeface="UD デジタル 教科書体 N-B" panose="02020700000000000000" pitchFamily="17" charset="-128"/>
                <a:ea typeface="UD デジタル 教科書体 N-B" panose="02020700000000000000" pitchFamily="17" charset="-128"/>
              </a:rPr>
              <a:t>認知症という生活の困難を抱えても、</a:t>
            </a:r>
            <a:endParaRPr lang="en-US" altLang="ja-JP" sz="2400" dirty="0" smtClean="0">
              <a:solidFill>
                <a:prstClr val="black"/>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sz="2400" dirty="0" smtClean="0">
                <a:solidFill>
                  <a:prstClr val="black"/>
                </a:solidFill>
                <a:latin typeface="UD デジタル 教科書体 N-B" panose="02020700000000000000" pitchFamily="17" charset="-128"/>
                <a:ea typeface="UD デジタル 教科書体 N-B" panose="02020700000000000000" pitchFamily="17" charset="-128"/>
              </a:rPr>
              <a:t>前向きに暮らしている人がたくさんいます。</a:t>
            </a:r>
            <a:endParaRPr lang="en-US" altLang="ja-JP" sz="2400" dirty="0" smtClean="0">
              <a:solidFill>
                <a:prstClr val="black"/>
              </a:solidFill>
              <a:latin typeface="UD デジタル 教科書体 N-B" panose="02020700000000000000" pitchFamily="17" charset="-128"/>
              <a:ea typeface="UD デジタル 教科書体 N-B" panose="02020700000000000000" pitchFamily="17" charset="-128"/>
            </a:endParaRPr>
          </a:p>
          <a:p>
            <a:pPr algn="ctr">
              <a:lnSpc>
                <a:spcPct val="150000"/>
              </a:lnSpc>
            </a:pPr>
            <a:endParaRPr lang="en-US" altLang="ja-JP" sz="2400" dirty="0">
              <a:solidFill>
                <a:prstClr val="black"/>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sz="2400" dirty="0" smtClean="0">
                <a:solidFill>
                  <a:prstClr val="black"/>
                </a:solidFill>
                <a:latin typeface="UD デジタル 教科書体 N-B" panose="02020700000000000000" pitchFamily="17" charset="-128"/>
                <a:ea typeface="UD デジタル 教科書体 N-B" panose="02020700000000000000" pitchFamily="17" charset="-128"/>
              </a:rPr>
              <a:t>誰もが認知症の知識をもち、</a:t>
            </a:r>
            <a:endParaRPr lang="en-US" altLang="ja-JP" sz="2400" dirty="0" smtClean="0">
              <a:solidFill>
                <a:prstClr val="black"/>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sz="2400" dirty="0" smtClean="0">
                <a:solidFill>
                  <a:prstClr val="black"/>
                </a:solidFill>
                <a:latin typeface="UD デジタル 教科書体 N-B" panose="02020700000000000000" pitchFamily="17" charset="-128"/>
                <a:ea typeface="UD デジタル 教科書体 N-B" panose="02020700000000000000" pitchFamily="17" charset="-128"/>
              </a:rPr>
              <a:t>そのうえでちょっとした工夫や気づかいができれば、</a:t>
            </a:r>
            <a:endParaRPr lang="en-US" altLang="ja-JP" sz="2400" dirty="0" smtClean="0">
              <a:solidFill>
                <a:prstClr val="black"/>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sz="2400" dirty="0" smtClean="0">
                <a:solidFill>
                  <a:prstClr val="black"/>
                </a:solidFill>
                <a:latin typeface="UD デジタル 教科書体 N-B" panose="02020700000000000000" pitchFamily="17" charset="-128"/>
                <a:ea typeface="UD デジタル 教科書体 N-B" panose="02020700000000000000" pitchFamily="17" charset="-128"/>
              </a:rPr>
              <a:t>認知症の人やその家族を応援できます。</a:t>
            </a:r>
            <a:endParaRPr lang="ja-JP" altLang="en-US" sz="2400" dirty="0"/>
          </a:p>
        </p:txBody>
      </p:sp>
      <p:pic>
        <p:nvPicPr>
          <p:cNvPr id="6" name="図 5">
            <a:extLst>
              <a:ext uri="{FF2B5EF4-FFF2-40B4-BE49-F238E27FC236}">
                <a16:creationId xmlns:a16="http://schemas.microsoft.com/office/drawing/2014/main" id="{296D7C04-5C0B-44DE-B9F0-F7A3C59FD204}"/>
              </a:ext>
            </a:extLst>
          </p:cNvPr>
          <p:cNvPicPr>
            <a:picLocks noChangeAspect="1"/>
          </p:cNvPicPr>
          <p:nvPr/>
        </p:nvPicPr>
        <p:blipFill>
          <a:blip r:embed="rId3"/>
          <a:stretch>
            <a:fillRect/>
          </a:stretch>
        </p:blipFill>
        <p:spPr>
          <a:xfrm>
            <a:off x="9695015" y="4893244"/>
            <a:ext cx="1686437" cy="1540397"/>
          </a:xfrm>
          <a:prstGeom prst="rect">
            <a:avLst/>
          </a:prstGeom>
        </p:spPr>
      </p:pic>
      <p:sp>
        <p:nvSpPr>
          <p:cNvPr id="2" name="正方形/長方形 1"/>
          <p:cNvSpPr/>
          <p:nvPr/>
        </p:nvSpPr>
        <p:spPr>
          <a:xfrm>
            <a:off x="10538233" y="396240"/>
            <a:ext cx="1363288"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P.2</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4351377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8189" y="-33124"/>
            <a:ext cx="12203570" cy="1138773"/>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あらわ</a:t>
            </a:r>
            <a:r>
              <a:rPr lang="ja-JP" altLang="en-US" dirty="0" smtClean="0">
                <a:solidFill>
                  <a:srgbClr val="FF0000"/>
                </a:solidFill>
                <a:latin typeface="UD デジタル 教科書体 NK-B" panose="02020700000000000000" pitchFamily="18" charset="-128"/>
                <a:ea typeface="UD デジタル 教科書体 NK-B" panose="02020700000000000000" pitchFamily="18" charset="-128"/>
              </a:rPr>
              <a:t>れ方は十人十色</a:t>
            </a:r>
            <a:endParaRPr lang="en-US" altLang="ja-JP"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ja-JP" altLang="en-US" sz="1600" dirty="0">
                <a:latin typeface="UD デジタル 教科書体 NK-B" panose="02020700000000000000" pitchFamily="18" charset="-128"/>
                <a:ea typeface="UD デジタル 教科書体 NK-B" panose="02020700000000000000" pitchFamily="18" charset="-128"/>
              </a:rPr>
              <a:t>認知症</a:t>
            </a:r>
            <a:r>
              <a:rPr lang="ja-JP" altLang="en-US" sz="1600" dirty="0" smtClean="0">
                <a:latin typeface="UD デジタル 教科書体 NK-B" panose="02020700000000000000" pitchFamily="18" charset="-128"/>
                <a:ea typeface="UD デジタル 教科書体 NK-B" panose="02020700000000000000" pitchFamily="18" charset="-128"/>
              </a:rPr>
              <a:t>の進行やあらわれる症状は人それぞれ、原因となる病気もさまざま</a:t>
            </a:r>
            <a:endParaRPr lang="en-US" altLang="ja-JP" sz="1600" dirty="0" smtClean="0">
              <a:latin typeface="UD デジタル 教科書体 NK-B" panose="02020700000000000000" pitchFamily="18" charset="-128"/>
              <a:ea typeface="UD デジタル 教科書体 NK-B" panose="02020700000000000000" pitchFamily="18" charset="-128"/>
            </a:endParaRPr>
          </a:p>
        </p:txBody>
      </p:sp>
      <p:graphicFrame>
        <p:nvGraphicFramePr>
          <p:cNvPr id="10" name="表 9"/>
          <p:cNvGraphicFramePr>
            <a:graphicFrameLocks noGrp="1"/>
          </p:cNvGraphicFramePr>
          <p:nvPr>
            <p:extLst/>
          </p:nvPr>
        </p:nvGraphicFramePr>
        <p:xfrm>
          <a:off x="155338" y="1201278"/>
          <a:ext cx="11658600" cy="3359404"/>
        </p:xfrm>
        <a:graphic>
          <a:graphicData uri="http://schemas.openxmlformats.org/drawingml/2006/table">
            <a:tbl>
              <a:tblPr firstRow="1" bandRow="1">
                <a:tableStyleId>{17292A2E-F333-43FB-9621-5CBBE7FDCDCB}</a:tableStyleId>
              </a:tblPr>
              <a:tblGrid>
                <a:gridCol w="3236255">
                  <a:extLst>
                    <a:ext uri="{9D8B030D-6E8A-4147-A177-3AD203B41FA5}">
                      <a16:colId xmlns:a16="http://schemas.microsoft.com/office/drawing/2014/main" val="286733718"/>
                    </a:ext>
                  </a:extLst>
                </a:gridCol>
                <a:gridCol w="8422345">
                  <a:extLst>
                    <a:ext uri="{9D8B030D-6E8A-4147-A177-3AD203B41FA5}">
                      <a16:colId xmlns:a16="http://schemas.microsoft.com/office/drawing/2014/main" val="1799035046"/>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神経変性疾患</a:t>
                      </a:r>
                      <a:r>
                        <a:rPr kumimoji="1" lang="ja-JP" altLang="en-US" sz="1600" b="0" i="0" u="none" strike="noStrike" kern="1200" cap="none" spc="0" normalizeH="0" baseline="0" noProof="0" dirty="0" smtClean="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脳の神経細胞そのものが変化していく病気のグループ</a:t>
                      </a:r>
                      <a:endParaRPr kumimoji="1" lang="ja-JP" alt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solidFill>
                      <a:srgbClr val="FFFFCC"/>
                    </a:solidFill>
                  </a:tcPr>
                </a:tc>
                <a:tc hMerge="1">
                  <a:txBody>
                    <a:bodyPr/>
                    <a:lstStyle/>
                    <a:p>
                      <a:endParaRPr kumimoji="1" lang="ja-JP" altLang="en-US" dirty="0"/>
                    </a:p>
                  </a:txBody>
                  <a:tcP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solidFill>
                      <a:srgbClr val="FFFFCC"/>
                    </a:solidFill>
                  </a:tcPr>
                </a:tc>
                <a:extLst>
                  <a:ext uri="{0D108BD9-81ED-4DB2-BD59-A6C34878D82A}">
                    <a16:rowId xmlns:a16="http://schemas.microsoft.com/office/drawing/2014/main" val="381595294"/>
                  </a:ext>
                </a:extLst>
              </a:tr>
              <a:tr h="370840">
                <a:tc>
                  <a:txBody>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アルツハイマー型認知症</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（脳が徐々に萎縮してくる）</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認知症の中でもっとも多い　</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tc>
                  <a:txBody>
                    <a:bodyPr/>
                    <a:lstStyle/>
                    <a:p>
                      <a:pPr algn="l">
                        <a:lnSpc>
                          <a:spcPct val="150000"/>
                        </a:lnSpc>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初期からもの忘れがみられ、同じ話の繰り返しから始まり、年月日や時間、季節の感覚が薄れ、不安、うつ、妄想が出やすく、徐々に進行してくるのが特徴。</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algn="l">
                        <a:lnSpc>
                          <a:spcPct val="150000"/>
                        </a:lnSpc>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👉昔のことはよく覚えているけど、最近のことは忘れている。</a:t>
                      </a:r>
                      <a:endParaRPr kumimoji="1" lang="ja-JP" altLang="en-US" sz="1300" dirty="0" smtClean="0"/>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extLst>
                  <a:ext uri="{0D108BD9-81ED-4DB2-BD59-A6C34878D82A}">
                    <a16:rowId xmlns:a16="http://schemas.microsoft.com/office/drawing/2014/main" val="3003212136"/>
                  </a:ext>
                </a:extLst>
              </a:tr>
              <a:tr h="370840">
                <a:tc>
                  <a:txBody>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レビー小体型認知症</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（脳にレビー小体という物質がたまる）</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tc>
                  <a:txBody>
                    <a:bodyPr/>
                    <a:lstStyle/>
                    <a:p>
                      <a:pPr marL="0" marR="0" lvl="0" indent="0" algn="l" defTabSz="577850" rtl="0" eaLnBrk="1" fontAlgn="auto" latinLnBrk="0" hangingPunct="1">
                        <a:lnSpc>
                          <a:spcPct val="10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記憶障害は比較的軽いことが多く、頭がはっきりしている時とボーッとしている時があって、日によって症状の変動が大きいのが特徴。</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577850" rtl="0" eaLnBrk="1" fontAlgn="auto" latinLnBrk="0" hangingPunct="1">
                        <a:lnSpc>
                          <a:spcPct val="10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👉小刻み歩行や手足の震えなどのパーキンソン症状がみられる。</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577850" rtl="0" eaLnBrk="1" fontAlgn="auto" latinLnBrk="0" hangingPunct="1">
                        <a:lnSpc>
                          <a:spcPct val="10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👉実際にはいない人が見えるなどのリアルな幻視や眠っている間に怒鳴るなどの症状がみられる。</a:t>
                      </a: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extLst>
                  <a:ext uri="{0D108BD9-81ED-4DB2-BD59-A6C34878D82A}">
                    <a16:rowId xmlns:a16="http://schemas.microsoft.com/office/drawing/2014/main" val="3719015589"/>
                  </a:ext>
                </a:extLst>
              </a:tr>
              <a:tr h="370840">
                <a:tc>
                  <a:txBody>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前頭側頭型認知症</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（前頭葉や側頭葉を中心に脳が萎縮）</a:t>
                      </a:r>
                      <a:endParaRPr kumimoji="1" lang="ja-JP" altLang="en-US" sz="13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性格の変化やコミュニケーションの障害、行動の異常など、社会生活上での支障が目立ち、若年者の発症が多いのが特徴。</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👉物忘れよりも、感情を抑制することが難しく、社会のルールを守れなくなるといったことが起こります。</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extLst>
                  <a:ext uri="{0D108BD9-81ED-4DB2-BD59-A6C34878D82A}">
                    <a16:rowId xmlns:a16="http://schemas.microsoft.com/office/drawing/2014/main" val="3263803493"/>
                  </a:ext>
                </a:extLst>
              </a:tr>
            </a:tbl>
          </a:graphicData>
        </a:graphic>
      </p:graphicFrame>
      <p:graphicFrame>
        <p:nvGraphicFramePr>
          <p:cNvPr id="11" name="表 10"/>
          <p:cNvGraphicFramePr>
            <a:graphicFrameLocks noGrp="1"/>
          </p:cNvGraphicFramePr>
          <p:nvPr>
            <p:extLst/>
          </p:nvPr>
        </p:nvGraphicFramePr>
        <p:xfrm>
          <a:off x="155338" y="4802875"/>
          <a:ext cx="11658600" cy="1730248"/>
        </p:xfrm>
        <a:graphic>
          <a:graphicData uri="http://schemas.openxmlformats.org/drawingml/2006/table">
            <a:tbl>
              <a:tblPr firstRow="1" bandRow="1">
                <a:tableStyleId>{17292A2E-F333-43FB-9621-5CBBE7FDCDCB}</a:tableStyleId>
              </a:tblPr>
              <a:tblGrid>
                <a:gridCol w="3252880">
                  <a:extLst>
                    <a:ext uri="{9D8B030D-6E8A-4147-A177-3AD203B41FA5}">
                      <a16:colId xmlns:a16="http://schemas.microsoft.com/office/drawing/2014/main" val="513472152"/>
                    </a:ext>
                  </a:extLst>
                </a:gridCol>
                <a:gridCol w="8405720">
                  <a:extLst>
                    <a:ext uri="{9D8B030D-6E8A-4147-A177-3AD203B41FA5}">
                      <a16:colId xmlns:a16="http://schemas.microsoft.com/office/drawing/2014/main" val="4226695899"/>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血管障害</a:t>
                      </a:r>
                      <a:r>
                        <a:rPr kumimoji="1" lang="ja-JP" altLang="en-US" sz="1600" b="0" i="0" u="none" strike="noStrike" kern="1200" cap="none" spc="0" normalizeH="0" baseline="0" noProof="0" dirty="0" smtClean="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脳梗塞や脳出血等を起こしたことにより、おこってくる認知症のグループ</a:t>
                      </a:r>
                      <a:endParaRPr kumimoji="1" lang="ja-JP" alt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solidFill>
                      <a:srgbClr val="FFFFCC"/>
                    </a:solidFill>
                  </a:tcPr>
                </a:tc>
                <a:tc hMerge="1">
                  <a:txBody>
                    <a:bodyPr/>
                    <a:lstStyle/>
                    <a:p>
                      <a:endParaRPr kumimoji="1" lang="ja-JP" altLang="en-US" dirty="0"/>
                    </a:p>
                  </a:txBody>
                  <a:tcP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solidFill>
                      <a:srgbClr val="FFFFCC"/>
                    </a:solidFill>
                  </a:tcPr>
                </a:tc>
                <a:extLst>
                  <a:ext uri="{0D108BD9-81ED-4DB2-BD59-A6C34878D82A}">
                    <a16:rowId xmlns:a16="http://schemas.microsoft.com/office/drawing/2014/main" val="2689894526"/>
                  </a:ext>
                </a:extLst>
              </a:tr>
              <a:tr h="370840">
                <a:tc>
                  <a:txBody>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脳血管性認知症</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（脳の血管が詰まったり、破れたりすることで起こる）</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脳梗塞や脳出血、脳動脈硬化など</a:t>
                      </a: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tc>
                  <a:txBody>
                    <a:bodyPr/>
                    <a:lstStyle/>
                    <a:p>
                      <a:pPr marL="0" marR="0" lvl="0" indent="0" algn="l" defTabSz="577850" rtl="0" eaLnBrk="1" fontAlgn="auto" latinLnBrk="0" hangingPunct="1">
                        <a:lnSpc>
                          <a:spcPct val="10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再発するたびに段階的に進行していくのが特徴。</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577850" rtl="0" eaLnBrk="1" fontAlgn="auto" latinLnBrk="0" hangingPunct="1">
                        <a:lnSpc>
                          <a:spcPct val="10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👉しっかりしている時とそうでない時があって認知機能低下がまだらに起こるため「まだら認知症」ともいわ　</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577850" rtl="0" eaLnBrk="1" fontAlgn="auto" latinLnBrk="0" hangingPunct="1">
                        <a:lnSpc>
                          <a:spcPct val="10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　れている。</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577850" rtl="0" eaLnBrk="1" fontAlgn="auto" latinLnBrk="0" hangingPunct="1">
                        <a:lnSpc>
                          <a:spcPct val="10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👉意欲や自発性の低下により落ち込んだり、感情の起伏が激しくなるため、ちょっとしたことで泣いたり、</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577850" rtl="0" eaLnBrk="1" fontAlgn="auto" latinLnBrk="0" hangingPunct="1">
                        <a:lnSpc>
                          <a:spcPct val="100000"/>
                        </a:lnSpc>
                        <a:spcBef>
                          <a:spcPct val="0"/>
                        </a:spcBef>
                        <a:spcAft>
                          <a:spcPct val="350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　おかしくなくても笑ったりする様子が見られたりもする。</a:t>
                      </a:r>
                      <a:endParaRPr kumimoji="1" lang="en-US" altLang="ja-JP" sz="1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extLst>
                  <a:ext uri="{0D108BD9-81ED-4DB2-BD59-A6C34878D82A}">
                    <a16:rowId xmlns:a16="http://schemas.microsoft.com/office/drawing/2014/main" val="2888575886"/>
                  </a:ext>
                </a:extLst>
              </a:tr>
            </a:tbl>
          </a:graphicData>
        </a:graphic>
      </p:graphicFrame>
      <p:sp>
        <p:nvSpPr>
          <p:cNvPr id="6" name="正方形/長方形 5"/>
          <p:cNvSpPr/>
          <p:nvPr/>
        </p:nvSpPr>
        <p:spPr>
          <a:xfrm>
            <a:off x="10249438" y="242546"/>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P.20</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9486557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8189" y="-33124"/>
            <a:ext cx="12203570" cy="923330"/>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a:solidFill>
                  <a:srgbClr val="FF0000"/>
                </a:solidFill>
                <a:latin typeface="UD デジタル 教科書体 NK-B" panose="02020700000000000000" pitchFamily="18" charset="-128"/>
                <a:ea typeface="UD デジタル 教科書体 NK-B" panose="02020700000000000000" pitchFamily="18" charset="-128"/>
              </a:rPr>
              <a:t>認知</a:t>
            </a: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症の経過</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p:txBody>
      </p:sp>
      <p:pic>
        <p:nvPicPr>
          <p:cNvPr id="5" name="図 4"/>
          <p:cNvPicPr>
            <a:picLocks noChangeAspect="1"/>
          </p:cNvPicPr>
          <p:nvPr/>
        </p:nvPicPr>
        <p:blipFill rotWithShape="1">
          <a:blip r:embed="rId3"/>
          <a:srcRect l="974" t="40124" r="50711" b="39611"/>
          <a:stretch/>
        </p:blipFill>
        <p:spPr>
          <a:xfrm>
            <a:off x="58189" y="740586"/>
            <a:ext cx="12015397" cy="2776337"/>
          </a:xfrm>
          <a:prstGeom prst="rect">
            <a:avLst/>
          </a:prstGeom>
        </p:spPr>
      </p:pic>
      <p:pic>
        <p:nvPicPr>
          <p:cNvPr id="6" name="図 5"/>
          <p:cNvPicPr>
            <a:picLocks noChangeAspect="1"/>
          </p:cNvPicPr>
          <p:nvPr/>
        </p:nvPicPr>
        <p:blipFill rotWithShape="1">
          <a:blip r:embed="rId3"/>
          <a:srcRect l="49287" t="40124" r="4706" b="39611"/>
          <a:stretch/>
        </p:blipFill>
        <p:spPr>
          <a:xfrm>
            <a:off x="171807" y="3436757"/>
            <a:ext cx="11901779" cy="2771525"/>
          </a:xfrm>
          <a:prstGeom prst="rect">
            <a:avLst/>
          </a:prstGeom>
        </p:spPr>
      </p:pic>
      <p:sp>
        <p:nvSpPr>
          <p:cNvPr id="7" name="正方形/長方形 6"/>
          <p:cNvSpPr/>
          <p:nvPr/>
        </p:nvSpPr>
        <p:spPr>
          <a:xfrm>
            <a:off x="776885" y="6208282"/>
            <a:ext cx="9533379" cy="646331"/>
          </a:xfrm>
          <a:prstGeom prst="rect">
            <a:avLst/>
          </a:prstGeom>
        </p:spPr>
        <p:txBody>
          <a:bodyPr wrap="none">
            <a:spAutoFit/>
          </a:bodyPr>
          <a:lstStyle/>
          <a:p>
            <a:pPr algn="ctr"/>
            <a:r>
              <a:rPr lang="ja-JP" altLang="en-US" dirty="0" smtClean="0">
                <a:solidFill>
                  <a:srgbClr val="FF0000"/>
                </a:solidFill>
                <a:latin typeface="UD デジタル 教科書体 N-B" panose="02020700000000000000" pitchFamily="17" charset="-128"/>
                <a:ea typeface="UD デジタル 教科書体 N-B" panose="02020700000000000000" pitchFamily="17" charset="-128"/>
              </a:rPr>
              <a:t>原因となる病気、治療法やケア方法により異なります。</a:t>
            </a:r>
            <a:endParaRPr lang="en-US" altLang="ja-JP" dirty="0" smtClean="0">
              <a:solidFill>
                <a:srgbClr val="FF0000"/>
              </a:solidFill>
              <a:latin typeface="UD デジタル 教科書体 N-B" panose="02020700000000000000" pitchFamily="17" charset="-128"/>
              <a:ea typeface="UD デジタル 教科書体 N-B" panose="02020700000000000000" pitchFamily="17" charset="-128"/>
            </a:endParaRPr>
          </a:p>
          <a:p>
            <a:pPr algn="ctr"/>
            <a:r>
              <a:rPr lang="ja-JP" altLang="en-US" dirty="0">
                <a:solidFill>
                  <a:srgbClr val="FF0000"/>
                </a:solidFill>
                <a:latin typeface="UD デジタル 教科書体 N-B" panose="02020700000000000000" pitchFamily="17" charset="-128"/>
                <a:ea typeface="UD デジタル 教科書体 N-B" panose="02020700000000000000" pitchFamily="17" charset="-128"/>
              </a:rPr>
              <a:t>不適切</a:t>
            </a:r>
            <a:r>
              <a:rPr lang="ja-JP" altLang="en-US" dirty="0" smtClean="0">
                <a:solidFill>
                  <a:srgbClr val="FF0000"/>
                </a:solidFill>
                <a:latin typeface="UD デジタル 教科書体 N-B" panose="02020700000000000000" pitchFamily="17" charset="-128"/>
                <a:ea typeface="UD デジタル 教科書体 N-B" panose="02020700000000000000" pitchFamily="17" charset="-128"/>
              </a:rPr>
              <a:t>な対応は、「行動・心理症状（</a:t>
            </a:r>
            <a:r>
              <a:rPr lang="en-US" altLang="ja-JP" dirty="0" smtClean="0">
                <a:solidFill>
                  <a:srgbClr val="FF0000"/>
                </a:solidFill>
                <a:latin typeface="UD デジタル 教科書体 N-B" panose="02020700000000000000" pitchFamily="17" charset="-128"/>
                <a:ea typeface="UD デジタル 教科書体 N-B" panose="02020700000000000000" pitchFamily="17" charset="-128"/>
              </a:rPr>
              <a:t>BPSD)</a:t>
            </a:r>
            <a:r>
              <a:rPr lang="ja-JP" altLang="en-US" dirty="0" smtClean="0">
                <a:solidFill>
                  <a:srgbClr val="FF0000"/>
                </a:solidFill>
                <a:latin typeface="UD デジタル 教科書体 N-B" panose="02020700000000000000" pitchFamily="17" charset="-128"/>
                <a:ea typeface="UD デジタル 教科書体 N-B" panose="02020700000000000000" pitchFamily="17" charset="-128"/>
              </a:rPr>
              <a:t>を招くなど病状を悪化させることがあります。</a:t>
            </a:r>
            <a:endParaRPr lang="ja-JP" altLang="en-US" dirty="0">
              <a:solidFill>
                <a:srgbClr val="FF0000"/>
              </a:solidFill>
            </a:endParaRPr>
          </a:p>
        </p:txBody>
      </p:sp>
      <p:sp>
        <p:nvSpPr>
          <p:cNvPr id="8" name="正方形/長方形 7"/>
          <p:cNvSpPr/>
          <p:nvPr/>
        </p:nvSpPr>
        <p:spPr>
          <a:xfrm>
            <a:off x="10224499" y="275074"/>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P.21</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8888301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2356"/>
            <a:ext cx="12203570" cy="923330"/>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a:solidFill>
                  <a:srgbClr val="FF0000"/>
                </a:solidFill>
                <a:latin typeface="UD デジタル 教科書体 NK-B" panose="02020700000000000000" pitchFamily="18" charset="-128"/>
                <a:ea typeface="UD デジタル 教科書体 NK-B" panose="02020700000000000000" pitchFamily="18" charset="-128"/>
              </a:rPr>
              <a:t>認知</a:t>
            </a: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症の経過</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p:txBody>
      </p:sp>
      <p:graphicFrame>
        <p:nvGraphicFramePr>
          <p:cNvPr id="5" name="表 4"/>
          <p:cNvGraphicFramePr>
            <a:graphicFrameLocks noGrp="1"/>
          </p:cNvGraphicFramePr>
          <p:nvPr>
            <p:extLst/>
          </p:nvPr>
        </p:nvGraphicFramePr>
        <p:xfrm>
          <a:off x="241071" y="858061"/>
          <a:ext cx="11446626" cy="643621"/>
        </p:xfrm>
        <a:graphic>
          <a:graphicData uri="http://schemas.openxmlformats.org/drawingml/2006/table">
            <a:tbl>
              <a:tblPr firstRow="1" bandRow="1">
                <a:tableStyleId>{5C22544A-7EE6-4342-B048-85BDC9FD1C3A}</a:tableStyleId>
              </a:tblPr>
              <a:tblGrid>
                <a:gridCol w="4580311">
                  <a:extLst>
                    <a:ext uri="{9D8B030D-6E8A-4147-A177-3AD203B41FA5}">
                      <a16:colId xmlns:a16="http://schemas.microsoft.com/office/drawing/2014/main" val="1733674091"/>
                    </a:ext>
                  </a:extLst>
                </a:gridCol>
                <a:gridCol w="6866315">
                  <a:extLst>
                    <a:ext uri="{9D8B030D-6E8A-4147-A177-3AD203B41FA5}">
                      <a16:colId xmlns:a16="http://schemas.microsoft.com/office/drawing/2014/main" val="1435257225"/>
                    </a:ext>
                  </a:extLst>
                </a:gridCol>
              </a:tblGrid>
              <a:tr h="643621">
                <a:tc>
                  <a:txBody>
                    <a:bodyPr/>
                    <a:lstStyle/>
                    <a:p>
                      <a:pPr lvl="1" algn="ctr">
                        <a:lnSpc>
                          <a:spcPct val="100000"/>
                        </a:lnSpc>
                      </a:pPr>
                      <a:r>
                        <a:rPr kumimoji="1" lang="ja-JP" altLang="en-US" b="0" dirty="0" smtClean="0">
                          <a:latin typeface="UD デジタル 教科書体 N-B" panose="02020700000000000000" pitchFamily="17" charset="-128"/>
                          <a:ea typeface="UD デジタル 教科書体 N-B" panose="02020700000000000000" pitchFamily="17" charset="-128"/>
                        </a:rPr>
                        <a:t>認知症ではない</a:t>
                      </a:r>
                      <a:endParaRPr kumimoji="1" lang="ja-JP" altLang="en-US" b="0" dirty="0">
                        <a:latin typeface="UD デジタル 教科書体 N-B" panose="02020700000000000000" pitchFamily="17" charset="-128"/>
                        <a:ea typeface="UD デジタル 教科書体 N-B" panose="02020700000000000000" pitchFamily="17" charset="-128"/>
                      </a:endParaRPr>
                    </a:p>
                  </a:txBody>
                  <a:tcPr anchor="ctr">
                    <a:solidFill>
                      <a:srgbClr val="92D050"/>
                    </a:solidFill>
                  </a:tcPr>
                </a:tc>
                <a:tc>
                  <a:txBody>
                    <a:bodyPr/>
                    <a:lstStyle/>
                    <a:p>
                      <a:pPr lvl="1" algn="ctr">
                        <a:lnSpc>
                          <a:spcPct val="100000"/>
                        </a:lnSpc>
                      </a:pPr>
                      <a:r>
                        <a:rPr kumimoji="1" lang="ja-JP" altLang="en-US" b="0" dirty="0" smtClean="0">
                          <a:latin typeface="UD デジタル 教科書体 N-B" panose="02020700000000000000" pitchFamily="17" charset="-128"/>
                          <a:ea typeface="UD デジタル 教科書体 N-B" panose="02020700000000000000" pitchFamily="17" charset="-128"/>
                        </a:rPr>
                        <a:t>認知症</a:t>
                      </a:r>
                      <a:endParaRPr kumimoji="1" lang="ja-JP" altLang="en-US" b="0" dirty="0">
                        <a:latin typeface="UD デジタル 教科書体 N-B" panose="02020700000000000000" pitchFamily="17" charset="-128"/>
                        <a:ea typeface="UD デジタル 教科書体 N-B" panose="02020700000000000000" pitchFamily="17" charset="-128"/>
                      </a:endParaRPr>
                    </a:p>
                  </a:txBody>
                  <a:tcPr anchor="ctr"/>
                </a:tc>
                <a:extLst>
                  <a:ext uri="{0D108BD9-81ED-4DB2-BD59-A6C34878D82A}">
                    <a16:rowId xmlns:a16="http://schemas.microsoft.com/office/drawing/2014/main" val="2101750786"/>
                  </a:ext>
                </a:extLst>
              </a:tr>
            </a:tbl>
          </a:graphicData>
        </a:graphic>
      </p:graphicFrame>
      <p:graphicFrame>
        <p:nvGraphicFramePr>
          <p:cNvPr id="6" name="表 5"/>
          <p:cNvGraphicFramePr>
            <a:graphicFrameLocks noGrp="1"/>
          </p:cNvGraphicFramePr>
          <p:nvPr>
            <p:extLst/>
          </p:nvPr>
        </p:nvGraphicFramePr>
        <p:xfrm>
          <a:off x="241067" y="1535999"/>
          <a:ext cx="11446630" cy="1847281"/>
        </p:xfrm>
        <a:graphic>
          <a:graphicData uri="http://schemas.openxmlformats.org/drawingml/2006/table">
            <a:tbl>
              <a:tblPr firstRow="1" bandRow="1">
                <a:tableStyleId>{5C22544A-7EE6-4342-B048-85BDC9FD1C3A}</a:tableStyleId>
              </a:tblPr>
              <a:tblGrid>
                <a:gridCol w="2289326">
                  <a:extLst>
                    <a:ext uri="{9D8B030D-6E8A-4147-A177-3AD203B41FA5}">
                      <a16:colId xmlns:a16="http://schemas.microsoft.com/office/drawing/2014/main" val="1795266200"/>
                    </a:ext>
                  </a:extLst>
                </a:gridCol>
                <a:gridCol w="2289326">
                  <a:extLst>
                    <a:ext uri="{9D8B030D-6E8A-4147-A177-3AD203B41FA5}">
                      <a16:colId xmlns:a16="http://schemas.microsoft.com/office/drawing/2014/main" val="256610819"/>
                    </a:ext>
                  </a:extLst>
                </a:gridCol>
                <a:gridCol w="2289326">
                  <a:extLst>
                    <a:ext uri="{9D8B030D-6E8A-4147-A177-3AD203B41FA5}">
                      <a16:colId xmlns:a16="http://schemas.microsoft.com/office/drawing/2014/main" val="2513906300"/>
                    </a:ext>
                  </a:extLst>
                </a:gridCol>
                <a:gridCol w="2289326">
                  <a:extLst>
                    <a:ext uri="{9D8B030D-6E8A-4147-A177-3AD203B41FA5}">
                      <a16:colId xmlns:a16="http://schemas.microsoft.com/office/drawing/2014/main" val="1975551601"/>
                    </a:ext>
                  </a:extLst>
                </a:gridCol>
                <a:gridCol w="2289326">
                  <a:extLst>
                    <a:ext uri="{9D8B030D-6E8A-4147-A177-3AD203B41FA5}">
                      <a16:colId xmlns:a16="http://schemas.microsoft.com/office/drawing/2014/main" val="3975889092"/>
                    </a:ext>
                  </a:extLst>
                </a:gridCol>
              </a:tblGrid>
              <a:tr h="1847281">
                <a:tc>
                  <a:txBody>
                    <a:bodyPr/>
                    <a:lstStyle/>
                    <a:p>
                      <a:pPr algn="ctr"/>
                      <a:endParaRPr kumimoji="1" lang="en-US" altLang="ja-JP" sz="1000" b="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b="0" dirty="0" smtClean="0">
                          <a:solidFill>
                            <a:schemeClr val="tx1"/>
                          </a:solidFill>
                          <a:latin typeface="UD デジタル 教科書体 N-B" panose="02020700000000000000" pitchFamily="17" charset="-128"/>
                          <a:ea typeface="UD デジタル 教科書体 N-B" panose="02020700000000000000" pitchFamily="17" charset="-128"/>
                        </a:rPr>
                        <a:t>健常</a:t>
                      </a:r>
                      <a:endParaRPr kumimoji="1" lang="ja-JP" altLang="en-US" b="0" dirty="0">
                        <a:solidFill>
                          <a:schemeClr val="tx1"/>
                        </a:solidFill>
                        <a:latin typeface="UD デジタル 教科書体 N-B" panose="02020700000000000000" pitchFamily="17" charset="-128"/>
                        <a:ea typeface="UD デジタル 教科書体 N-B" panose="02020700000000000000" pitchFamily="17"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en-US" altLang="ja-JP" sz="10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en-US" altLang="ja-JP" dirty="0" smtClean="0">
                          <a:solidFill>
                            <a:schemeClr val="tx1"/>
                          </a:solidFill>
                          <a:latin typeface="UD デジタル 教科書体 N-B" panose="02020700000000000000" pitchFamily="17" charset="-128"/>
                          <a:ea typeface="UD デジタル 教科書体 N-B" panose="02020700000000000000" pitchFamily="17" charset="-128"/>
                        </a:rPr>
                        <a:t>MCI</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en-US" altLang="ja-JP" sz="10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軽度認知症</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en-US" altLang="ja-JP" sz="10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中度認知症</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en-US" altLang="ja-JP" sz="10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重度認知症</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7497609"/>
                  </a:ext>
                </a:extLst>
              </a:tr>
            </a:tbl>
          </a:graphicData>
        </a:graphic>
      </p:graphicFrame>
      <p:sp>
        <p:nvSpPr>
          <p:cNvPr id="7" name="右矢印 6"/>
          <p:cNvSpPr/>
          <p:nvPr/>
        </p:nvSpPr>
        <p:spPr>
          <a:xfrm>
            <a:off x="1925092" y="1964190"/>
            <a:ext cx="3441468" cy="266007"/>
          </a:xfrm>
          <a:prstGeom prst="rightArrow">
            <a:avLst>
              <a:gd name="adj1" fmla="val 50000"/>
              <a:gd name="adj2" fmla="val 868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右矢印 7"/>
          <p:cNvSpPr/>
          <p:nvPr/>
        </p:nvSpPr>
        <p:spPr>
          <a:xfrm>
            <a:off x="2281141" y="2469261"/>
            <a:ext cx="545870" cy="266007"/>
          </a:xfrm>
          <a:prstGeom prst="rightArrow">
            <a:avLst>
              <a:gd name="adj1" fmla="val 50000"/>
              <a:gd name="adj2" fmla="val 868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4610100" y="2392381"/>
            <a:ext cx="545870" cy="266007"/>
          </a:xfrm>
          <a:prstGeom prst="rightArrow">
            <a:avLst>
              <a:gd name="adj1" fmla="val 50000"/>
              <a:gd name="adj2" fmla="val 868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6873932" y="2388711"/>
            <a:ext cx="545870" cy="266007"/>
          </a:xfrm>
          <a:prstGeom prst="rightArrow">
            <a:avLst>
              <a:gd name="adj1" fmla="val 50000"/>
              <a:gd name="adj2" fmla="val 868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9137764" y="2354857"/>
            <a:ext cx="545870" cy="266007"/>
          </a:xfrm>
          <a:prstGeom prst="rightArrow">
            <a:avLst>
              <a:gd name="adj1" fmla="val 50000"/>
              <a:gd name="adj2" fmla="val 868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rot="10800000">
            <a:off x="2267969" y="2814954"/>
            <a:ext cx="545870" cy="266007"/>
          </a:xfrm>
          <a:prstGeom prst="rightArrow">
            <a:avLst>
              <a:gd name="adj1" fmla="val 50000"/>
              <a:gd name="adj2" fmla="val 8684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619203" y="2142901"/>
            <a:ext cx="2053245" cy="402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（軽度認知障害）</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4" name="正方形/長方形 13"/>
          <p:cNvSpPr/>
          <p:nvPr/>
        </p:nvSpPr>
        <p:spPr>
          <a:xfrm>
            <a:off x="680930" y="2428696"/>
            <a:ext cx="1456114" cy="8603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latin typeface="UD デジタル 教科書体 N-B" panose="02020700000000000000" pitchFamily="17" charset="-128"/>
                <a:ea typeface="UD デジタル 教科書体 N-B" panose="02020700000000000000" pitchFamily="17" charset="-128"/>
              </a:rPr>
              <a:t>1</a:t>
            </a: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年で</a:t>
            </a:r>
            <a:endParaRPr kumimoji="1"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en-US" altLang="ja-JP" dirty="0" smtClean="0">
                <a:solidFill>
                  <a:schemeClr val="tx1"/>
                </a:solidFill>
                <a:latin typeface="UD デジタル 教科書体 N-B" panose="02020700000000000000" pitchFamily="17" charset="-128"/>
                <a:ea typeface="UD デジタル 教科書体 N-B" panose="02020700000000000000" pitchFamily="17" charset="-128"/>
              </a:rPr>
              <a:t>16</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a:t>
            </a:r>
            <a:r>
              <a:rPr lang="en-US" altLang="ja-JP" dirty="0" smtClean="0">
                <a:solidFill>
                  <a:schemeClr val="tx1"/>
                </a:solidFill>
                <a:latin typeface="UD デジタル 教科書体 N-B" panose="02020700000000000000" pitchFamily="17" charset="-128"/>
                <a:ea typeface="UD デジタル 教科書体 N-B" panose="02020700000000000000" pitchFamily="17" charset="-128"/>
              </a:rPr>
              <a:t>41</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％が</a:t>
            </a:r>
            <a:endParaRPr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dirty="0">
                <a:solidFill>
                  <a:schemeClr val="tx1"/>
                </a:solidFill>
                <a:latin typeface="UD デジタル 教科書体 N-B" panose="02020700000000000000" pitchFamily="17" charset="-128"/>
                <a:ea typeface="UD デジタル 教科書体 N-B" panose="02020700000000000000" pitchFamily="17" charset="-128"/>
              </a:rPr>
              <a:t>回復</a:t>
            </a:r>
          </a:p>
        </p:txBody>
      </p:sp>
      <p:sp>
        <p:nvSpPr>
          <p:cNvPr id="15" name="正方形/長方形 14"/>
          <p:cNvSpPr/>
          <p:nvPr/>
        </p:nvSpPr>
        <p:spPr>
          <a:xfrm>
            <a:off x="3857092" y="2706496"/>
            <a:ext cx="1903615" cy="581890"/>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latin typeface="UD デジタル 教科書体 N-B" panose="02020700000000000000" pitchFamily="17" charset="-128"/>
                <a:ea typeface="UD デジタル 教科書体 N-B" panose="02020700000000000000" pitchFamily="17" charset="-128"/>
              </a:rPr>
              <a:t>1</a:t>
            </a: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年で</a:t>
            </a:r>
            <a:r>
              <a:rPr lang="en-US" altLang="ja-JP" dirty="0" smtClean="0">
                <a:solidFill>
                  <a:schemeClr val="tx1"/>
                </a:solidFill>
                <a:latin typeface="UD デジタル 教科書体 N-B" panose="02020700000000000000" pitchFamily="17" charset="-128"/>
                <a:ea typeface="UD デジタル 教科書体 N-B" panose="02020700000000000000" pitchFamily="17" charset="-128"/>
              </a:rPr>
              <a:t>5</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a:t>
            </a:r>
            <a:r>
              <a:rPr lang="en-US" altLang="ja-JP" dirty="0" smtClean="0">
                <a:solidFill>
                  <a:schemeClr val="tx1"/>
                </a:solidFill>
                <a:latin typeface="UD デジタル 教科書体 N-B" panose="02020700000000000000" pitchFamily="17" charset="-128"/>
                <a:ea typeface="UD デジタル 教科書体 N-B" panose="02020700000000000000" pitchFamily="17" charset="-128"/>
              </a:rPr>
              <a:t>1</a:t>
            </a:r>
            <a:r>
              <a:rPr lang="en-US" altLang="ja-JP" dirty="0">
                <a:solidFill>
                  <a:schemeClr val="tx1"/>
                </a:solidFill>
                <a:latin typeface="UD デジタル 教科書体 N-B" panose="02020700000000000000" pitchFamily="17" charset="-128"/>
                <a:ea typeface="UD デジタル 教科書体 N-B" panose="02020700000000000000" pitchFamily="17" charset="-128"/>
              </a:rPr>
              <a:t>5</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a:t>
            </a:r>
            <a:endParaRPr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が認知症に移行</a:t>
            </a:r>
            <a:endParaRPr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6" name="正方形/長方形 15"/>
          <p:cNvSpPr/>
          <p:nvPr/>
        </p:nvSpPr>
        <p:spPr>
          <a:xfrm>
            <a:off x="1292469" y="3528139"/>
            <a:ext cx="9302262" cy="3233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en-US" altLang="ja-JP" dirty="0" smtClean="0">
                <a:solidFill>
                  <a:srgbClr val="FF5050"/>
                </a:solidFill>
                <a:latin typeface="UD デジタル 教科書体 N-B" panose="02020700000000000000" pitchFamily="17" charset="-128"/>
                <a:ea typeface="UD デジタル 教科書体 N-B" panose="02020700000000000000" pitchFamily="17" charset="-128"/>
              </a:rPr>
              <a:t>MCI</a:t>
            </a:r>
            <a:r>
              <a:rPr kumimoji="1" lang="ja-JP" altLang="en-US" dirty="0" smtClean="0">
                <a:solidFill>
                  <a:srgbClr val="FF5050"/>
                </a:solidFill>
                <a:latin typeface="UD デジタル 教科書体 N-B" panose="02020700000000000000" pitchFamily="17" charset="-128"/>
                <a:ea typeface="UD デジタル 教科書体 N-B" panose="02020700000000000000" pitchFamily="17" charset="-128"/>
              </a:rPr>
              <a:t>（軽度認知障害）とは？</a:t>
            </a:r>
            <a:endParaRPr kumimoji="1" lang="en-US" altLang="ja-JP" dirty="0" smtClean="0">
              <a:solidFill>
                <a:srgbClr val="FF5050"/>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日常生活に影響を及ぼす程度ではないため認知症と診断されませんが</a:t>
            </a:r>
            <a:endParaRPr kumimoji="1"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記憶障害などの軽度の認知機能障害が認められ</a:t>
            </a:r>
            <a:endParaRPr kumimoji="1"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正常とも言い切れない中間的な段階を</a:t>
            </a:r>
            <a:r>
              <a:rPr kumimoji="1" lang="en-US" altLang="ja-JP" dirty="0" smtClean="0">
                <a:solidFill>
                  <a:schemeClr val="tx1"/>
                </a:solidFill>
                <a:latin typeface="UD デジタル 教科書体 N-B" panose="02020700000000000000" pitchFamily="17" charset="-128"/>
                <a:ea typeface="UD デジタル 教科書体 N-B" panose="02020700000000000000" pitchFamily="17" charset="-128"/>
              </a:rPr>
              <a:t>MCI</a:t>
            </a: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と呼びます。</a:t>
            </a:r>
            <a:endParaRPr kumimoji="1"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en-US" altLang="ja-JP" dirty="0" smtClean="0">
                <a:solidFill>
                  <a:schemeClr val="tx1"/>
                </a:solidFill>
                <a:latin typeface="UD デジタル 教科書体 N-B" panose="02020700000000000000" pitchFamily="17" charset="-128"/>
                <a:ea typeface="UD デジタル 教科書体 N-B" panose="02020700000000000000" pitchFamily="17" charset="-128"/>
              </a:rPr>
              <a:t>MCI</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と診断された人は、必ずしも認知症に移行するとは限りません。</a:t>
            </a:r>
            <a:endParaRPr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kumimoji="1" lang="en-US" altLang="ja-JP" dirty="0" smtClean="0">
                <a:solidFill>
                  <a:schemeClr val="tx1"/>
                </a:solidFill>
                <a:latin typeface="UD デジタル 教科書体 N-B" panose="02020700000000000000" pitchFamily="17" charset="-128"/>
                <a:ea typeface="UD デジタル 教科書体 N-B" panose="02020700000000000000" pitchFamily="17" charset="-128"/>
              </a:rPr>
              <a:t>MCI</a:t>
            </a: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の段階で脳の活性化や生活習慣の改善に取り組むことは非常に重要です。</a:t>
            </a:r>
            <a:endParaRPr kumimoji="1"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また、</a:t>
            </a:r>
            <a:r>
              <a:rPr lang="en-US" altLang="ja-JP" dirty="0" smtClean="0">
                <a:solidFill>
                  <a:schemeClr val="tx1"/>
                </a:solidFill>
                <a:latin typeface="UD デジタル 教科書体 N-B" panose="02020700000000000000" pitchFamily="17" charset="-128"/>
                <a:ea typeface="UD デジタル 教科書体 N-B" panose="02020700000000000000" pitchFamily="17" charset="-128"/>
              </a:rPr>
              <a:t>MCI</a:t>
            </a: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の段階で、認知機能の低下をおこす原因疾患がわかれば</a:t>
            </a:r>
            <a:endParaRPr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適切な治療により進行を予防できる可能性が高くなります。</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7" name="正方形/長方形 16"/>
          <p:cNvSpPr/>
          <p:nvPr/>
        </p:nvSpPr>
        <p:spPr>
          <a:xfrm>
            <a:off x="10299314" y="301774"/>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P.21</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1615669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2356"/>
            <a:ext cx="12203570" cy="1231106"/>
          </a:xfrm>
          <a:prstGeom prst="rect">
            <a:avLst/>
          </a:prstGeom>
        </p:spPr>
        <p:txBody>
          <a:bodyPr wrap="square">
            <a:spAutoFit/>
          </a:bodyPr>
          <a:lstStyle/>
          <a:p>
            <a:pPr lvl="0" algn="ctr"/>
            <a:endParaRPr lang="en-US" altLang="ja-JP" sz="2000"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若年性認知症とは</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ja-JP" altLang="en-US" dirty="0" smtClean="0">
                <a:latin typeface="UD デジタル 教科書体 NK-B" panose="02020700000000000000" pitchFamily="18" charset="-128"/>
                <a:ea typeface="UD デジタル 教科書体 NK-B" panose="02020700000000000000" pitchFamily="18" charset="-128"/>
              </a:rPr>
              <a:t>６５歳未満で発症する認知症の総称</a:t>
            </a:r>
            <a:endParaRPr lang="en-US" altLang="ja-JP" dirty="0" smtClean="0">
              <a:latin typeface="UD デジタル 教科書体 NK-B" panose="02020700000000000000" pitchFamily="18" charset="-128"/>
              <a:ea typeface="UD デジタル 教科書体 NK-B" panose="02020700000000000000" pitchFamily="18" charset="-128"/>
            </a:endParaRPr>
          </a:p>
        </p:txBody>
      </p:sp>
      <p:sp>
        <p:nvSpPr>
          <p:cNvPr id="5" name="正方形/長方形 4"/>
          <p:cNvSpPr/>
          <p:nvPr/>
        </p:nvSpPr>
        <p:spPr>
          <a:xfrm>
            <a:off x="1125416" y="1698921"/>
            <a:ext cx="10243038" cy="2862322"/>
          </a:xfrm>
          <a:prstGeom prst="rect">
            <a:avLst/>
          </a:prstGeom>
        </p:spPr>
        <p:txBody>
          <a:bodyPr wrap="square">
            <a:spAutoFit/>
          </a:bodyPr>
          <a:lstStyle/>
          <a:p>
            <a:pPr>
              <a:lnSpc>
                <a:spcPct val="200000"/>
              </a:lnSpc>
            </a:pP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年齢的に認知症を疑いにくく、うつ病や更年期障害などほかの病気と</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間違われやすいことから</a:t>
            </a:r>
            <a:endParaRPr lang="en-US" altLang="ja-JP" dirty="0" smtClean="0">
              <a:solidFill>
                <a:srgbClr val="333333"/>
              </a:solidFill>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dirty="0" smtClean="0">
                <a:latin typeface="UD デジタル 教科書体 N-B" panose="02020700000000000000" pitchFamily="17" charset="-128"/>
                <a:ea typeface="UD デジタル 教科書体 N-B" panose="02020700000000000000" pitchFamily="17" charset="-128"/>
              </a:rPr>
              <a:t>診断</a:t>
            </a:r>
            <a:r>
              <a:rPr lang="ja-JP" altLang="en-US" dirty="0">
                <a:latin typeface="UD デジタル 教科書体 N-B" panose="02020700000000000000" pitchFamily="17" charset="-128"/>
                <a:ea typeface="UD デジタル 教科書体 N-B" panose="02020700000000000000" pitchFamily="17" charset="-128"/>
              </a:rPr>
              <a:t>や治療が遅れてしまうことがあります。</a:t>
            </a:r>
            <a:endParaRPr lang="en-US" altLang="ja-JP" dirty="0">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働き盛りの世代で</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発症する</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ため、仕事</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に支障が</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でたり、仕事</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をやめることに</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なったり</a:t>
            </a:r>
            <a:endParaRPr lang="en-US" altLang="ja-JP" dirty="0" smtClean="0">
              <a:solidFill>
                <a:srgbClr val="333333"/>
              </a:solidFill>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ご本人</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だけで</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なく、ご家族</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の生活に</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も大きく影響</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してきます</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a:t>
            </a:r>
            <a:endParaRPr lang="en-US" altLang="ja-JP" dirty="0" smtClean="0">
              <a:solidFill>
                <a:srgbClr val="333333"/>
              </a:solidFill>
              <a:latin typeface="UD デジタル 教科書体 N-B" panose="02020700000000000000" pitchFamily="17" charset="-128"/>
              <a:ea typeface="UD デジタル 教科書体 N-B" panose="02020700000000000000" pitchFamily="17" charset="-128"/>
            </a:endParaRPr>
          </a:p>
          <a:p>
            <a:pPr>
              <a:lnSpc>
                <a:spcPct val="200000"/>
              </a:lnSpc>
            </a:pP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また、育児や家事だけでなく親の介護が重なることもあって心身ともに負担が大きく</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なります</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a:t>
            </a:r>
            <a:endParaRPr lang="en-US" altLang="ja-JP" dirty="0" smtClean="0">
              <a:solidFill>
                <a:srgbClr val="333333"/>
              </a:solidFill>
              <a:latin typeface="UD デジタル 教科書体 N-B" panose="02020700000000000000" pitchFamily="17" charset="-128"/>
              <a:ea typeface="UD デジタル 教科書体 N-B" panose="02020700000000000000" pitchFamily="17" charset="-128"/>
            </a:endParaRPr>
          </a:p>
        </p:txBody>
      </p:sp>
      <p:pic>
        <p:nvPicPr>
          <p:cNvPr id="11" name="図 10">
            <a:extLst>
              <a:ext uri="{FF2B5EF4-FFF2-40B4-BE49-F238E27FC236}">
                <a16:creationId xmlns:a16="http://schemas.microsoft.com/office/drawing/2014/main" id="{296D7C04-5C0B-44DE-B9F0-F7A3C59FD204}"/>
              </a:ext>
            </a:extLst>
          </p:cNvPr>
          <p:cNvPicPr>
            <a:picLocks noChangeAspect="1"/>
          </p:cNvPicPr>
          <p:nvPr/>
        </p:nvPicPr>
        <p:blipFill>
          <a:blip r:embed="rId3"/>
          <a:stretch>
            <a:fillRect/>
          </a:stretch>
        </p:blipFill>
        <p:spPr>
          <a:xfrm>
            <a:off x="5038116" y="5026703"/>
            <a:ext cx="1372198" cy="1253371"/>
          </a:xfrm>
          <a:prstGeom prst="rect">
            <a:avLst/>
          </a:prstGeom>
        </p:spPr>
      </p:pic>
      <p:sp>
        <p:nvSpPr>
          <p:cNvPr id="6" name="正方形/長方形 5"/>
          <p:cNvSpPr/>
          <p:nvPr/>
        </p:nvSpPr>
        <p:spPr>
          <a:xfrm>
            <a:off x="10249438" y="278026"/>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P.22</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7014601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41316" y="1041158"/>
            <a:ext cx="11668299" cy="900246"/>
          </a:xfrm>
          <a:prstGeom prst="rect">
            <a:avLst/>
          </a:prstGeom>
        </p:spPr>
        <p:txBody>
          <a:bodyPr wrap="square">
            <a:spAutoFit/>
          </a:bodyPr>
          <a:lstStyle/>
          <a:p>
            <a:pPr algn="ctr">
              <a:lnSpc>
                <a:spcPct val="150000"/>
              </a:lnSpc>
            </a:pPr>
            <a:r>
              <a:rPr lang="ja-JP" altLang="en-US" dirty="0">
                <a:solidFill>
                  <a:srgbClr val="FF0000"/>
                </a:solidFill>
                <a:latin typeface="UD デジタル 教科書体 N-B" panose="02020700000000000000" pitchFamily="17" charset="-128"/>
                <a:ea typeface="UD デジタル 教科書体 N-B" panose="02020700000000000000" pitchFamily="17" charset="-128"/>
              </a:rPr>
              <a:t>～安心して暮らすために</a:t>
            </a:r>
            <a:r>
              <a:rPr lang="ja-JP" altLang="en-US" dirty="0" smtClean="0">
                <a:solidFill>
                  <a:srgbClr val="FF0000"/>
                </a:solidFill>
                <a:latin typeface="UD デジタル 教科書体 N-B" panose="02020700000000000000" pitchFamily="17" charset="-128"/>
                <a:ea typeface="UD デジタル 教科書体 N-B" panose="02020700000000000000" pitchFamily="17" charset="-128"/>
              </a:rPr>
              <a:t>～</a:t>
            </a:r>
            <a:endParaRPr lang="en-US" altLang="ja-JP" dirty="0">
              <a:solidFill>
                <a:srgbClr val="FF0000"/>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sz="1700" dirty="0" smtClean="0">
                <a:latin typeface="UD デジタル 教科書体 N-B" panose="02020700000000000000" pitchFamily="17" charset="-128"/>
                <a:ea typeface="UD デジタル 教科書体 N-B" panose="02020700000000000000" pitchFamily="17" charset="-128"/>
              </a:rPr>
              <a:t>高齢者</a:t>
            </a:r>
            <a:r>
              <a:rPr lang="ja-JP" altLang="en-US" sz="1700" dirty="0">
                <a:latin typeface="UD デジタル 教科書体 N-B" panose="02020700000000000000" pitchFamily="17" charset="-128"/>
                <a:ea typeface="UD デジタル 教科書体 N-B" panose="02020700000000000000" pitchFamily="17" charset="-128"/>
              </a:rPr>
              <a:t>の認知症と同じく、若年性認知症においても早期</a:t>
            </a:r>
            <a:r>
              <a:rPr lang="ja-JP" altLang="en-US" sz="1700" dirty="0" smtClean="0">
                <a:latin typeface="UD デジタル 教科書体 N-B" panose="02020700000000000000" pitchFamily="17" charset="-128"/>
                <a:ea typeface="UD デジタル 教科書体 N-B" panose="02020700000000000000" pitchFamily="17" charset="-128"/>
              </a:rPr>
              <a:t>発見・早期治療・早めの対策が重要！一人</a:t>
            </a:r>
            <a:r>
              <a:rPr lang="ja-JP" altLang="en-US" sz="1700" dirty="0">
                <a:latin typeface="UD デジタル 教科書体 N-B" panose="02020700000000000000" pitchFamily="17" charset="-128"/>
                <a:ea typeface="UD デジタル 教科書体 N-B" panose="02020700000000000000" pitchFamily="17" charset="-128"/>
              </a:rPr>
              <a:t>で悩まずに相談</a:t>
            </a:r>
            <a:r>
              <a:rPr lang="ja-JP" altLang="en-US" sz="1700" dirty="0" smtClean="0">
                <a:latin typeface="UD デジタル 教科書体 N-B" panose="02020700000000000000" pitchFamily="17" charset="-128"/>
                <a:ea typeface="UD デジタル 教科書体 N-B" panose="02020700000000000000" pitchFamily="17" charset="-128"/>
              </a:rPr>
              <a:t>を！</a:t>
            </a:r>
            <a:endParaRPr lang="en-US" altLang="ja-JP" sz="1700" dirty="0" smtClean="0">
              <a:latin typeface="UD デジタル 教科書体 N-B" panose="02020700000000000000" pitchFamily="17" charset="-128"/>
              <a:ea typeface="UD デジタル 教科書体 N-B" panose="02020700000000000000" pitchFamily="17" charset="-128"/>
            </a:endParaRPr>
          </a:p>
        </p:txBody>
      </p:sp>
      <p:pic>
        <p:nvPicPr>
          <p:cNvPr id="6" name="図 5">
            <a:extLst>
              <a:ext uri="{FF2B5EF4-FFF2-40B4-BE49-F238E27FC236}">
                <a16:creationId xmlns:a16="http://schemas.microsoft.com/office/drawing/2014/main" id="{296D7C04-5C0B-44DE-B9F0-F7A3C59FD204}"/>
              </a:ext>
            </a:extLst>
          </p:cNvPr>
          <p:cNvPicPr>
            <a:picLocks noChangeAspect="1"/>
          </p:cNvPicPr>
          <p:nvPr/>
        </p:nvPicPr>
        <p:blipFill>
          <a:blip r:embed="rId3"/>
          <a:stretch>
            <a:fillRect/>
          </a:stretch>
        </p:blipFill>
        <p:spPr>
          <a:xfrm>
            <a:off x="5064484" y="3980661"/>
            <a:ext cx="1899023" cy="1734575"/>
          </a:xfrm>
          <a:prstGeom prst="rect">
            <a:avLst/>
          </a:prstGeom>
        </p:spPr>
      </p:pic>
      <p:sp>
        <p:nvSpPr>
          <p:cNvPr id="7" name="正方形/長方形 6"/>
          <p:cNvSpPr/>
          <p:nvPr/>
        </p:nvSpPr>
        <p:spPr>
          <a:xfrm>
            <a:off x="583029" y="2336491"/>
            <a:ext cx="4329424" cy="3378745"/>
          </a:xfrm>
          <a:prstGeom prst="rect">
            <a:avLst/>
          </a:prstGeom>
        </p:spPr>
        <p:txBody>
          <a:bodyPr wrap="square">
            <a:spAutoFit/>
          </a:bodyPr>
          <a:lstStyle/>
          <a:p>
            <a:pPr>
              <a:lnSpc>
                <a:spcPct val="150000"/>
              </a:lnSpc>
            </a:pPr>
            <a:r>
              <a:rPr lang="en-US" altLang="ja-JP" dirty="0">
                <a:latin typeface="UD デジタル 教科書体 N-B" panose="02020700000000000000" pitchFamily="17" charset="-128"/>
                <a:ea typeface="UD デジタル 教科書体 N-B" panose="02020700000000000000" pitchFamily="17" charset="-128"/>
              </a:rPr>
              <a:t>【</a:t>
            </a:r>
            <a:r>
              <a:rPr lang="ja-JP" altLang="en-US" dirty="0">
                <a:latin typeface="UD デジタル 教科書体 N-B" panose="02020700000000000000" pitchFamily="17" charset="-128"/>
                <a:ea typeface="UD デジタル 教科書体 N-B" panose="02020700000000000000" pitchFamily="17" charset="-128"/>
              </a:rPr>
              <a:t>職場の人へ</a:t>
            </a:r>
            <a:r>
              <a:rPr lang="en-US" altLang="ja-JP" dirty="0">
                <a:latin typeface="UD デジタル 教科書体 N-B" panose="02020700000000000000" pitchFamily="17" charset="-128"/>
                <a:ea typeface="UD デジタル 教科書体 N-B" panose="02020700000000000000" pitchFamily="17" charset="-128"/>
              </a:rPr>
              <a:t>】</a:t>
            </a:r>
          </a:p>
          <a:p>
            <a:pPr>
              <a:lnSpc>
                <a:spcPct val="150000"/>
              </a:lnSpc>
            </a:pPr>
            <a:r>
              <a:rPr lang="ja-JP" altLang="en-US" dirty="0">
                <a:latin typeface="UD デジタル 教科書体 N-B" panose="02020700000000000000" pitchFamily="17" charset="-128"/>
                <a:ea typeface="UD デジタル 教科書体 N-B" panose="02020700000000000000" pitchFamily="17" charset="-128"/>
              </a:rPr>
              <a:t>👉職場の仲間だから</a:t>
            </a:r>
            <a:r>
              <a:rPr lang="ja-JP" altLang="en-US" dirty="0" smtClean="0">
                <a:latin typeface="UD デジタル 教科書体 N-B" panose="02020700000000000000" pitchFamily="17" charset="-128"/>
                <a:ea typeface="UD デジタル 教科書体 N-B" panose="02020700000000000000" pitchFamily="17" charset="-128"/>
              </a:rPr>
              <a:t>こそ</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　若年性</a:t>
            </a:r>
            <a:r>
              <a:rPr lang="ja-JP" altLang="en-US" dirty="0">
                <a:latin typeface="UD デジタル 教科書体 N-B" panose="02020700000000000000" pitchFamily="17" charset="-128"/>
                <a:ea typeface="UD デジタル 教科書体 N-B" panose="02020700000000000000" pitchFamily="17" charset="-128"/>
              </a:rPr>
              <a:t>認知症に</a:t>
            </a:r>
            <a:r>
              <a:rPr lang="ja-JP" altLang="en-US" dirty="0" smtClean="0">
                <a:latin typeface="UD デジタル 教科書体 N-B" panose="02020700000000000000" pitchFamily="17" charset="-128"/>
                <a:ea typeface="UD デジタル 教科書体 N-B" panose="02020700000000000000" pitchFamily="17" charset="-128"/>
              </a:rPr>
              <a:t>ついて</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　正しく</a:t>
            </a:r>
            <a:r>
              <a:rPr lang="ja-JP" altLang="en-US" dirty="0">
                <a:latin typeface="UD デジタル 教科書体 N-B" panose="02020700000000000000" pitchFamily="17" charset="-128"/>
                <a:ea typeface="UD デジタル 教科書体 N-B" panose="02020700000000000000" pitchFamily="17" charset="-128"/>
              </a:rPr>
              <a:t>理解できる仕組みを</a:t>
            </a:r>
            <a:r>
              <a:rPr lang="ja-JP" altLang="en-US" dirty="0" smtClean="0">
                <a:latin typeface="UD デジタル 教科書体 N-B" panose="02020700000000000000" pitchFamily="17" charset="-128"/>
                <a:ea typeface="UD デジタル 教科書体 N-B" panose="02020700000000000000" pitchFamily="17" charset="-128"/>
              </a:rPr>
              <a:t>！</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150000"/>
              </a:lnSpc>
            </a:pPr>
            <a:r>
              <a:rPr lang="ja-JP" altLang="en-US" dirty="0" smtClean="0">
                <a:solidFill>
                  <a:srgbClr val="FF0000"/>
                </a:solidFill>
                <a:latin typeface="UD デジタル 教科書体 N-B" panose="02020700000000000000" pitchFamily="17" charset="-128"/>
                <a:ea typeface="UD デジタル 教科書体 N-B" panose="02020700000000000000" pitchFamily="17" charset="-128"/>
              </a:rPr>
              <a:t>→</a:t>
            </a:r>
            <a:r>
              <a:rPr lang="ja-JP" altLang="en-US" dirty="0">
                <a:solidFill>
                  <a:srgbClr val="FF0000"/>
                </a:solidFill>
                <a:latin typeface="UD デジタル 教科書体 N-B" panose="02020700000000000000" pitchFamily="17" charset="-128"/>
                <a:ea typeface="UD デジタル 教科書体 N-B" panose="02020700000000000000" pitchFamily="17" charset="-128"/>
              </a:rPr>
              <a:t>仕事が継続できる場合もあります</a:t>
            </a:r>
            <a:endParaRPr lang="en-US" altLang="ja-JP" dirty="0">
              <a:solidFill>
                <a:srgbClr val="FF0000"/>
              </a:solidFill>
              <a:latin typeface="UD デジタル 教科書体 N-B" panose="02020700000000000000" pitchFamily="17" charset="-128"/>
              <a:ea typeface="UD デジタル 教科書体 N-B" panose="02020700000000000000" pitchFamily="17" charset="-128"/>
            </a:endParaRPr>
          </a:p>
          <a:p>
            <a:pPr>
              <a:lnSpc>
                <a:spcPct val="150000"/>
              </a:lnSpc>
            </a:pPr>
            <a:r>
              <a:rPr lang="ja-JP" altLang="en-US" dirty="0">
                <a:latin typeface="UD デジタル 教科書体 N-B" panose="02020700000000000000" pitchFamily="17" charset="-128"/>
                <a:ea typeface="UD デジタル 教科書体 N-B" panose="02020700000000000000" pitchFamily="17" charset="-128"/>
              </a:rPr>
              <a:t>👉気づいたことをメモしたり</a:t>
            </a:r>
            <a:r>
              <a:rPr lang="ja-JP" altLang="en-US" dirty="0" smtClean="0">
                <a:latin typeface="UD デジタル 教科書体 N-B" panose="02020700000000000000" pitchFamily="17" charset="-128"/>
                <a:ea typeface="UD デジタル 教科書体 N-B" panose="02020700000000000000" pitchFamily="17" charset="-128"/>
              </a:rPr>
              <a:t>、</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　上司</a:t>
            </a:r>
            <a:r>
              <a:rPr lang="ja-JP" altLang="en-US" dirty="0">
                <a:latin typeface="UD デジタル 教科書体 N-B" panose="02020700000000000000" pitchFamily="17" charset="-128"/>
                <a:ea typeface="UD デジタル 教科書体 N-B" panose="02020700000000000000" pitchFamily="17" charset="-128"/>
              </a:rPr>
              <a:t>や産業医へ相談してみて</a:t>
            </a:r>
            <a:r>
              <a:rPr lang="ja-JP" altLang="en-US" dirty="0" smtClean="0">
                <a:latin typeface="UD デジタル 教科書体 N-B" panose="02020700000000000000" pitchFamily="17" charset="-128"/>
                <a:ea typeface="UD デジタル 教科書体 N-B" panose="02020700000000000000" pitchFamily="17" charset="-128"/>
              </a:rPr>
              <a:t>ください</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150000"/>
              </a:lnSpc>
            </a:pPr>
            <a:r>
              <a:rPr lang="ja-JP" altLang="en-US" dirty="0" smtClean="0">
                <a:solidFill>
                  <a:srgbClr val="FF0000"/>
                </a:solidFill>
                <a:latin typeface="UD デジタル 教科書体 N-B" panose="02020700000000000000" pitchFamily="17" charset="-128"/>
                <a:ea typeface="UD デジタル 教科書体 N-B" panose="02020700000000000000" pitchFamily="17" charset="-128"/>
              </a:rPr>
              <a:t>→</a:t>
            </a:r>
            <a:r>
              <a:rPr lang="ja-JP" altLang="en-US" dirty="0">
                <a:solidFill>
                  <a:srgbClr val="FF0000"/>
                </a:solidFill>
                <a:latin typeface="UD デジタル 教科書体 N-B" panose="02020700000000000000" pitchFamily="17" charset="-128"/>
                <a:ea typeface="UD デジタル 教科書体 N-B" panose="02020700000000000000" pitchFamily="17" charset="-128"/>
              </a:rPr>
              <a:t>早期診断につながります</a:t>
            </a:r>
            <a:endParaRPr lang="en-US" altLang="ja-JP"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8" name="正方形/長方形 7"/>
          <p:cNvSpPr/>
          <p:nvPr/>
        </p:nvSpPr>
        <p:spPr>
          <a:xfrm>
            <a:off x="7322393" y="4223725"/>
            <a:ext cx="4371377" cy="2169825"/>
          </a:xfrm>
          <a:prstGeom prst="rect">
            <a:avLst/>
          </a:prstGeom>
        </p:spPr>
        <p:txBody>
          <a:bodyPr wrap="square">
            <a:spAutoFit/>
          </a:bodyPr>
          <a:lstStyle/>
          <a:p>
            <a:pPr>
              <a:lnSpc>
                <a:spcPct val="150000"/>
              </a:lnSpc>
            </a:pPr>
            <a:r>
              <a:rPr lang="en-US" altLang="ja-JP" dirty="0">
                <a:latin typeface="UD デジタル 教科書体 N-B" panose="02020700000000000000" pitchFamily="17" charset="-128"/>
                <a:ea typeface="UD デジタル 教科書体 N-B" panose="02020700000000000000" pitchFamily="17" charset="-128"/>
              </a:rPr>
              <a:t>【</a:t>
            </a:r>
            <a:r>
              <a:rPr lang="ja-JP" altLang="en-US" dirty="0" smtClean="0">
                <a:latin typeface="UD デジタル 教科書体 N-B" panose="02020700000000000000" pitchFamily="17" charset="-128"/>
                <a:ea typeface="UD デジタル 教科書体 N-B" panose="02020700000000000000" pitchFamily="17" charset="-128"/>
              </a:rPr>
              <a:t>ご家族へ</a:t>
            </a:r>
            <a:r>
              <a:rPr lang="en-US" altLang="ja-JP" dirty="0">
                <a:latin typeface="UD デジタル 教科書体 N-B" panose="02020700000000000000" pitchFamily="17" charset="-128"/>
                <a:ea typeface="UD デジタル 教科書体 N-B" panose="02020700000000000000" pitchFamily="17" charset="-128"/>
              </a:rPr>
              <a:t>】</a:t>
            </a:r>
          </a:p>
          <a:p>
            <a:pPr>
              <a:lnSpc>
                <a:spcPct val="150000"/>
              </a:lnSpc>
            </a:pPr>
            <a:r>
              <a:rPr lang="ja-JP" altLang="en-US" dirty="0">
                <a:latin typeface="UD デジタル 教科書体 N-B" panose="02020700000000000000" pitchFamily="17" charset="-128"/>
                <a:ea typeface="UD デジタル 教科書体 N-B" panose="02020700000000000000" pitchFamily="17" charset="-128"/>
              </a:rPr>
              <a:t>生活のこと、症状や状況に</a:t>
            </a:r>
            <a:r>
              <a:rPr lang="ja-JP" altLang="en-US" dirty="0" smtClean="0">
                <a:latin typeface="UD デジタル 教科書体 N-B" panose="02020700000000000000" pitchFamily="17" charset="-128"/>
                <a:ea typeface="UD デジタル 教科書体 N-B" panose="02020700000000000000" pitchFamily="17" charset="-128"/>
              </a:rPr>
              <a:t>ついて</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病院</a:t>
            </a:r>
            <a:r>
              <a:rPr lang="ja-JP" altLang="en-US" dirty="0">
                <a:latin typeface="UD デジタル 教科書体 N-B" panose="02020700000000000000" pitchFamily="17" charset="-128"/>
                <a:ea typeface="UD デジタル 教科書体 N-B" panose="02020700000000000000" pitchFamily="17" charset="-128"/>
              </a:rPr>
              <a:t>のソーシャルワーカー</a:t>
            </a:r>
            <a:r>
              <a:rPr lang="ja-JP" altLang="en-US" dirty="0" smtClean="0">
                <a:latin typeface="UD デジタル 教科書体 N-B" panose="02020700000000000000" pitchFamily="17" charset="-128"/>
                <a:ea typeface="UD デジタル 教科書体 N-B" panose="02020700000000000000" pitchFamily="17" charset="-128"/>
              </a:rPr>
              <a:t>や</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若年性</a:t>
            </a:r>
            <a:r>
              <a:rPr lang="ja-JP" altLang="en-US" dirty="0">
                <a:latin typeface="UD デジタル 教科書体 N-B" panose="02020700000000000000" pitchFamily="17" charset="-128"/>
                <a:ea typeface="UD デジタル 教科書体 N-B" panose="02020700000000000000" pitchFamily="17" charset="-128"/>
              </a:rPr>
              <a:t>認知症支援コーディネーターに</a:t>
            </a:r>
            <a:r>
              <a:rPr lang="ja-JP" altLang="en-US" dirty="0" smtClean="0">
                <a:latin typeface="UD デジタル 教科書体 N-B" panose="02020700000000000000" pitchFamily="17" charset="-128"/>
                <a:ea typeface="UD デジタル 教科書体 N-B" panose="02020700000000000000" pitchFamily="17" charset="-128"/>
              </a:rPr>
              <a:t>も</a:t>
            </a:r>
            <a:endParaRPr lang="en-US" altLang="ja-JP" dirty="0" smtClean="0">
              <a:latin typeface="UD デジタル 教科書体 N-B" panose="02020700000000000000" pitchFamily="17" charset="-128"/>
              <a:ea typeface="UD デジタル 教科書体 N-B" panose="02020700000000000000" pitchFamily="17" charset="-128"/>
            </a:endParaRPr>
          </a:p>
          <a:p>
            <a:pP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相談</a:t>
            </a:r>
            <a:r>
              <a:rPr lang="ja-JP" altLang="en-US" dirty="0">
                <a:latin typeface="UD デジタル 教科書体 N-B" panose="02020700000000000000" pitchFamily="17" charset="-128"/>
                <a:ea typeface="UD デジタル 教科書体 N-B" panose="02020700000000000000" pitchFamily="17" charset="-128"/>
              </a:rPr>
              <a:t>してみてください！</a:t>
            </a:r>
            <a:endParaRPr lang="en-US" altLang="ja-JP" dirty="0">
              <a:latin typeface="UD デジタル 教科書体 N-B" panose="02020700000000000000" pitchFamily="17" charset="-128"/>
              <a:ea typeface="UD デジタル 教科書体 N-B" panose="02020700000000000000" pitchFamily="17" charset="-128"/>
            </a:endParaRPr>
          </a:p>
        </p:txBody>
      </p:sp>
      <p:sp>
        <p:nvSpPr>
          <p:cNvPr id="2" name="正方形/長方形 1"/>
          <p:cNvSpPr/>
          <p:nvPr/>
        </p:nvSpPr>
        <p:spPr>
          <a:xfrm>
            <a:off x="0" y="117828"/>
            <a:ext cx="12192000" cy="954107"/>
          </a:xfrm>
          <a:prstGeom prst="rect">
            <a:avLst/>
          </a:prstGeom>
        </p:spPr>
        <p:txBody>
          <a:bodyPr wrap="square">
            <a:spAutoFit/>
          </a:bodyPr>
          <a:lstStyle/>
          <a:p>
            <a:pPr lvl="0" algn="ctr"/>
            <a:endParaRPr lang="en-US" altLang="ja-JP" dirty="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a:solidFill>
                  <a:srgbClr val="FF0000"/>
                </a:solidFill>
                <a:latin typeface="UD デジタル 教科書体 NK-B" panose="02020700000000000000" pitchFamily="18" charset="-128"/>
                <a:ea typeface="UD デジタル 教科書体 NK-B" panose="02020700000000000000" pitchFamily="18" charset="-128"/>
              </a:rPr>
              <a:t>若年性認知症とは</a:t>
            </a:r>
            <a:endParaRPr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dirty="0">
                <a:solidFill>
                  <a:srgbClr val="FFC000"/>
                </a:solidFill>
                <a:latin typeface="UD デジタル 教科書体 NK-B" panose="02020700000000000000" pitchFamily="18" charset="-128"/>
                <a:ea typeface="UD デジタル 教科書体 NK-B" panose="02020700000000000000" pitchFamily="18" charset="-128"/>
              </a:rPr>
              <a:t>・・・・・・・・・・・・・・・・・・・・・・・・・・・・・・・・・・・・・・・・・・・・・・・・・・・・・・・・・・・・・・・・・・・・・・・・・・・・・・・・・・・・・・・・・</a:t>
            </a:r>
            <a:r>
              <a:rPr lang="ja-JP" altLang="en-US"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dirty="0">
              <a:solidFill>
                <a:srgbClr val="FFC000"/>
              </a:solidFill>
              <a:latin typeface="UD デジタル 教科書体 NK-B" panose="02020700000000000000" pitchFamily="18" charset="-128"/>
              <a:ea typeface="UD デジタル 教科書体 NK-B" panose="02020700000000000000" pitchFamily="18" charset="-128"/>
            </a:endParaRPr>
          </a:p>
        </p:txBody>
      </p:sp>
      <p:sp>
        <p:nvSpPr>
          <p:cNvPr id="9" name="正方形/長方形 8"/>
          <p:cNvSpPr/>
          <p:nvPr/>
        </p:nvSpPr>
        <p:spPr>
          <a:xfrm>
            <a:off x="10327372" y="432635"/>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P.22</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6912622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2356"/>
            <a:ext cx="12203570" cy="892552"/>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dirty="0" smtClean="0">
                <a:solidFill>
                  <a:srgbClr val="FF0000"/>
                </a:solidFill>
                <a:latin typeface="UD デジタル 教科書体 NK-B" panose="02020700000000000000" pitchFamily="18" charset="-128"/>
                <a:ea typeface="UD デジタル 教科書体 NK-B" panose="02020700000000000000" pitchFamily="18" charset="-128"/>
              </a:rPr>
              <a:t>認知症は予防できる？</a:t>
            </a:r>
            <a:endParaRPr lang="en-US" altLang="ja-JP"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p:txBody>
      </p:sp>
      <p:sp>
        <p:nvSpPr>
          <p:cNvPr id="6" name="正方形/長方形 5"/>
          <p:cNvSpPr/>
          <p:nvPr/>
        </p:nvSpPr>
        <p:spPr>
          <a:xfrm>
            <a:off x="1035748" y="834011"/>
            <a:ext cx="9888232" cy="1754326"/>
          </a:xfrm>
          <a:prstGeom prst="rect">
            <a:avLst/>
          </a:prstGeom>
        </p:spPr>
        <p:txBody>
          <a:bodyPr wrap="square">
            <a:spAutoFit/>
          </a:bodyPr>
          <a:lstStyle/>
          <a:p>
            <a:pPr lvl="0" algn="ctr">
              <a:lnSpc>
                <a:spcPct val="150000"/>
              </a:lnSpc>
            </a:pPr>
            <a:r>
              <a:rPr lang="ja-JP" altLang="en-US" dirty="0">
                <a:latin typeface="UD デジタル 教科書体 N-B" panose="02020700000000000000" pitchFamily="17" charset="-128"/>
                <a:ea typeface="UD デジタル 教科書体 N-B" panose="02020700000000000000" pitchFamily="17" charset="-128"/>
              </a:rPr>
              <a:t>認知症予防と</a:t>
            </a:r>
            <a:r>
              <a:rPr lang="ja-JP" altLang="en-US" dirty="0" smtClean="0">
                <a:latin typeface="UD デジタル 教科書体 N-B" panose="02020700000000000000" pitchFamily="17" charset="-128"/>
                <a:ea typeface="UD デジタル 教科書体 N-B" panose="02020700000000000000" pitchFamily="17" charset="-128"/>
              </a:rPr>
              <a:t>は</a:t>
            </a:r>
            <a:endParaRPr lang="en-US" altLang="ja-JP" dirty="0" smtClean="0">
              <a:latin typeface="UD デジタル 教科書体 N-B" panose="02020700000000000000" pitchFamily="17" charset="-128"/>
              <a:ea typeface="UD デジタル 教科書体 N-B" panose="02020700000000000000" pitchFamily="17" charset="-128"/>
            </a:endParaRPr>
          </a:p>
          <a:p>
            <a:pPr lvl="0" algn="ctr">
              <a:lnSpc>
                <a:spcPct val="150000"/>
              </a:lnSpc>
            </a:pP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a:t>
            </a: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認知症にならない</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a:t>
            </a:r>
            <a:r>
              <a:rPr lang="en-US" altLang="ja-JP" dirty="0" smtClean="0">
                <a:solidFill>
                  <a:prstClr val="black"/>
                </a:solidFill>
                <a:latin typeface="UD デジタル 教科書体 N-B" panose="02020700000000000000" pitchFamily="17" charset="-128"/>
                <a:ea typeface="UD デジタル 教科書体 N-B" panose="02020700000000000000" pitchFamily="17" charset="-128"/>
              </a:rPr>
              <a:t>×</a:t>
            </a:r>
          </a:p>
          <a:p>
            <a:pPr lvl="0" algn="ctr">
              <a:lnSpc>
                <a:spcPct val="150000"/>
              </a:lnSpc>
            </a:pP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a:t>
            </a: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認知症になるのを遅らせる</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a:t>
            </a: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認知症になっても進行を緩やかにする</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」＝〇</a:t>
            </a:r>
            <a:endParaRPr lang="en-US" altLang="ja-JP"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ctr">
              <a:lnSpc>
                <a:spcPct val="150000"/>
              </a:lnSpc>
            </a:pP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「認知症にならない」という予防法はない</a:t>
            </a:r>
            <a:endParaRPr lang="en-US" altLang="ja-JP" dirty="0">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8" name="正方形/長方形 7"/>
          <p:cNvSpPr/>
          <p:nvPr/>
        </p:nvSpPr>
        <p:spPr>
          <a:xfrm>
            <a:off x="2104869" y="5030246"/>
            <a:ext cx="7993831" cy="1716752"/>
          </a:xfrm>
          <a:prstGeom prst="rect">
            <a:avLst/>
          </a:prstGeom>
        </p:spPr>
        <p:txBody>
          <a:bodyPr wrap="square">
            <a:spAutoFit/>
          </a:bodyPr>
          <a:lstStyle/>
          <a:p>
            <a:pPr algn="ct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予防のため</a:t>
            </a:r>
            <a:r>
              <a:rPr lang="ja-JP" altLang="en-US" dirty="0">
                <a:latin typeface="UD デジタル 教科書体 N-B" panose="02020700000000000000" pitchFamily="17" charset="-128"/>
                <a:ea typeface="UD デジタル 教科書体 N-B" panose="02020700000000000000" pitchFamily="17" charset="-128"/>
              </a:rPr>
              <a:t>の</a:t>
            </a:r>
            <a:r>
              <a:rPr lang="ja-JP" altLang="en-US" dirty="0" smtClean="0">
                <a:latin typeface="UD デジタル 教科書体 N-B" panose="02020700000000000000" pitchFamily="17" charset="-128"/>
                <a:ea typeface="UD デジタル 教科書体 N-B" panose="02020700000000000000" pitchFamily="17" charset="-128"/>
              </a:rPr>
              <a:t>ポイント！</a:t>
            </a:r>
            <a:endParaRPr lang="en-US" altLang="ja-JP" dirty="0" smtClean="0">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血管性</a:t>
            </a:r>
            <a:r>
              <a:rPr lang="ja-JP" altLang="en-US" dirty="0">
                <a:latin typeface="UD デジタル 教科書体 N-B" panose="02020700000000000000" pitchFamily="17" charset="-128"/>
                <a:ea typeface="UD デジタル 教科書体 N-B" panose="02020700000000000000" pitchFamily="17" charset="-128"/>
              </a:rPr>
              <a:t>認知症やアルツハイマー型認知症</a:t>
            </a:r>
            <a:r>
              <a:rPr lang="ja-JP" altLang="en-US" dirty="0" smtClean="0">
                <a:latin typeface="UD デジタル 教科書体 N-B" panose="02020700000000000000" pitchFamily="17" charset="-128"/>
                <a:ea typeface="UD デジタル 教科書体 N-B" panose="02020700000000000000" pitchFamily="17" charset="-128"/>
              </a:rPr>
              <a:t>は</a:t>
            </a:r>
            <a:endParaRPr lang="en-US" altLang="ja-JP" dirty="0">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糖尿病</a:t>
            </a:r>
            <a:r>
              <a:rPr lang="ja-JP" altLang="en-US" dirty="0">
                <a:latin typeface="UD デジタル 教科書体 N-B" panose="02020700000000000000" pitchFamily="17" charset="-128"/>
                <a:ea typeface="UD デジタル 教科書体 N-B" panose="02020700000000000000" pitchFamily="17" charset="-128"/>
              </a:rPr>
              <a:t>や脳血管障害など生活習慣の乱れからくる病気に起因する</a:t>
            </a:r>
            <a:r>
              <a:rPr lang="ja-JP" altLang="en-US" dirty="0" smtClean="0">
                <a:latin typeface="UD デジタル 教科書体 N-B" panose="02020700000000000000" pitchFamily="17" charset="-128"/>
                <a:ea typeface="UD デジタル 教科書体 N-B" panose="02020700000000000000" pitchFamily="17" charset="-128"/>
              </a:rPr>
              <a:t>ことが多い</a:t>
            </a:r>
            <a:endParaRPr lang="en-US" altLang="ja-JP" dirty="0" smtClean="0">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生活</a:t>
            </a:r>
            <a:r>
              <a:rPr lang="ja-JP" altLang="en-US" dirty="0">
                <a:latin typeface="UD デジタル 教科書体 N-B" panose="02020700000000000000" pitchFamily="17" charset="-128"/>
                <a:ea typeface="UD デジタル 教科書体 N-B" panose="02020700000000000000" pitchFamily="17" charset="-128"/>
              </a:rPr>
              <a:t>習慣病の</a:t>
            </a:r>
            <a:r>
              <a:rPr lang="ja-JP" altLang="en-US" dirty="0" smtClean="0">
                <a:latin typeface="UD デジタル 教科書体 N-B" panose="02020700000000000000" pitchFamily="17" charset="-128"/>
                <a:ea typeface="UD デジタル 教科書体 N-B" panose="02020700000000000000" pitchFamily="17" charset="-128"/>
              </a:rPr>
              <a:t>予防</a:t>
            </a:r>
            <a:r>
              <a:rPr lang="ja-JP" altLang="en-US" dirty="0">
                <a:latin typeface="UD デジタル 教科書体 N-B" panose="02020700000000000000" pitchFamily="17" charset="-128"/>
                <a:ea typeface="UD デジタル 教科書体 N-B" panose="02020700000000000000" pitchFamily="17" charset="-128"/>
              </a:rPr>
              <a:t>は</a:t>
            </a:r>
            <a:r>
              <a:rPr lang="ja-JP" altLang="en-US" dirty="0" smtClean="0">
                <a:latin typeface="UD デジタル 教科書体 N-B" panose="02020700000000000000" pitchFamily="17" charset="-128"/>
                <a:ea typeface="UD デジタル 教科書体 N-B" panose="02020700000000000000" pitchFamily="17" charset="-128"/>
              </a:rPr>
              <a:t>認知症</a:t>
            </a:r>
            <a:r>
              <a:rPr lang="ja-JP" altLang="en-US" dirty="0">
                <a:latin typeface="UD デジタル 教科書体 N-B" panose="02020700000000000000" pitchFamily="17" charset="-128"/>
                <a:ea typeface="UD デジタル 教科書体 N-B" panose="02020700000000000000" pitchFamily="17" charset="-128"/>
              </a:rPr>
              <a:t>予防にも</a:t>
            </a:r>
            <a:r>
              <a:rPr lang="ja-JP" altLang="en-US" dirty="0" smtClean="0">
                <a:latin typeface="UD デジタル 教科書体 N-B" panose="02020700000000000000" pitchFamily="17" charset="-128"/>
                <a:ea typeface="UD デジタル 教科書体 N-B" panose="02020700000000000000" pitchFamily="17" charset="-128"/>
              </a:rPr>
              <a:t>つながります</a:t>
            </a:r>
            <a:endParaRPr lang="en-US" altLang="ja-JP" dirty="0" smtClean="0">
              <a:latin typeface="UD デジタル 教科書体 N-B" panose="02020700000000000000" pitchFamily="17" charset="-128"/>
              <a:ea typeface="UD デジタル 教科書体 N-B" panose="02020700000000000000" pitchFamily="17" charset="-128"/>
            </a:endParaRPr>
          </a:p>
        </p:txBody>
      </p:sp>
      <p:pic>
        <p:nvPicPr>
          <p:cNvPr id="22" name="図 21"/>
          <p:cNvPicPr>
            <a:picLocks noChangeAspect="1"/>
          </p:cNvPicPr>
          <p:nvPr/>
        </p:nvPicPr>
        <p:blipFill>
          <a:blip r:embed="rId3"/>
          <a:stretch>
            <a:fillRect/>
          </a:stretch>
        </p:blipFill>
        <p:spPr>
          <a:xfrm>
            <a:off x="3341716" y="2788454"/>
            <a:ext cx="1854777" cy="2049477"/>
          </a:xfrm>
          <a:prstGeom prst="rect">
            <a:avLst/>
          </a:prstGeom>
        </p:spPr>
      </p:pic>
      <p:pic>
        <p:nvPicPr>
          <p:cNvPr id="23" name="図 22"/>
          <p:cNvPicPr>
            <a:picLocks noChangeAspect="1"/>
          </p:cNvPicPr>
          <p:nvPr/>
        </p:nvPicPr>
        <p:blipFill>
          <a:blip r:embed="rId4"/>
          <a:stretch>
            <a:fillRect/>
          </a:stretch>
        </p:blipFill>
        <p:spPr>
          <a:xfrm>
            <a:off x="6533802" y="2788454"/>
            <a:ext cx="2036619" cy="1891511"/>
          </a:xfrm>
          <a:prstGeom prst="rect">
            <a:avLst/>
          </a:prstGeom>
        </p:spPr>
      </p:pic>
      <p:sp>
        <p:nvSpPr>
          <p:cNvPr id="24" name="正方形/長方形 23"/>
          <p:cNvSpPr/>
          <p:nvPr/>
        </p:nvSpPr>
        <p:spPr>
          <a:xfrm>
            <a:off x="8570421" y="3024461"/>
            <a:ext cx="1308371" cy="1569660"/>
          </a:xfrm>
          <a:prstGeom prst="rect">
            <a:avLst/>
          </a:prstGeom>
        </p:spPr>
        <p:txBody>
          <a:bodyPr wrap="none">
            <a:spAutoFit/>
          </a:bodyPr>
          <a:lstStyle/>
          <a:p>
            <a:r>
              <a:rPr lang="ja-JP" altLang="en-US" sz="9600" dirty="0" smtClean="0">
                <a:solidFill>
                  <a:srgbClr val="FF0000"/>
                </a:solidFill>
                <a:latin typeface="UD デジタル 教科書体 NK-B" panose="02020700000000000000" pitchFamily="18" charset="-128"/>
                <a:ea typeface="UD デジタル 教科書体 NK-B" panose="02020700000000000000" pitchFamily="18" charset="-128"/>
              </a:rPr>
              <a:t>〇</a:t>
            </a:r>
            <a:endParaRPr lang="ja-JP" altLang="en-US" sz="9600" dirty="0"/>
          </a:p>
        </p:txBody>
      </p:sp>
      <p:sp>
        <p:nvSpPr>
          <p:cNvPr id="25" name="正方形/長方形 24"/>
          <p:cNvSpPr/>
          <p:nvPr/>
        </p:nvSpPr>
        <p:spPr>
          <a:xfrm>
            <a:off x="1733341" y="3024461"/>
            <a:ext cx="1180131" cy="1569660"/>
          </a:xfrm>
          <a:prstGeom prst="rect">
            <a:avLst/>
          </a:prstGeom>
        </p:spPr>
        <p:txBody>
          <a:bodyPr wrap="none">
            <a:spAutoFit/>
          </a:bodyPr>
          <a:lstStyle/>
          <a:p>
            <a:r>
              <a:rPr lang="en-US" altLang="ja-JP" sz="9600" dirty="0">
                <a:solidFill>
                  <a:srgbClr val="FF0000"/>
                </a:solidFill>
                <a:latin typeface="UD デジタル 教科書体 NK-B" panose="02020700000000000000" pitchFamily="18" charset="-128"/>
                <a:ea typeface="UD デジタル 教科書体 NK-B" panose="02020700000000000000" pitchFamily="18" charset="-128"/>
              </a:rPr>
              <a:t>×</a:t>
            </a:r>
            <a:endParaRPr lang="ja-JP" altLang="en-US" sz="9600" dirty="0"/>
          </a:p>
        </p:txBody>
      </p:sp>
      <p:sp>
        <p:nvSpPr>
          <p:cNvPr id="9" name="正方形/長方形 8"/>
          <p:cNvSpPr/>
          <p:nvPr/>
        </p:nvSpPr>
        <p:spPr>
          <a:xfrm>
            <a:off x="10249438" y="278026"/>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P.23</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125794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821457" y="1328885"/>
            <a:ext cx="1372050" cy="1375489"/>
          </a:xfrm>
          <a:prstGeom prst="rect">
            <a:avLst/>
          </a:prstGeom>
        </p:spPr>
      </p:pic>
      <p:pic>
        <p:nvPicPr>
          <p:cNvPr id="11" name="図 10"/>
          <p:cNvPicPr>
            <a:picLocks noChangeAspect="1"/>
          </p:cNvPicPr>
          <p:nvPr/>
        </p:nvPicPr>
        <p:blipFill rotWithShape="1">
          <a:blip r:embed="rId4"/>
          <a:srcRect b="40225"/>
          <a:stretch/>
        </p:blipFill>
        <p:spPr>
          <a:xfrm>
            <a:off x="10186081" y="1277673"/>
            <a:ext cx="1128403" cy="1060124"/>
          </a:xfrm>
          <a:prstGeom prst="rect">
            <a:avLst/>
          </a:prstGeom>
        </p:spPr>
      </p:pic>
      <p:pic>
        <p:nvPicPr>
          <p:cNvPr id="15" name="図 14"/>
          <p:cNvPicPr>
            <a:picLocks noChangeAspect="1"/>
          </p:cNvPicPr>
          <p:nvPr/>
        </p:nvPicPr>
        <p:blipFill>
          <a:blip r:embed="rId5"/>
          <a:stretch>
            <a:fillRect/>
          </a:stretch>
        </p:blipFill>
        <p:spPr>
          <a:xfrm>
            <a:off x="6812437" y="1265827"/>
            <a:ext cx="1815432" cy="1361574"/>
          </a:xfrm>
          <a:prstGeom prst="rect">
            <a:avLst/>
          </a:prstGeom>
        </p:spPr>
      </p:pic>
      <p:pic>
        <p:nvPicPr>
          <p:cNvPr id="17" name="図 16"/>
          <p:cNvPicPr>
            <a:picLocks noChangeAspect="1"/>
          </p:cNvPicPr>
          <p:nvPr/>
        </p:nvPicPr>
        <p:blipFill>
          <a:blip r:embed="rId6"/>
          <a:stretch>
            <a:fillRect/>
          </a:stretch>
        </p:blipFill>
        <p:spPr>
          <a:xfrm>
            <a:off x="4757382" y="5517254"/>
            <a:ext cx="1815579" cy="825521"/>
          </a:xfrm>
          <a:prstGeom prst="rect">
            <a:avLst/>
          </a:prstGeom>
        </p:spPr>
      </p:pic>
      <p:sp>
        <p:nvSpPr>
          <p:cNvPr id="22" name="角丸四角形 21"/>
          <p:cNvSpPr/>
          <p:nvPr/>
        </p:nvSpPr>
        <p:spPr>
          <a:xfrm>
            <a:off x="164428" y="740517"/>
            <a:ext cx="2548122" cy="550239"/>
          </a:xfrm>
          <a:prstGeom prst="roundRect">
            <a:avLst>
              <a:gd name="adj" fmla="val 37576"/>
            </a:avLst>
          </a:prstGeom>
          <a:ln>
            <a:noFill/>
          </a:ln>
          <a:effectLst>
            <a:softEdge rad="3175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lnSpc>
                <a:spcPct val="150000"/>
              </a:lnSpc>
            </a:pPr>
            <a:r>
              <a:rPr lang="en-US" altLang="ja-JP" dirty="0" smtClean="0">
                <a:solidFill>
                  <a:prstClr val="black"/>
                </a:solidFill>
                <a:latin typeface="UD デジタル 教科書体 N-B" panose="02020700000000000000" pitchFamily="17" charset="-128"/>
                <a:ea typeface="UD デジタル 教科書体 N-B" panose="02020700000000000000" pitchFamily="17" charset="-128"/>
              </a:rPr>
              <a:t>1</a:t>
            </a:r>
            <a:r>
              <a:rPr lang="en-US" altLang="ja-JP" dirty="0">
                <a:solidFill>
                  <a:prstClr val="black"/>
                </a:solidFill>
                <a:latin typeface="UD デジタル 教科書体 N-B" panose="02020700000000000000" pitchFamily="17" charset="-128"/>
                <a:ea typeface="UD デジタル 教科書体 N-B" panose="02020700000000000000" pitchFamily="17" charset="-128"/>
              </a:rPr>
              <a:t>.</a:t>
            </a: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快刺激</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で笑顔に</a:t>
            </a:r>
            <a:endParaRPr lang="ja-JP" altLang="en-US" dirty="0">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24" name="正方形/長方形 23"/>
          <p:cNvSpPr/>
          <p:nvPr/>
        </p:nvSpPr>
        <p:spPr>
          <a:xfrm>
            <a:off x="4531605" y="166230"/>
            <a:ext cx="2153154" cy="400110"/>
          </a:xfrm>
          <a:prstGeom prst="rect">
            <a:avLst/>
          </a:prstGeom>
        </p:spPr>
        <p:txBody>
          <a:bodyPr wrap="none">
            <a:spAutoFit/>
          </a:bodyPr>
          <a:lstStyle/>
          <a:p>
            <a:r>
              <a:rPr lang="ja-JP" altLang="en-US" sz="20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脳活性化の</a:t>
            </a:r>
            <a:r>
              <a:rPr lang="ja-JP" altLang="en-US" sz="2000" kern="100" dirty="0">
                <a:latin typeface="游明朝" panose="02020400000000000000" pitchFamily="18" charset="-128"/>
                <a:ea typeface="UD デジタル 教科書体 NK-B" panose="02020700000000000000" pitchFamily="18" charset="-128"/>
                <a:cs typeface="Times New Roman" panose="02020603050405020304" pitchFamily="18" charset="0"/>
              </a:rPr>
              <a:t>４</a:t>
            </a:r>
            <a:r>
              <a:rPr lang="ja-JP" altLang="en-US" sz="20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原則</a:t>
            </a:r>
            <a:endParaRPr lang="ja-JP" altLang="en-US" sz="2000" dirty="0"/>
          </a:p>
        </p:txBody>
      </p:sp>
      <p:sp>
        <p:nvSpPr>
          <p:cNvPr id="26" name="正方形/長方形 25"/>
          <p:cNvSpPr/>
          <p:nvPr/>
        </p:nvSpPr>
        <p:spPr>
          <a:xfrm>
            <a:off x="214137" y="2831072"/>
            <a:ext cx="2498412" cy="1569660"/>
          </a:xfrm>
          <a:prstGeom prst="rect">
            <a:avLst/>
          </a:prstGeom>
        </p:spPr>
        <p:txBody>
          <a:bodyPr wrap="square">
            <a:spAutoFit/>
          </a:bodyPr>
          <a:lstStyle/>
          <a:p>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快</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刺激に</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より</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笑顔</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が生まれること</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で脳内</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にドーパミン</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が多量</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に</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放出され学習</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意欲・やる気の向上に</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つながる</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a:t>
            </a:r>
            <a:endParaRPr lang="en-US" altLang="ja-JP"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endParaRPr>
          </a:p>
          <a:p>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笑顔</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が笑顔を</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生み出す！</a:t>
            </a:r>
            <a:endParaRPr lang="ja-JP" altLang="en-US" sz="1600" dirty="0"/>
          </a:p>
        </p:txBody>
      </p:sp>
      <p:pic>
        <p:nvPicPr>
          <p:cNvPr id="27" name="図 26"/>
          <p:cNvPicPr>
            <a:picLocks noChangeAspect="1"/>
          </p:cNvPicPr>
          <p:nvPr/>
        </p:nvPicPr>
        <p:blipFill>
          <a:blip r:embed="rId7"/>
          <a:stretch>
            <a:fillRect/>
          </a:stretch>
        </p:blipFill>
        <p:spPr>
          <a:xfrm>
            <a:off x="3679643" y="1419238"/>
            <a:ext cx="1703923" cy="894560"/>
          </a:xfrm>
          <a:prstGeom prst="rect">
            <a:avLst/>
          </a:prstGeom>
        </p:spPr>
      </p:pic>
      <p:sp>
        <p:nvSpPr>
          <p:cNvPr id="28" name="角丸四角形 27"/>
          <p:cNvSpPr/>
          <p:nvPr/>
        </p:nvSpPr>
        <p:spPr>
          <a:xfrm>
            <a:off x="2997271" y="740516"/>
            <a:ext cx="3342258" cy="550239"/>
          </a:xfrm>
          <a:prstGeom prst="roundRect">
            <a:avLst>
              <a:gd name="adj" fmla="val 37576"/>
            </a:avLst>
          </a:prstGeom>
          <a:ln>
            <a:noFill/>
          </a:ln>
          <a:effectLst>
            <a:softEdge rad="3175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lnSpc>
                <a:spcPct val="150000"/>
              </a:lnSpc>
            </a:pPr>
            <a:r>
              <a:rPr lang="en-US" altLang="ja-JP" dirty="0">
                <a:solidFill>
                  <a:prstClr val="black"/>
                </a:solidFill>
                <a:latin typeface="UD デジタル 教科書体 N-B" panose="02020700000000000000" pitchFamily="17" charset="-128"/>
                <a:ea typeface="UD デジタル 教科書体 N-B" panose="02020700000000000000" pitchFamily="17" charset="-128"/>
              </a:rPr>
              <a:t>2</a:t>
            </a:r>
            <a:r>
              <a:rPr lang="en-US" altLang="ja-JP" dirty="0" smtClean="0">
                <a:solidFill>
                  <a:prstClr val="black"/>
                </a:solidFill>
                <a:latin typeface="UD デジタル 教科書体 N-B" panose="02020700000000000000" pitchFamily="17" charset="-128"/>
                <a:ea typeface="UD デジタル 教科書体 N-B" panose="02020700000000000000" pitchFamily="17" charset="-128"/>
              </a:rPr>
              <a:t>.</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コミュニケーションで安心</a:t>
            </a:r>
            <a:endParaRPr lang="ja-JP" altLang="en-US" dirty="0">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29" name="正方形/長方形 28"/>
          <p:cNvSpPr/>
          <p:nvPr/>
        </p:nvSpPr>
        <p:spPr>
          <a:xfrm>
            <a:off x="2997271" y="2805198"/>
            <a:ext cx="3342258" cy="1077218"/>
          </a:xfrm>
          <a:prstGeom prst="rect">
            <a:avLst/>
          </a:prstGeom>
        </p:spPr>
        <p:txBody>
          <a:bodyPr wrap="square">
            <a:spAutoFit/>
          </a:bodyPr>
          <a:lstStyle/>
          <a:p>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楽しい</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コミュニケーションや</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会話が安心を生む</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a:t>
            </a:r>
            <a:endParaRPr lang="en-US" altLang="ja-JP"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endParaRPr>
          </a:p>
          <a:p>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社会</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との接触が失われると、</a:t>
            </a:r>
            <a:endParaRPr lang="en-US" altLang="ja-JP"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endParaRPr>
          </a:p>
          <a:p>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認知機能の低下を促進させます。</a:t>
            </a:r>
            <a:endPar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endParaRPr>
          </a:p>
        </p:txBody>
      </p:sp>
      <p:sp>
        <p:nvSpPr>
          <p:cNvPr id="30" name="角丸四角形 29"/>
          <p:cNvSpPr/>
          <p:nvPr/>
        </p:nvSpPr>
        <p:spPr>
          <a:xfrm>
            <a:off x="6550639" y="715587"/>
            <a:ext cx="2625231" cy="550239"/>
          </a:xfrm>
          <a:prstGeom prst="roundRect">
            <a:avLst>
              <a:gd name="adj" fmla="val 37576"/>
            </a:avLst>
          </a:prstGeom>
          <a:ln>
            <a:noFill/>
          </a:ln>
          <a:effectLst>
            <a:softEdge rad="3175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lnSpc>
                <a:spcPct val="150000"/>
              </a:lnSpc>
            </a:pPr>
            <a:r>
              <a:rPr lang="en-US" altLang="ja-JP" dirty="0" smtClean="0">
                <a:solidFill>
                  <a:prstClr val="black"/>
                </a:solidFill>
                <a:latin typeface="UD デジタル 教科書体 N-B" panose="02020700000000000000" pitchFamily="17" charset="-128"/>
                <a:ea typeface="UD デジタル 教科書体 N-B" panose="02020700000000000000" pitchFamily="17" charset="-128"/>
              </a:rPr>
              <a:t>3.</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役割・日課をもつ</a:t>
            </a:r>
            <a:endParaRPr lang="ja-JP" altLang="en-US" dirty="0">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31" name="正方形/長方形 30"/>
          <p:cNvSpPr/>
          <p:nvPr/>
        </p:nvSpPr>
        <p:spPr>
          <a:xfrm>
            <a:off x="6631905" y="2731045"/>
            <a:ext cx="2543965" cy="1569660"/>
          </a:xfrm>
          <a:prstGeom prst="rect">
            <a:avLst/>
          </a:prstGeom>
        </p:spPr>
        <p:txBody>
          <a:bodyPr wrap="square">
            <a:spAutoFit/>
          </a:bodyPr>
          <a:lstStyle/>
          <a:p>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役割</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によって生きがいが</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生まれる！</a:t>
            </a:r>
            <a:endPar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endParaRPr>
          </a:p>
          <a:p>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社会的役割を主体的に担う</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ことを日課に取り入れることで</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生活を充実させ</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認知機能の維持に役立ちます！</a:t>
            </a:r>
            <a:endParaRPr lang="en-US" altLang="ja-JP"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endParaRPr>
          </a:p>
        </p:txBody>
      </p:sp>
      <p:sp>
        <p:nvSpPr>
          <p:cNvPr id="32" name="角丸四角形 31"/>
          <p:cNvSpPr/>
          <p:nvPr/>
        </p:nvSpPr>
        <p:spPr>
          <a:xfrm>
            <a:off x="9437668" y="715588"/>
            <a:ext cx="2625231" cy="550239"/>
          </a:xfrm>
          <a:prstGeom prst="roundRect">
            <a:avLst>
              <a:gd name="adj" fmla="val 37576"/>
            </a:avLst>
          </a:prstGeom>
          <a:ln>
            <a:noFill/>
          </a:ln>
          <a:effectLst>
            <a:softEdge rad="3175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lnSpc>
                <a:spcPct val="150000"/>
              </a:lnSpc>
            </a:pPr>
            <a:r>
              <a:rPr lang="en-US" altLang="ja-JP" dirty="0" smtClean="0">
                <a:solidFill>
                  <a:prstClr val="black"/>
                </a:solidFill>
                <a:latin typeface="UD デジタル 教科書体 N-B" panose="02020700000000000000" pitchFamily="17" charset="-128"/>
                <a:ea typeface="UD デジタル 教科書体 N-B" panose="02020700000000000000" pitchFamily="17" charset="-128"/>
              </a:rPr>
              <a:t>4.</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ほめる・ほめられる</a:t>
            </a:r>
            <a:endParaRPr lang="ja-JP" altLang="en-US" dirty="0">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33" name="正方形/長方形 32"/>
          <p:cNvSpPr/>
          <p:nvPr/>
        </p:nvSpPr>
        <p:spPr>
          <a:xfrm>
            <a:off x="9452890" y="2704374"/>
            <a:ext cx="2610010" cy="1815882"/>
          </a:xfrm>
          <a:prstGeom prst="rect">
            <a:avLst/>
          </a:prstGeom>
        </p:spPr>
        <p:txBody>
          <a:bodyPr wrap="square">
            <a:spAutoFit/>
          </a:bodyPr>
          <a:lstStyle/>
          <a:p>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ほ</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める</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ことがやる気を</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生む！</a:t>
            </a:r>
            <a:endPar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endParaRPr>
          </a:p>
          <a:p>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ほめる・ほめられる</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とうれしい</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もの！</a:t>
            </a:r>
            <a:endParaRPr lang="en-US" altLang="ja-JP"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endParaRPr>
          </a:p>
          <a:p>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ドーパミン</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が多量に</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放出され意欲</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の向上に</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つながる！</a:t>
            </a:r>
            <a:endPar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endParaRPr>
          </a:p>
          <a:p>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自己</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効力感や尊厳を</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高める</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a:t>
            </a:r>
          </a:p>
        </p:txBody>
      </p:sp>
      <p:sp>
        <p:nvSpPr>
          <p:cNvPr id="34" name="正方形/長方形 33"/>
          <p:cNvSpPr/>
          <p:nvPr/>
        </p:nvSpPr>
        <p:spPr>
          <a:xfrm>
            <a:off x="5167052" y="3594984"/>
            <a:ext cx="1180131" cy="1569660"/>
          </a:xfrm>
          <a:prstGeom prst="rect">
            <a:avLst/>
          </a:prstGeom>
        </p:spPr>
        <p:txBody>
          <a:bodyPr wrap="none">
            <a:spAutoFit/>
          </a:bodyPr>
          <a:lstStyle/>
          <a:p>
            <a:r>
              <a:rPr lang="en-US" altLang="ja-JP" sz="9600" dirty="0">
                <a:solidFill>
                  <a:srgbClr val="FF0000"/>
                </a:solidFill>
                <a:latin typeface="UD デジタル 教科書体 NK-B" panose="02020700000000000000" pitchFamily="18" charset="-128"/>
                <a:ea typeface="UD デジタル 教科書体 NK-B" panose="02020700000000000000" pitchFamily="18" charset="-128"/>
              </a:rPr>
              <a:t>+</a:t>
            </a:r>
            <a:endParaRPr lang="ja-JP" altLang="en-US" sz="9600" dirty="0"/>
          </a:p>
        </p:txBody>
      </p:sp>
      <p:sp>
        <p:nvSpPr>
          <p:cNvPr id="35" name="角丸四角形 34"/>
          <p:cNvSpPr/>
          <p:nvPr/>
        </p:nvSpPr>
        <p:spPr>
          <a:xfrm>
            <a:off x="3645867" y="4882043"/>
            <a:ext cx="4038610" cy="550239"/>
          </a:xfrm>
          <a:prstGeom prst="roundRect">
            <a:avLst>
              <a:gd name="adj" fmla="val 37576"/>
            </a:avLst>
          </a:prstGeom>
          <a:ln>
            <a:noFill/>
          </a:ln>
          <a:effectLst>
            <a:softEdge rad="3175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lnSpc>
                <a:spcPct val="150000"/>
              </a:lnSpc>
            </a:pP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失敗しない工夫・成功体験を積む</a:t>
            </a:r>
            <a:endParaRPr lang="ja-JP" altLang="en-US" dirty="0">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36" name="正方形/長方形 35"/>
          <p:cNvSpPr/>
          <p:nvPr/>
        </p:nvSpPr>
        <p:spPr>
          <a:xfrm>
            <a:off x="3352934" y="6450661"/>
            <a:ext cx="5274935" cy="338554"/>
          </a:xfrm>
          <a:prstGeom prst="rect">
            <a:avLst/>
          </a:prstGeom>
        </p:spPr>
        <p:txBody>
          <a:bodyPr wrap="square">
            <a:spAutoFit/>
          </a:bodyPr>
          <a:lstStyle/>
          <a:p>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本人がしたいこと、できることでポジティブに達成感を！</a:t>
            </a:r>
            <a:r>
              <a:rPr lang="ja-JP" altLang="en-US" sz="1600" kern="100" dirty="0">
                <a:latin typeface="游明朝" panose="02020400000000000000" pitchFamily="18" charset="-128"/>
                <a:ea typeface="UD デジタル 教科書体 NK-B" panose="02020700000000000000" pitchFamily="18" charset="-128"/>
                <a:cs typeface="Times New Roman" panose="02020603050405020304" pitchFamily="18" charset="0"/>
              </a:rPr>
              <a:t>　</a:t>
            </a:r>
            <a:r>
              <a:rPr lang="ja-JP" altLang="en-US" sz="1600" kern="100" dirty="0" smtClean="0">
                <a:latin typeface="游明朝" panose="02020400000000000000" pitchFamily="18" charset="-128"/>
                <a:ea typeface="UD デジタル 教科書体 NK-B" panose="02020700000000000000" pitchFamily="18" charset="-128"/>
                <a:cs typeface="Times New Roman" panose="02020603050405020304" pitchFamily="18" charset="0"/>
              </a:rPr>
              <a:t>　</a:t>
            </a:r>
            <a:endParaRPr lang="en-US" altLang="ja-JP" sz="1600" kern="100" dirty="0">
              <a:latin typeface="游明朝" panose="02020400000000000000" pitchFamily="18" charset="-128"/>
              <a:ea typeface="UD デジタル 教科書体 NK-B" panose="02020700000000000000" pitchFamily="18" charset="-128"/>
              <a:cs typeface="Times New Roman" panose="02020603050405020304" pitchFamily="18" charset="0"/>
            </a:endParaRPr>
          </a:p>
        </p:txBody>
      </p:sp>
      <p:sp>
        <p:nvSpPr>
          <p:cNvPr id="19" name="正方形/長方形 18"/>
          <p:cNvSpPr/>
          <p:nvPr/>
        </p:nvSpPr>
        <p:spPr>
          <a:xfrm>
            <a:off x="10282689" y="136527"/>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P.23</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8462590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203197" y="1852787"/>
            <a:ext cx="10024579" cy="1219760"/>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lvl="0" algn="ctr">
              <a:lnSpc>
                <a:spcPct val="150000"/>
              </a:lnSpc>
            </a:pPr>
            <a:r>
              <a:rPr lang="ja-JP" altLang="en-US" sz="2000" dirty="0">
                <a:solidFill>
                  <a:prstClr val="black"/>
                </a:solidFill>
                <a:latin typeface="UD デジタル 教科書体 N-B" panose="02020700000000000000" pitchFamily="17" charset="-128"/>
                <a:ea typeface="UD デジタル 教科書体 N-B" panose="02020700000000000000" pitchFamily="17" charset="-128"/>
              </a:rPr>
              <a:t>「年のせいだから」「どうせ治らないから」</a:t>
            </a:r>
            <a:endParaRPr lang="en-US" altLang="ja-JP" sz="2000" dirty="0">
              <a:solidFill>
                <a:prstClr val="black"/>
              </a:solidFill>
              <a:latin typeface="UD デジタル 教科書体 N-B" panose="02020700000000000000" pitchFamily="17" charset="-128"/>
              <a:ea typeface="UD デジタル 教科書体 N-B" panose="02020700000000000000" pitchFamily="17" charset="-128"/>
            </a:endParaRPr>
          </a:p>
          <a:p>
            <a:pPr lvl="0" algn="ctr">
              <a:lnSpc>
                <a:spcPct val="150000"/>
              </a:lnSpc>
            </a:pPr>
            <a:r>
              <a:rPr lang="ja-JP" altLang="en-US" sz="2000" dirty="0">
                <a:solidFill>
                  <a:prstClr val="black"/>
                </a:solidFill>
                <a:latin typeface="UD デジタル 教科書体 N-B" panose="02020700000000000000" pitchFamily="17" charset="-128"/>
                <a:ea typeface="UD デジタル 教科書体 N-B" panose="02020700000000000000" pitchFamily="17" charset="-128"/>
              </a:rPr>
              <a:t>　医療機関にかかっても仕方がないという誤解は症状の進行や悪化につながります。</a:t>
            </a:r>
            <a:endParaRPr lang="en-US" altLang="ja-JP" sz="2000" dirty="0">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14" name="角丸四角形 13"/>
          <p:cNvSpPr/>
          <p:nvPr/>
        </p:nvSpPr>
        <p:spPr>
          <a:xfrm>
            <a:off x="1203197" y="4222063"/>
            <a:ext cx="10024579" cy="1150037"/>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lvl="0" algn="ctr">
              <a:lnSpc>
                <a:spcPct val="150000"/>
              </a:lnSpc>
            </a:pPr>
            <a:r>
              <a:rPr lang="ja-JP" altLang="en-US" sz="2000" dirty="0">
                <a:solidFill>
                  <a:prstClr val="black"/>
                </a:solidFill>
                <a:latin typeface="UD デジタル 教科書体 N-B" panose="02020700000000000000" pitchFamily="17" charset="-128"/>
                <a:ea typeface="UD デジタル 教科書体 N-B" panose="02020700000000000000" pitchFamily="17" charset="-128"/>
              </a:rPr>
              <a:t>認知症は進行性の病気です。　</a:t>
            </a:r>
            <a:endParaRPr lang="en-US" altLang="ja-JP" sz="2000" dirty="0">
              <a:solidFill>
                <a:prstClr val="black"/>
              </a:solidFill>
              <a:latin typeface="UD デジタル 教科書体 N-B" panose="02020700000000000000" pitchFamily="17" charset="-128"/>
              <a:ea typeface="UD デジタル 教科書体 N-B" panose="02020700000000000000" pitchFamily="17" charset="-128"/>
            </a:endParaRPr>
          </a:p>
          <a:p>
            <a:pPr lvl="0" algn="ctr">
              <a:lnSpc>
                <a:spcPct val="150000"/>
              </a:lnSpc>
            </a:pPr>
            <a:r>
              <a:rPr lang="ja-JP" altLang="en-US" sz="2000" dirty="0">
                <a:solidFill>
                  <a:prstClr val="black"/>
                </a:solidFill>
                <a:latin typeface="UD デジタル 教科書体 N-B" panose="02020700000000000000" pitchFamily="17" charset="-128"/>
                <a:ea typeface="UD デジタル 教科書体 N-B" panose="02020700000000000000" pitchFamily="17" charset="-128"/>
              </a:rPr>
              <a:t>早期に発見して適切に対処</a:t>
            </a:r>
            <a:r>
              <a:rPr lang="ja-JP" altLang="en-US" sz="2000" dirty="0" smtClean="0">
                <a:solidFill>
                  <a:prstClr val="black"/>
                </a:solidFill>
                <a:latin typeface="UD デジタル 教科書体 N-B" panose="02020700000000000000" pitchFamily="17" charset="-128"/>
                <a:ea typeface="UD デジタル 教科書体 N-B" panose="02020700000000000000" pitchFamily="17" charset="-128"/>
              </a:rPr>
              <a:t>すればその</a:t>
            </a:r>
            <a:r>
              <a:rPr lang="ja-JP" altLang="en-US" sz="2000" dirty="0">
                <a:solidFill>
                  <a:prstClr val="black"/>
                </a:solidFill>
                <a:latin typeface="UD デジタル 教科書体 N-B" panose="02020700000000000000" pitchFamily="17" charset="-128"/>
                <a:ea typeface="UD デジタル 教科書体 N-B" panose="02020700000000000000" pitchFamily="17" charset="-128"/>
              </a:rPr>
              <a:t>人らしい暮らしを長く続けることができます</a:t>
            </a:r>
            <a:r>
              <a:rPr lang="ja-JP" altLang="en-US" sz="2800" dirty="0">
                <a:solidFill>
                  <a:prstClr val="black"/>
                </a:solidFill>
                <a:latin typeface="UD デジタル 教科書体 N-B" panose="02020700000000000000" pitchFamily="17" charset="-128"/>
                <a:ea typeface="UD デジタル 教科書体 N-B" panose="02020700000000000000" pitchFamily="17" charset="-128"/>
              </a:rPr>
              <a:t>。</a:t>
            </a:r>
            <a:endParaRPr lang="en-US" altLang="ja-JP" sz="2800" dirty="0">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20" name="正方形/長方形 19"/>
          <p:cNvSpPr/>
          <p:nvPr/>
        </p:nvSpPr>
        <p:spPr>
          <a:xfrm>
            <a:off x="677008" y="3675185"/>
            <a:ext cx="1111554" cy="1200329"/>
          </a:xfrm>
          <a:prstGeom prst="rect">
            <a:avLst/>
          </a:prstGeom>
        </p:spPr>
        <p:txBody>
          <a:bodyPr wrap="square">
            <a:spAutoFit/>
          </a:bodyPr>
          <a:lstStyle/>
          <a:p>
            <a:r>
              <a:rPr lang="ja-JP" altLang="en-US" sz="7200" dirty="0">
                <a:solidFill>
                  <a:srgbClr val="FF0000"/>
                </a:solidFill>
                <a:latin typeface="UD デジタル 教科書体 N-B" panose="02020700000000000000" pitchFamily="17" charset="-128"/>
                <a:ea typeface="UD デジタル 教科書体 N-B" panose="02020700000000000000" pitchFamily="17" charset="-128"/>
              </a:rPr>
              <a:t>〇</a:t>
            </a:r>
          </a:p>
        </p:txBody>
      </p:sp>
      <p:sp>
        <p:nvSpPr>
          <p:cNvPr id="21" name="正方形/長方形 20"/>
          <p:cNvSpPr/>
          <p:nvPr/>
        </p:nvSpPr>
        <p:spPr>
          <a:xfrm>
            <a:off x="677008" y="1441938"/>
            <a:ext cx="1083197" cy="1200329"/>
          </a:xfrm>
          <a:prstGeom prst="rect">
            <a:avLst/>
          </a:prstGeom>
        </p:spPr>
        <p:txBody>
          <a:bodyPr wrap="square">
            <a:spAutoFit/>
          </a:bodyPr>
          <a:lstStyle/>
          <a:p>
            <a:r>
              <a:rPr lang="en-US" altLang="ja-JP" sz="7200" b="1" dirty="0">
                <a:solidFill>
                  <a:srgbClr val="FF0000"/>
                </a:solidFill>
                <a:latin typeface="UD デジタル 教科書体 N-B" panose="02020700000000000000" pitchFamily="17" charset="-128"/>
                <a:ea typeface="UD デジタル 教科書体 N-B" panose="02020700000000000000" pitchFamily="17" charset="-128"/>
              </a:rPr>
              <a:t>×</a:t>
            </a:r>
            <a:endParaRPr lang="ja-JP" altLang="en-US" sz="7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8" name="正方形/長方形 7"/>
          <p:cNvSpPr/>
          <p:nvPr/>
        </p:nvSpPr>
        <p:spPr>
          <a:xfrm>
            <a:off x="0" y="2356"/>
            <a:ext cx="12203570" cy="892552"/>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早期</a:t>
            </a:r>
            <a:r>
              <a:rPr lang="ja-JP" altLang="en-US" dirty="0" smtClean="0">
                <a:solidFill>
                  <a:srgbClr val="FF0000"/>
                </a:solidFill>
                <a:latin typeface="UD デジタル 教科書体 NK-B" panose="02020700000000000000" pitchFamily="18" charset="-128"/>
                <a:ea typeface="UD デジタル 教科書体 NK-B" panose="02020700000000000000" pitchFamily="18" charset="-128"/>
              </a:rPr>
              <a:t>の受診から前向きな生活へ</a:t>
            </a:r>
            <a:endParaRPr lang="en-US" altLang="ja-JP"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p:txBody>
      </p:sp>
      <p:sp>
        <p:nvSpPr>
          <p:cNvPr id="7" name="正方形/長方形 6"/>
          <p:cNvSpPr/>
          <p:nvPr/>
        </p:nvSpPr>
        <p:spPr>
          <a:xfrm>
            <a:off x="10457256" y="301774"/>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P.24</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959878340"/>
      </p:ext>
    </p:extLst>
  </p:cSld>
  <p:clrMapOvr>
    <a:masterClrMapping/>
  </p:clrMapOvr>
  <mc:AlternateContent xmlns:mc="http://schemas.openxmlformats.org/markup-compatibility/2006" xmlns:p14="http://schemas.microsoft.com/office/powerpoint/2010/main">
    <mc:Choice Requires="p14">
      <p:transition spd="slow" p14:dur="2000" advTm="1090"/>
    </mc:Choice>
    <mc:Fallback xmlns="">
      <p:transition spd="slow" advTm="109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356000071"/>
              </p:ext>
            </p:extLst>
          </p:nvPr>
        </p:nvGraphicFramePr>
        <p:xfrm>
          <a:off x="492369" y="1024474"/>
          <a:ext cx="11388940" cy="5631764"/>
        </p:xfrm>
        <a:graphic>
          <a:graphicData uri="http://schemas.openxmlformats.org/drawingml/2006/table">
            <a:tbl>
              <a:tblPr firstRow="1" bandRow="1">
                <a:tableStyleId>{17292A2E-F333-43FB-9621-5CBBE7FDCDCB}</a:tableStyleId>
              </a:tblPr>
              <a:tblGrid>
                <a:gridCol w="5142793">
                  <a:extLst>
                    <a:ext uri="{9D8B030D-6E8A-4147-A177-3AD203B41FA5}">
                      <a16:colId xmlns:a16="http://schemas.microsoft.com/office/drawing/2014/main" val="286733718"/>
                    </a:ext>
                  </a:extLst>
                </a:gridCol>
                <a:gridCol w="6246147">
                  <a:extLst>
                    <a:ext uri="{9D8B030D-6E8A-4147-A177-3AD203B41FA5}">
                      <a16:colId xmlns:a16="http://schemas.microsoft.com/office/drawing/2014/main" val="1799035046"/>
                    </a:ext>
                  </a:extLst>
                </a:gridCol>
              </a:tblGrid>
              <a:tr h="561083">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早期に受診することのメリット</a:t>
                      </a:r>
                      <a:endParaRPr kumimoji="1" lang="ja-JP" altLang="en-US" sz="2000" b="0" i="0" u="none" strike="noStrike" kern="1200" cap="none" spc="0" normalizeH="0" baseline="0" noProof="0" dirty="0" smtClean="0">
                        <a:ln>
                          <a:noFill/>
                        </a:ln>
                        <a:solidFill>
                          <a:prstClr val="black"/>
                        </a:solidFill>
                        <a:effectLst/>
                        <a:uLnTx/>
                        <a:uFillTx/>
                        <a:latin typeface="+mn-lt"/>
                        <a:ea typeface="+mn-ea"/>
                        <a:cs typeface="+mn-cs"/>
                      </a:endParaRP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solidFill>
                      <a:srgbClr val="FFCC66"/>
                    </a:solidFill>
                  </a:tcPr>
                </a:tc>
                <a:tc hMerge="1">
                  <a:txBody>
                    <a:bodyPr/>
                    <a:lstStyle/>
                    <a:p>
                      <a:endParaRPr kumimoji="1" lang="ja-JP" altLang="en-US" dirty="0"/>
                    </a:p>
                  </a:txBody>
                  <a:tcP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solidFill>
                      <a:srgbClr val="FFFFCC"/>
                    </a:solidFill>
                  </a:tcPr>
                </a:tc>
                <a:extLst>
                  <a:ext uri="{0D108BD9-81ED-4DB2-BD59-A6C34878D82A}">
                    <a16:rowId xmlns:a16="http://schemas.microsoft.com/office/drawing/2014/main" val="381595294"/>
                  </a:ext>
                </a:extLst>
              </a:tr>
              <a:tr h="561465">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早期に発見することで治療により改善できる場合もあります</a:t>
                      </a:r>
                      <a:endParaRPr kumimoji="1" lang="en-US" altLang="ja-JP" sz="20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solidFill>
                      <a:srgbClr val="FFFFCC"/>
                    </a:solidFill>
                  </a:tcPr>
                </a:tc>
                <a:tc hMerge="1">
                  <a:txBody>
                    <a:bodyPr/>
                    <a:lstStyle/>
                    <a:p>
                      <a:endParaRPr kumimoji="1" lang="ja-JP" altLang="en-US"/>
                    </a:p>
                  </a:txBody>
                  <a:tcPr/>
                </a:tc>
                <a:extLst>
                  <a:ext uri="{0D108BD9-81ED-4DB2-BD59-A6C34878D82A}">
                    <a16:rowId xmlns:a16="http://schemas.microsoft.com/office/drawing/2014/main" val="3257728282"/>
                  </a:ext>
                </a:extLst>
              </a:tr>
              <a:tr h="606327">
                <a:tc>
                  <a:txBody>
                    <a:bodyPr/>
                    <a:lstStyle/>
                    <a:p>
                      <a:pPr marL="0" marR="0" lvl="0" indent="0" algn="ctr" defTabSz="577850" rtl="0" eaLnBrk="1" fontAlgn="auto" latinLnBrk="0" hangingPunct="1">
                        <a:lnSpc>
                          <a:spcPct val="150000"/>
                        </a:lnSpc>
                        <a:spcBef>
                          <a:spcPct val="0"/>
                        </a:spcBef>
                        <a:spcAft>
                          <a:spcPct val="3500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正常圧水頭症・脳腫瘍・慢性硬膜化血腫</a:t>
                      </a:r>
                      <a:endParaRPr kumimoji="1" lang="en-US" altLang="ja-JP" sz="20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脳外科的処置で劇的によくなる場合があります</a:t>
                      </a: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extLst>
                  <a:ext uri="{0D108BD9-81ED-4DB2-BD59-A6C34878D82A}">
                    <a16:rowId xmlns:a16="http://schemas.microsoft.com/office/drawing/2014/main" val="3003212136"/>
                  </a:ext>
                </a:extLst>
              </a:tr>
              <a:tr h="606327">
                <a:tc>
                  <a:txBody>
                    <a:bodyPr/>
                    <a:lstStyle/>
                    <a:p>
                      <a:pPr marL="0" marR="0" lvl="0" indent="0" algn="ctr" defTabSz="577850" rtl="0" eaLnBrk="1" fontAlgn="auto" latinLnBrk="0" hangingPunct="1">
                        <a:lnSpc>
                          <a:spcPct val="150000"/>
                        </a:lnSpc>
                        <a:spcBef>
                          <a:spcPct val="0"/>
                        </a:spcBef>
                        <a:spcAft>
                          <a:spcPct val="3500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甲状腺ホルモン異常</a:t>
                      </a:r>
                      <a:endParaRPr kumimoji="1" lang="en-US" altLang="ja-JP" sz="20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tc>
                  <a:txBody>
                    <a:bodyPr/>
                    <a:lstStyle/>
                    <a:p>
                      <a:pPr marL="0" marR="0" lvl="0" indent="0" algn="ctr" defTabSz="577850" rtl="0" eaLnBrk="1" fontAlgn="auto" latinLnBrk="0" hangingPunct="1">
                        <a:lnSpc>
                          <a:spcPct val="150000"/>
                        </a:lnSpc>
                        <a:spcBef>
                          <a:spcPct val="0"/>
                        </a:spcBef>
                        <a:spcAft>
                          <a:spcPct val="3500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内科的治療でよくなります</a:t>
                      </a:r>
                      <a:endParaRPr kumimoji="1" lang="ja-JP" altLang="en-US" sz="20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extLst>
                  <a:ext uri="{0D108BD9-81ED-4DB2-BD59-A6C34878D82A}">
                    <a16:rowId xmlns:a16="http://schemas.microsoft.com/office/drawing/2014/main" val="3719015589"/>
                  </a:ext>
                </a:extLst>
              </a:tr>
              <a:tr h="606327">
                <a:tc>
                  <a:txBody>
                    <a:bodyPr/>
                    <a:lstStyle/>
                    <a:p>
                      <a:pPr marL="0" marR="0" lvl="0" indent="0" algn="ctr" defTabSz="577850" rtl="0" eaLnBrk="1" fontAlgn="auto" latinLnBrk="0" hangingPunct="1">
                        <a:lnSpc>
                          <a:spcPct val="150000"/>
                        </a:lnSpc>
                        <a:spcBef>
                          <a:spcPct val="0"/>
                        </a:spcBef>
                        <a:spcAft>
                          <a:spcPct val="3500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不適切な薬の使用</a:t>
                      </a:r>
                      <a:endParaRPr kumimoji="1" lang="ja-JP" altLang="en-US" sz="2000" b="0" i="0" u="none" strike="noStrike" kern="1200" cap="none" spc="0" normalizeH="0" baseline="0" noProof="0" dirty="0" smtClean="0">
                        <a:ln>
                          <a:noFill/>
                        </a:ln>
                        <a:solidFill>
                          <a:prstClr val="black"/>
                        </a:solidFill>
                        <a:effectLst/>
                        <a:uLnTx/>
                        <a:uFillTx/>
                        <a:latin typeface="+mn-lt"/>
                        <a:ea typeface="+mn-ea"/>
                        <a:cs typeface="+mn-cs"/>
                      </a:endParaRP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薬の中止や変更などにより回復します</a:t>
                      </a:r>
                      <a:endParaRPr kumimoji="1" lang="en-US" altLang="ja-JP" sz="20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extLst>
                  <a:ext uri="{0D108BD9-81ED-4DB2-BD59-A6C34878D82A}">
                    <a16:rowId xmlns:a16="http://schemas.microsoft.com/office/drawing/2014/main" val="3263803493"/>
                  </a:ext>
                </a:extLst>
              </a:tr>
              <a:tr h="561465">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症状の進行を抑えることができます</a:t>
                      </a: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extLst>
                  <a:ext uri="{0D108BD9-81ED-4DB2-BD59-A6C34878D82A}">
                    <a16:rowId xmlns:a16="http://schemas.microsoft.com/office/drawing/2014/main" val="1171826862"/>
                  </a:ext>
                </a:extLst>
              </a:tr>
              <a:tr h="970211">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薬や環境、生活習慣の見直しなどによって症状の進行を遅らせることができる場合や緩和できる場合もあります。</a:t>
                      </a:r>
                      <a:endParaRPr kumimoji="1" lang="en-US" altLang="ja-JP" sz="20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tc hMerge="1">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extLst>
                  <a:ext uri="{0D108BD9-81ED-4DB2-BD59-A6C34878D82A}">
                    <a16:rowId xmlns:a16="http://schemas.microsoft.com/office/drawing/2014/main" val="2542363896"/>
                  </a:ext>
                </a:extLst>
              </a:tr>
              <a:tr h="561465">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今後に向けた準備ができます</a:t>
                      </a: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solidFill>
                      <a:srgbClr val="FFFFCC"/>
                    </a:solidFill>
                  </a:tcPr>
                </a:tc>
                <a:tc hMerge="1">
                  <a:txBody>
                    <a:bodyPr/>
                    <a:lstStyle/>
                    <a:p>
                      <a:endParaRPr kumimoji="1" lang="ja-JP" altLang="en-US"/>
                    </a:p>
                  </a:txBody>
                  <a:tcPr/>
                </a:tc>
                <a:extLst>
                  <a:ext uri="{0D108BD9-81ED-4DB2-BD59-A6C34878D82A}">
                    <a16:rowId xmlns:a16="http://schemas.microsoft.com/office/drawing/2014/main" val="3827687367"/>
                  </a:ext>
                </a:extLst>
              </a:tr>
              <a:tr h="561465">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症状が軽いうちに、自分らしい生活を実現するため、これからの生活について考えることができます。</a:t>
                      </a:r>
                    </a:p>
                  </a:txBody>
                  <a:tcPr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934341628"/>
                  </a:ext>
                </a:extLst>
              </a:tr>
            </a:tbl>
          </a:graphicData>
        </a:graphic>
      </p:graphicFrame>
      <p:sp>
        <p:nvSpPr>
          <p:cNvPr id="3" name="正方形/長方形 2"/>
          <p:cNvSpPr/>
          <p:nvPr/>
        </p:nvSpPr>
        <p:spPr>
          <a:xfrm>
            <a:off x="10399066" y="443091"/>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P.25</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779089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2960" y="2190128"/>
            <a:ext cx="10624625" cy="2554545"/>
          </a:xfrm>
          <a:prstGeom prst="rect">
            <a:avLst/>
          </a:prstGeom>
        </p:spPr>
        <p:txBody>
          <a:bodyPr wrap="square" anchor="t">
            <a:spAutoFit/>
          </a:bodyPr>
          <a:lstStyle/>
          <a:p>
            <a:pPr algn="ctr">
              <a:lnSpc>
                <a:spcPct val="200000"/>
              </a:lnSpc>
            </a:pPr>
            <a:r>
              <a:rPr lang="ja-JP" altLang="en-US" sz="2000" dirty="0" smtClean="0">
                <a:latin typeface="UD デジタル 教科書体 N-B" panose="02020700000000000000" pitchFamily="17" charset="-128"/>
                <a:ea typeface="UD デジタル 教科書体 N-B" panose="02020700000000000000" pitchFamily="17" charset="-128"/>
              </a:rPr>
              <a:t>早く相談</a:t>
            </a:r>
            <a:r>
              <a:rPr lang="ja-JP" altLang="en-US" sz="2000" dirty="0">
                <a:latin typeface="UD デジタル 教科書体 N-B" panose="02020700000000000000" pitchFamily="17" charset="-128"/>
                <a:ea typeface="UD デジタル 教科書体 N-B" panose="02020700000000000000" pitchFamily="17" charset="-128"/>
              </a:rPr>
              <a:t>する</a:t>
            </a:r>
            <a:r>
              <a:rPr lang="ja-JP" altLang="en-US" sz="2000" dirty="0" smtClean="0">
                <a:latin typeface="UD デジタル 教科書体 N-B" panose="02020700000000000000" pitchFamily="17" charset="-128"/>
                <a:ea typeface="UD デジタル 教科書体 N-B" panose="02020700000000000000" pitchFamily="17" charset="-128"/>
              </a:rPr>
              <a:t>ことでこれからの人生をよりよく生きる時間とヒントを得ることができます。</a:t>
            </a:r>
          </a:p>
          <a:p>
            <a:pPr algn="ctr">
              <a:lnSpc>
                <a:spcPct val="200000"/>
              </a:lnSpc>
            </a:pPr>
            <a:r>
              <a:rPr lang="ja-JP" altLang="en-US" sz="2000" dirty="0" smtClean="0">
                <a:latin typeface="UD デジタル 教科書体 N-B" panose="02020700000000000000" pitchFamily="17" charset="-128"/>
                <a:ea typeface="UD デジタル 教科書体 N-B" panose="02020700000000000000" pitchFamily="17" charset="-128"/>
              </a:rPr>
              <a:t>早く相談すれば、理解</a:t>
            </a:r>
            <a:r>
              <a:rPr lang="ja-JP" altLang="en-US" sz="2000" dirty="0">
                <a:latin typeface="UD デジタル 教科書体 N-B" panose="02020700000000000000" pitchFamily="17" charset="-128"/>
                <a:ea typeface="UD デジタル 教科書体 N-B" panose="02020700000000000000" pitchFamily="17" charset="-128"/>
              </a:rPr>
              <a:t>ある人</a:t>
            </a:r>
            <a:r>
              <a:rPr lang="ja-JP" altLang="en-US" sz="2000" dirty="0" smtClean="0">
                <a:latin typeface="UD デジタル 教科書体 N-B" panose="02020700000000000000" pitchFamily="17" charset="-128"/>
                <a:ea typeface="UD デジタル 教科書体 N-B" panose="02020700000000000000" pitchFamily="17" charset="-128"/>
              </a:rPr>
              <a:t>にも早く出会えます</a:t>
            </a:r>
            <a:r>
              <a:rPr lang="ja-JP" altLang="en-US" sz="2000" dirty="0">
                <a:latin typeface="UD デジタル 教科書体 N-B" panose="02020700000000000000" pitchFamily="17" charset="-128"/>
                <a:ea typeface="UD デジタル 教科書体 N-B" panose="02020700000000000000" pitchFamily="17" charset="-128"/>
              </a:rPr>
              <a:t>。</a:t>
            </a:r>
          </a:p>
          <a:p>
            <a:pPr algn="ctr">
              <a:lnSpc>
                <a:spcPct val="200000"/>
              </a:lnSpc>
            </a:pPr>
            <a:r>
              <a:rPr lang="ja-JP" altLang="en-US" sz="2000" dirty="0">
                <a:latin typeface="UD デジタル 教科書体 N-B" panose="02020700000000000000" pitchFamily="17" charset="-128"/>
                <a:ea typeface="UD デジタル 教科書体 N-B" panose="02020700000000000000" pitchFamily="17" charset="-128"/>
              </a:rPr>
              <a:t>早く相談すれば、ほかの病気が見つかるかもしれません。</a:t>
            </a:r>
          </a:p>
          <a:p>
            <a:pPr algn="ctr">
              <a:lnSpc>
                <a:spcPct val="200000"/>
              </a:lnSpc>
            </a:pPr>
            <a:r>
              <a:rPr lang="ja-JP" altLang="en-US" sz="2000" dirty="0" smtClean="0">
                <a:latin typeface="UD デジタル 教科書体 N-B" panose="02020700000000000000" pitchFamily="17" charset="-128"/>
                <a:ea typeface="UD デジタル 教科書体 N-B" panose="02020700000000000000" pitchFamily="17" charset="-128"/>
              </a:rPr>
              <a:t>早く</a:t>
            </a:r>
            <a:r>
              <a:rPr lang="ja-JP" altLang="en-US" sz="2000" dirty="0">
                <a:latin typeface="UD デジタル 教科書体 N-B" panose="02020700000000000000" pitchFamily="17" charset="-128"/>
                <a:ea typeface="UD デジタル 教科書体 N-B" panose="02020700000000000000" pitchFamily="17" charset="-128"/>
              </a:rPr>
              <a:t>相談すれば</a:t>
            </a:r>
            <a:r>
              <a:rPr lang="ja-JP" altLang="en-US" sz="2000" dirty="0" smtClean="0">
                <a:latin typeface="UD デジタル 教科書体 N-B" panose="02020700000000000000" pitchFamily="17" charset="-128"/>
                <a:ea typeface="UD デジタル 教科書体 N-B" panose="02020700000000000000" pitchFamily="17" charset="-128"/>
              </a:rPr>
              <a:t>、前向き</a:t>
            </a:r>
            <a:r>
              <a:rPr lang="ja-JP" altLang="en-US" sz="2000" dirty="0">
                <a:latin typeface="UD デジタル 教科書体 N-B" panose="02020700000000000000" pitchFamily="17" charset="-128"/>
                <a:ea typeface="UD デジタル 教科書体 N-B" panose="02020700000000000000" pitchFamily="17" charset="-128"/>
              </a:rPr>
              <a:t>に歩む</a:t>
            </a:r>
            <a:r>
              <a:rPr lang="ja-JP" altLang="en-US" sz="2000" dirty="0" smtClean="0">
                <a:latin typeface="UD デジタル 教科書体 N-B" panose="02020700000000000000" pitchFamily="17" charset="-128"/>
                <a:ea typeface="UD デジタル 教科書体 N-B" panose="02020700000000000000" pitchFamily="17" charset="-128"/>
              </a:rPr>
              <a:t>可能性も広がります。</a:t>
            </a:r>
            <a:endParaRPr lang="en-US" altLang="ja-JP" sz="2000" dirty="0" smtClean="0">
              <a:latin typeface="UD デジタル 教科書体 N-B" panose="02020700000000000000" pitchFamily="17" charset="-128"/>
              <a:ea typeface="UD デジタル 教科書体 N-B" panose="02020700000000000000" pitchFamily="17" charset="-128"/>
            </a:endParaRPr>
          </a:p>
        </p:txBody>
      </p:sp>
      <p:sp>
        <p:nvSpPr>
          <p:cNvPr id="5" name="正方形/長方形 4"/>
          <p:cNvSpPr/>
          <p:nvPr/>
        </p:nvSpPr>
        <p:spPr>
          <a:xfrm>
            <a:off x="2198161" y="1030402"/>
            <a:ext cx="6498895" cy="1015663"/>
          </a:xfrm>
          <a:prstGeom prst="rect">
            <a:avLst/>
          </a:prstGeom>
        </p:spPr>
        <p:txBody>
          <a:bodyPr wrap="none">
            <a:spAutoFit/>
          </a:bodyPr>
          <a:lstStyle/>
          <a:p>
            <a:pPr lvl="0" algn="ctr">
              <a:lnSpc>
                <a:spcPct val="150000"/>
              </a:lnSpc>
              <a:defRPr/>
            </a:pPr>
            <a:r>
              <a:rPr lang="ja-JP" altLang="en-US" sz="4000" dirty="0" smtClean="0">
                <a:solidFill>
                  <a:srgbClr val="FF0000"/>
                </a:solidFill>
                <a:latin typeface="UD デジタル 教科書体 NK-B" panose="02020700000000000000" pitchFamily="18" charset="-128"/>
                <a:ea typeface="UD デジタル 教科書体 NK-B" panose="02020700000000000000" pitchFamily="18" charset="-128"/>
              </a:rPr>
              <a:t>大切なのはその先の暮らし！！</a:t>
            </a:r>
            <a:endParaRPr lang="ja-JP" altLang="en-US" sz="4000" dirty="0">
              <a:solidFill>
                <a:prstClr val="black"/>
              </a:solidFill>
            </a:endParaRPr>
          </a:p>
        </p:txBody>
      </p:sp>
      <p:pic>
        <p:nvPicPr>
          <p:cNvPr id="6" name="図 5">
            <a:extLst>
              <a:ext uri="{FF2B5EF4-FFF2-40B4-BE49-F238E27FC236}">
                <a16:creationId xmlns:a16="http://schemas.microsoft.com/office/drawing/2014/main" id="{296D7C04-5C0B-44DE-B9F0-F7A3C59FD204}"/>
              </a:ext>
            </a:extLst>
          </p:cNvPr>
          <p:cNvPicPr>
            <a:picLocks noChangeAspect="1"/>
          </p:cNvPicPr>
          <p:nvPr/>
        </p:nvPicPr>
        <p:blipFill>
          <a:blip r:embed="rId3"/>
          <a:stretch>
            <a:fillRect/>
          </a:stretch>
        </p:blipFill>
        <p:spPr>
          <a:xfrm>
            <a:off x="4957977" y="4985451"/>
            <a:ext cx="1689008" cy="1542746"/>
          </a:xfrm>
          <a:prstGeom prst="rect">
            <a:avLst/>
          </a:prstGeom>
        </p:spPr>
      </p:pic>
      <p:sp>
        <p:nvSpPr>
          <p:cNvPr id="7" name="正方形/長方形 6"/>
          <p:cNvSpPr/>
          <p:nvPr/>
        </p:nvSpPr>
        <p:spPr>
          <a:xfrm>
            <a:off x="10399066" y="326712"/>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P.25</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6362798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50473" y="1927765"/>
            <a:ext cx="184731" cy="830997"/>
          </a:xfrm>
          <a:prstGeom prst="rect">
            <a:avLst/>
          </a:prstGeom>
        </p:spPr>
        <p:txBody>
          <a:bodyPr wrap="none">
            <a:spAutoFit/>
          </a:bodyPr>
          <a:lstStyle/>
          <a:p>
            <a:endParaRPr lang="en-US" altLang="ja-JP" sz="1500" dirty="0" smtClean="0">
              <a:latin typeface="UD デジタル 教科書体 N-B" panose="02020700000000000000" pitchFamily="17" charset="-128"/>
              <a:ea typeface="UD デジタル 教科書体 N-B" panose="02020700000000000000" pitchFamily="17" charset="-128"/>
            </a:endParaRPr>
          </a:p>
          <a:p>
            <a:endParaRPr lang="en-US" altLang="ja-JP" sz="1500" dirty="0" smtClean="0">
              <a:latin typeface="UD デジタル 教科書体 N-B" panose="02020700000000000000" pitchFamily="17" charset="-128"/>
              <a:ea typeface="UD デジタル 教科書体 N-B" panose="02020700000000000000" pitchFamily="17" charset="-128"/>
            </a:endParaRPr>
          </a:p>
          <a:p>
            <a:endParaRPr lang="ja-JP" altLang="en-US" dirty="0"/>
          </a:p>
        </p:txBody>
      </p:sp>
      <p:sp>
        <p:nvSpPr>
          <p:cNvPr id="10" name="正方形/長方形 9"/>
          <p:cNvSpPr/>
          <p:nvPr/>
        </p:nvSpPr>
        <p:spPr>
          <a:xfrm>
            <a:off x="365761" y="1018360"/>
            <a:ext cx="11377799" cy="1150251"/>
          </a:xfrm>
          <a:prstGeom prst="rect">
            <a:avLst/>
          </a:prstGeom>
        </p:spPr>
        <p:txBody>
          <a:bodyPr wrap="square">
            <a:spAutoFit/>
          </a:bodyPr>
          <a:lstStyle/>
          <a:p>
            <a:pPr algn="ctr">
              <a:lnSpc>
                <a:spcPct val="150000"/>
              </a:lnSpc>
            </a:pPr>
            <a:r>
              <a:rPr lang="ja-JP" altLang="en-US" sz="2400" dirty="0" smtClean="0">
                <a:latin typeface="UD デジタル 教科書体 N-B" panose="02020700000000000000" pitchFamily="17" charset="-128"/>
                <a:ea typeface="UD デジタル 教科書体 N-B" panose="02020700000000000000" pitchFamily="17" charset="-128"/>
              </a:rPr>
              <a:t>認知症</a:t>
            </a:r>
            <a:r>
              <a:rPr lang="ja-JP" altLang="en-US" sz="2400" dirty="0">
                <a:latin typeface="UD デジタル 教科書体 N-B" panose="02020700000000000000" pitchFamily="17" charset="-128"/>
                <a:ea typeface="UD デジタル 教科書体 N-B" panose="02020700000000000000" pitchFamily="17" charset="-128"/>
              </a:rPr>
              <a:t>になっても安心して暮らしていくためには</a:t>
            </a:r>
            <a:r>
              <a:rPr lang="ja-JP" altLang="en-US" sz="2400" dirty="0" smtClean="0">
                <a:latin typeface="UD デジタル 教科書体 N-B" panose="02020700000000000000" pitchFamily="17" charset="-128"/>
                <a:ea typeface="UD デジタル 教科書体 N-B" panose="02020700000000000000" pitchFamily="17" charset="-128"/>
              </a:rPr>
              <a:t>、</a:t>
            </a:r>
            <a:endParaRPr lang="en-US" altLang="ja-JP" sz="2400" dirty="0" smtClean="0">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sz="2400" dirty="0" smtClean="0">
                <a:latin typeface="UD デジタル 教科書体 N-B" panose="02020700000000000000" pitchFamily="17" charset="-128"/>
                <a:ea typeface="UD デジタル 教科書体 N-B" panose="02020700000000000000" pitchFamily="17" charset="-128"/>
              </a:rPr>
              <a:t>認知症</a:t>
            </a:r>
            <a:r>
              <a:rPr lang="ja-JP" altLang="en-US" sz="2400" dirty="0">
                <a:latin typeface="UD デジタル 教科書体 N-B" panose="02020700000000000000" pitchFamily="17" charset="-128"/>
                <a:ea typeface="UD デジタル 教科書体 N-B" panose="02020700000000000000" pitchFamily="17" charset="-128"/>
              </a:rPr>
              <a:t>を正しく理解し、</a:t>
            </a:r>
            <a:r>
              <a:rPr lang="ja-JP" altLang="en-US" sz="2400" dirty="0">
                <a:solidFill>
                  <a:srgbClr val="FF5050"/>
                </a:solidFill>
                <a:latin typeface="UD デジタル 教科書体 N-B" panose="02020700000000000000" pitchFamily="17" charset="-128"/>
                <a:ea typeface="UD デジタル 教科書体 N-B" panose="02020700000000000000" pitchFamily="17" charset="-128"/>
              </a:rPr>
              <a:t>“わがこと”</a:t>
            </a:r>
            <a:r>
              <a:rPr lang="ja-JP" altLang="en-US" sz="2400" dirty="0">
                <a:latin typeface="UD デジタル 教科書体 N-B" panose="02020700000000000000" pitchFamily="17" charset="-128"/>
                <a:ea typeface="UD デジタル 教科書体 N-B" panose="02020700000000000000" pitchFamily="17" charset="-128"/>
              </a:rPr>
              <a:t>として考えていく必要が</a:t>
            </a:r>
            <a:r>
              <a:rPr lang="ja-JP" altLang="en-US" sz="2400" dirty="0" smtClean="0">
                <a:latin typeface="UD デジタル 教科書体 N-B" panose="02020700000000000000" pitchFamily="17" charset="-128"/>
                <a:ea typeface="UD デジタル 教科書体 N-B" panose="02020700000000000000" pitchFamily="17" charset="-128"/>
              </a:rPr>
              <a:t>あります。</a:t>
            </a:r>
            <a:endParaRPr lang="en-US" altLang="ja-JP" sz="2400" dirty="0" smtClean="0">
              <a:latin typeface="UD デジタル 教科書体 N-B" panose="02020700000000000000" pitchFamily="17" charset="-128"/>
              <a:ea typeface="UD デジタル 教科書体 N-B" panose="02020700000000000000" pitchFamily="17" charset="-128"/>
            </a:endParaRPr>
          </a:p>
        </p:txBody>
      </p:sp>
      <p:sp>
        <p:nvSpPr>
          <p:cNvPr id="11" name="正方形/長方形 10"/>
          <p:cNvSpPr/>
          <p:nvPr/>
        </p:nvSpPr>
        <p:spPr>
          <a:xfrm>
            <a:off x="3054348" y="6387543"/>
            <a:ext cx="6083302" cy="461665"/>
          </a:xfrm>
          <a:prstGeom prst="rect">
            <a:avLst/>
          </a:prstGeom>
        </p:spPr>
        <p:txBody>
          <a:bodyPr wrap="square">
            <a:spAutoFit/>
          </a:bodyPr>
          <a:lstStyle/>
          <a:p>
            <a:r>
              <a:rPr lang="ja-JP" altLang="en-US" sz="2400" dirty="0">
                <a:latin typeface="UD デジタル 教科書体 N-B" panose="02020700000000000000" pitchFamily="17" charset="-128"/>
                <a:ea typeface="UD デジタル 教科書体 N-B" panose="02020700000000000000" pitchFamily="17" charset="-128"/>
              </a:rPr>
              <a:t>年齢が高くなるほど有病率は高くなります。</a:t>
            </a:r>
            <a:endParaRPr lang="en-US" altLang="ja-JP" sz="2400" dirty="0">
              <a:latin typeface="UD デジタル 教科書体 N-B" panose="02020700000000000000" pitchFamily="17" charset="-128"/>
              <a:ea typeface="UD デジタル 教科書体 N-B" panose="02020700000000000000" pitchFamily="17" charset="-128"/>
            </a:endParaRPr>
          </a:p>
        </p:txBody>
      </p:sp>
      <p:graphicFrame>
        <p:nvGraphicFramePr>
          <p:cNvPr id="12" name="表 11"/>
          <p:cNvGraphicFramePr>
            <a:graphicFrameLocks noGrp="1"/>
          </p:cNvGraphicFramePr>
          <p:nvPr>
            <p:extLst/>
          </p:nvPr>
        </p:nvGraphicFramePr>
        <p:xfrm>
          <a:off x="0" y="13354"/>
          <a:ext cx="12192000" cy="80772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691479302"/>
                    </a:ext>
                  </a:extLst>
                </a:gridCol>
              </a:tblGrid>
              <a:tr h="429549">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2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2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1.</a:t>
                      </a:r>
                      <a:r>
                        <a:rPr lang="ja-JP" altLang="en-US" sz="2400" dirty="0" smtClean="0">
                          <a:solidFill>
                            <a:schemeClr val="tx1"/>
                          </a:solidFill>
                          <a:latin typeface="UD デジタル 教科書体 N-B" panose="02020700000000000000" pitchFamily="17" charset="-128"/>
                          <a:ea typeface="UD デジタル 教科書体 N-B" panose="02020700000000000000" pitchFamily="17" charset="-128"/>
                        </a:rPr>
                        <a:t>“わがこと”</a:t>
                      </a:r>
                      <a:r>
                        <a:rPr kumimoji="1" lang="ja-JP" altLang="en-US" sz="2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として考えてみよう</a:t>
                      </a:r>
                    </a:p>
                  </a:txBody>
                  <a:tcPr>
                    <a:lnB w="5715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3450841415"/>
                  </a:ext>
                </a:extLst>
              </a:tr>
            </a:tbl>
          </a:graphicData>
        </a:graphic>
      </p:graphicFrame>
      <p:sp>
        <p:nvSpPr>
          <p:cNvPr id="8" name="正方形/長方形 7"/>
          <p:cNvSpPr/>
          <p:nvPr/>
        </p:nvSpPr>
        <p:spPr>
          <a:xfrm>
            <a:off x="10588110" y="409594"/>
            <a:ext cx="1363288"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P.4</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pic>
        <p:nvPicPr>
          <p:cNvPr id="9" name="図 8"/>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4071" t="3523" r="5049" b="3573"/>
          <a:stretch/>
        </p:blipFill>
        <p:spPr>
          <a:xfrm>
            <a:off x="3735264" y="2168611"/>
            <a:ext cx="4721469" cy="3993787"/>
          </a:xfrm>
          <a:prstGeom prst="rect">
            <a:avLst/>
          </a:prstGeom>
        </p:spPr>
      </p:pic>
    </p:spTree>
    <p:extLst>
      <p:ext uri="{BB962C8B-B14F-4D97-AF65-F5344CB8AC3E}">
        <p14:creationId xmlns:p14="http://schemas.microsoft.com/office/powerpoint/2010/main" val="34269926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2356"/>
            <a:ext cx="12203570" cy="923330"/>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相談できるところ</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p:txBody>
      </p:sp>
      <p:pic>
        <p:nvPicPr>
          <p:cNvPr id="5" name="図 4"/>
          <p:cNvPicPr>
            <a:picLocks noChangeAspect="1"/>
          </p:cNvPicPr>
          <p:nvPr/>
        </p:nvPicPr>
        <p:blipFill>
          <a:blip r:embed="rId3"/>
          <a:stretch>
            <a:fillRect/>
          </a:stretch>
        </p:blipFill>
        <p:spPr>
          <a:xfrm>
            <a:off x="2706683" y="2636912"/>
            <a:ext cx="5123192" cy="3560618"/>
          </a:xfrm>
          <a:prstGeom prst="rect">
            <a:avLst/>
          </a:prstGeom>
        </p:spPr>
      </p:pic>
      <p:sp>
        <p:nvSpPr>
          <p:cNvPr id="6" name="角丸四角形 5"/>
          <p:cNvSpPr/>
          <p:nvPr/>
        </p:nvSpPr>
        <p:spPr>
          <a:xfrm>
            <a:off x="308361" y="828866"/>
            <a:ext cx="2625231" cy="550239"/>
          </a:xfrm>
          <a:prstGeom prst="roundRect">
            <a:avLst>
              <a:gd name="adj" fmla="val 37576"/>
            </a:avLst>
          </a:prstGeom>
          <a:ln>
            <a:noFill/>
          </a:ln>
          <a:effectLst>
            <a:softEdge rad="3175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lnSpc>
                <a:spcPct val="150000"/>
              </a:lnSpc>
            </a:pP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地域包括支援センター</a:t>
            </a:r>
            <a:endParaRPr lang="ja-JP" altLang="en-US" dirty="0">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7" name="正方形/長方形 6"/>
          <p:cNvSpPr/>
          <p:nvPr/>
        </p:nvSpPr>
        <p:spPr>
          <a:xfrm>
            <a:off x="291188" y="1371459"/>
            <a:ext cx="11621193" cy="646331"/>
          </a:xfrm>
          <a:prstGeom prst="rect">
            <a:avLst/>
          </a:prstGeom>
        </p:spPr>
        <p:txBody>
          <a:bodyPr wrap="square">
            <a:spAutoFit/>
          </a:bodyPr>
          <a:lstStyle/>
          <a:p>
            <a:pPr lvl="0"/>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地域包括支援センターは、高齢者がいつまでも住み慣れた地域で生活ができるよう支援するための拠点で、センターには、主任介護支援専門員</a:t>
            </a:r>
            <a:r>
              <a:rPr lang="en-US" altLang="ja-JP" dirty="0" smtClean="0">
                <a:solidFill>
                  <a:srgbClr val="333333"/>
                </a:solidFill>
                <a:latin typeface="UD デジタル 教科書体 N-B" panose="02020700000000000000" pitchFamily="17" charset="-128"/>
                <a:ea typeface="UD デジタル 教科書体 N-B" panose="02020700000000000000" pitchFamily="17" charset="-128"/>
              </a:rPr>
              <a:t>(</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主任ケアマネジャー</a:t>
            </a:r>
            <a:r>
              <a:rPr lang="en-US" altLang="ja-JP" dirty="0">
                <a:solidFill>
                  <a:srgbClr val="333333"/>
                </a:solidFill>
                <a:latin typeface="UD デジタル 教科書体 N-B" panose="02020700000000000000" pitchFamily="17" charset="-128"/>
                <a:ea typeface="UD デジタル 教科書体 N-B" panose="02020700000000000000" pitchFamily="17" charset="-128"/>
              </a:rPr>
              <a:t>)</a:t>
            </a:r>
            <a:r>
              <a:rPr lang="ja-JP" altLang="en-US" dirty="0" err="1">
                <a:solidFill>
                  <a:srgbClr val="333333"/>
                </a:solidFill>
                <a:latin typeface="UD デジタル 教科書体 N-B" panose="02020700000000000000" pitchFamily="17" charset="-128"/>
                <a:ea typeface="UD デジタル 教科書体 N-B" panose="02020700000000000000" pitchFamily="17" charset="-128"/>
              </a:rPr>
              <a:t>、</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保健師、社会福祉士などの専門職がいます。</a:t>
            </a:r>
          </a:p>
        </p:txBody>
      </p:sp>
      <p:sp>
        <p:nvSpPr>
          <p:cNvPr id="8" name="正方形/長方形 7"/>
          <p:cNvSpPr/>
          <p:nvPr/>
        </p:nvSpPr>
        <p:spPr>
          <a:xfrm>
            <a:off x="3086478" y="2289031"/>
            <a:ext cx="5057795" cy="400110"/>
          </a:xfrm>
          <a:prstGeom prst="rect">
            <a:avLst/>
          </a:prstGeom>
        </p:spPr>
        <p:txBody>
          <a:bodyPr wrap="none">
            <a:spAutoFit/>
          </a:bodyPr>
          <a:lstStyle/>
          <a:p>
            <a:pPr lvl="0"/>
            <a:r>
              <a:rPr lang="ja-JP" altLang="en-US" sz="2000" dirty="0">
                <a:solidFill>
                  <a:srgbClr val="333333"/>
                </a:solidFill>
                <a:latin typeface="UD デジタル 教科書体 N-B" panose="02020700000000000000" pitchFamily="17" charset="-128"/>
                <a:ea typeface="UD デジタル 教科書体 N-B" panose="02020700000000000000" pitchFamily="17" charset="-128"/>
              </a:rPr>
              <a:t>高齢者に関する各種相談に</a:t>
            </a:r>
            <a:r>
              <a:rPr lang="ja-JP" altLang="en-US" sz="2000" dirty="0" smtClean="0">
                <a:solidFill>
                  <a:srgbClr val="333333"/>
                </a:solidFill>
                <a:latin typeface="UD デジタル 教科書体 N-B" panose="02020700000000000000" pitchFamily="17" charset="-128"/>
                <a:ea typeface="UD デジタル 教科書体 N-B" panose="02020700000000000000" pitchFamily="17" charset="-128"/>
              </a:rPr>
              <a:t>応じてくれます</a:t>
            </a:r>
            <a:endParaRPr lang="ja-JP" altLang="en-US" sz="2000" dirty="0">
              <a:solidFill>
                <a:srgbClr val="333333"/>
              </a:solidFill>
              <a:latin typeface="UD デジタル 教科書体 N-B" panose="02020700000000000000" pitchFamily="17" charset="-128"/>
              <a:ea typeface="UD デジタル 教科書体 N-B" panose="02020700000000000000" pitchFamily="17" charset="-128"/>
            </a:endParaRPr>
          </a:p>
        </p:txBody>
      </p:sp>
      <p:sp>
        <p:nvSpPr>
          <p:cNvPr id="9" name="正方形/長方形 8"/>
          <p:cNvSpPr/>
          <p:nvPr/>
        </p:nvSpPr>
        <p:spPr>
          <a:xfrm>
            <a:off x="230291" y="3188983"/>
            <a:ext cx="2476392" cy="584775"/>
          </a:xfrm>
          <a:prstGeom prst="rect">
            <a:avLst/>
          </a:prstGeom>
        </p:spPr>
        <p:txBody>
          <a:bodyPr wrap="square">
            <a:spAutoFit/>
          </a:bodyPr>
          <a:lstStyle/>
          <a:p>
            <a:pPr lvl="0"/>
            <a:r>
              <a:rPr lang="ja-JP" altLang="en-US" sz="1600" dirty="0" smtClean="0">
                <a:solidFill>
                  <a:srgbClr val="333333"/>
                </a:solidFill>
                <a:latin typeface="UD デジタル 教科書体 N-B" panose="02020700000000000000" pitchFamily="17" charset="-128"/>
                <a:ea typeface="UD デジタル 教科書体 N-B" panose="02020700000000000000" pitchFamily="17" charset="-128"/>
              </a:rPr>
              <a:t>介護</a:t>
            </a:r>
            <a:r>
              <a:rPr lang="ja-JP" altLang="en-US" sz="1600" dirty="0">
                <a:solidFill>
                  <a:srgbClr val="333333"/>
                </a:solidFill>
                <a:latin typeface="UD デジタル 教科書体 N-B" panose="02020700000000000000" pitchFamily="17" charset="-128"/>
                <a:ea typeface="UD デジタル 教科書体 N-B" panose="02020700000000000000" pitchFamily="17" charset="-128"/>
              </a:rPr>
              <a:t>、福祉、医療</a:t>
            </a:r>
            <a:r>
              <a:rPr lang="ja-JP" altLang="en-US" sz="1600" dirty="0" smtClean="0">
                <a:solidFill>
                  <a:srgbClr val="333333"/>
                </a:solidFill>
                <a:latin typeface="UD デジタル 教科書体 N-B" panose="02020700000000000000" pitchFamily="17" charset="-128"/>
                <a:ea typeface="UD デジタル 教科書体 N-B" panose="02020700000000000000" pitchFamily="17" charset="-128"/>
              </a:rPr>
              <a:t>、</a:t>
            </a:r>
            <a:endParaRPr lang="en-US" altLang="ja-JP" sz="1600" dirty="0" smtClean="0">
              <a:solidFill>
                <a:srgbClr val="333333"/>
              </a:solidFill>
              <a:latin typeface="UD デジタル 教科書体 N-B" panose="02020700000000000000" pitchFamily="17" charset="-128"/>
              <a:ea typeface="UD デジタル 教科書体 N-B" panose="02020700000000000000" pitchFamily="17" charset="-128"/>
            </a:endParaRPr>
          </a:p>
          <a:p>
            <a:pPr lvl="0"/>
            <a:r>
              <a:rPr lang="ja-JP" altLang="en-US" sz="1600" dirty="0" smtClean="0">
                <a:solidFill>
                  <a:srgbClr val="333333"/>
                </a:solidFill>
                <a:latin typeface="UD デジタル 教科書体 N-B" panose="02020700000000000000" pitchFamily="17" charset="-128"/>
                <a:ea typeface="UD デジタル 教科書体 N-B" panose="02020700000000000000" pitchFamily="17" charset="-128"/>
              </a:rPr>
              <a:t>健康</a:t>
            </a:r>
            <a:r>
              <a:rPr lang="ja-JP" altLang="en-US" sz="1600" dirty="0">
                <a:solidFill>
                  <a:srgbClr val="333333"/>
                </a:solidFill>
                <a:latin typeface="UD デジタル 教科書体 N-B" panose="02020700000000000000" pitchFamily="17" charset="-128"/>
                <a:ea typeface="UD デジタル 教科書体 N-B" panose="02020700000000000000" pitchFamily="17" charset="-128"/>
              </a:rPr>
              <a:t>、認知症のこと</a:t>
            </a:r>
            <a:r>
              <a:rPr lang="ja-JP" altLang="en-US" sz="1600" dirty="0" smtClean="0">
                <a:solidFill>
                  <a:srgbClr val="333333"/>
                </a:solidFill>
                <a:latin typeface="UD デジタル 教科書体 N-B" panose="02020700000000000000" pitchFamily="17" charset="-128"/>
                <a:ea typeface="UD デジタル 教科書体 N-B" panose="02020700000000000000" pitchFamily="17" charset="-128"/>
              </a:rPr>
              <a:t>など</a:t>
            </a:r>
            <a:endParaRPr lang="en-US" altLang="ja-JP" sz="1600" dirty="0" smtClean="0">
              <a:solidFill>
                <a:srgbClr val="333333"/>
              </a:solidFill>
              <a:latin typeface="UD デジタル 教科書体 N-B" panose="02020700000000000000" pitchFamily="17" charset="-128"/>
              <a:ea typeface="UD デジタル 教科書体 N-B" panose="02020700000000000000" pitchFamily="17" charset="-128"/>
            </a:endParaRPr>
          </a:p>
        </p:txBody>
      </p:sp>
      <p:sp>
        <p:nvSpPr>
          <p:cNvPr id="10" name="正方形/長方形 9"/>
          <p:cNvSpPr/>
          <p:nvPr/>
        </p:nvSpPr>
        <p:spPr>
          <a:xfrm>
            <a:off x="7523285" y="4038297"/>
            <a:ext cx="4668715" cy="830997"/>
          </a:xfrm>
          <a:prstGeom prst="rect">
            <a:avLst/>
          </a:prstGeom>
        </p:spPr>
        <p:txBody>
          <a:bodyPr wrap="square">
            <a:spAutoFit/>
          </a:bodyPr>
          <a:lstStyle/>
          <a:p>
            <a:pPr lvl="0"/>
            <a:r>
              <a:rPr lang="ja-JP" altLang="en-US" sz="1600" dirty="0">
                <a:solidFill>
                  <a:srgbClr val="333333"/>
                </a:solidFill>
                <a:latin typeface="UD デジタル 教科書体 N-B" panose="02020700000000000000" pitchFamily="17" charset="-128"/>
                <a:ea typeface="UD デジタル 教科書体 N-B" panose="02020700000000000000" pitchFamily="17" charset="-128"/>
              </a:rPr>
              <a:t>高齢者虐待の防止・早期発見に向けた取り組み</a:t>
            </a:r>
            <a:r>
              <a:rPr lang="ja-JP" altLang="en-US" sz="1600" dirty="0" smtClean="0">
                <a:solidFill>
                  <a:srgbClr val="333333"/>
                </a:solidFill>
                <a:latin typeface="UD デジタル 教科書体 N-B" panose="02020700000000000000" pitchFamily="17" charset="-128"/>
                <a:ea typeface="UD デジタル 教科書体 N-B" panose="02020700000000000000" pitchFamily="17" charset="-128"/>
              </a:rPr>
              <a:t>や</a:t>
            </a:r>
            <a:endParaRPr lang="en-US" altLang="ja-JP" sz="1600" dirty="0" smtClean="0">
              <a:solidFill>
                <a:srgbClr val="333333"/>
              </a:solidFill>
              <a:latin typeface="UD デジタル 教科書体 N-B" panose="02020700000000000000" pitchFamily="17" charset="-128"/>
              <a:ea typeface="UD デジタル 教科書体 N-B" panose="02020700000000000000" pitchFamily="17" charset="-128"/>
            </a:endParaRPr>
          </a:p>
          <a:p>
            <a:pPr lvl="0"/>
            <a:r>
              <a:rPr lang="ja-JP" altLang="en-US" sz="1600" dirty="0" smtClean="0">
                <a:solidFill>
                  <a:srgbClr val="333333"/>
                </a:solidFill>
                <a:latin typeface="UD デジタル 教科書体 N-B" panose="02020700000000000000" pitchFamily="17" charset="-128"/>
                <a:ea typeface="UD デジタル 教科書体 N-B" panose="02020700000000000000" pitchFamily="17" charset="-128"/>
              </a:rPr>
              <a:t>虐待</a:t>
            </a:r>
            <a:r>
              <a:rPr lang="ja-JP" altLang="en-US" sz="1600" dirty="0">
                <a:solidFill>
                  <a:srgbClr val="333333"/>
                </a:solidFill>
                <a:latin typeface="UD デジタル 教科書体 N-B" panose="02020700000000000000" pitchFamily="17" charset="-128"/>
                <a:ea typeface="UD デジタル 教科書体 N-B" panose="02020700000000000000" pitchFamily="17" charset="-128"/>
              </a:rPr>
              <a:t>への対応、消費者被害の</a:t>
            </a:r>
            <a:r>
              <a:rPr lang="ja-JP" altLang="en-US" sz="1600" dirty="0" smtClean="0">
                <a:solidFill>
                  <a:srgbClr val="333333"/>
                </a:solidFill>
                <a:latin typeface="UD デジタル 教科書体 N-B" panose="02020700000000000000" pitchFamily="17" charset="-128"/>
                <a:ea typeface="UD デジタル 教科書体 N-B" panose="02020700000000000000" pitchFamily="17" charset="-128"/>
              </a:rPr>
              <a:t>防止</a:t>
            </a:r>
            <a:endParaRPr lang="en-US" altLang="ja-JP" sz="1600" dirty="0" smtClean="0">
              <a:solidFill>
                <a:srgbClr val="333333"/>
              </a:solidFill>
              <a:latin typeface="UD デジタル 教科書体 N-B" panose="02020700000000000000" pitchFamily="17" charset="-128"/>
              <a:ea typeface="UD デジタル 教科書体 N-B" panose="02020700000000000000" pitchFamily="17" charset="-128"/>
            </a:endParaRPr>
          </a:p>
          <a:p>
            <a:pPr lvl="0"/>
            <a:r>
              <a:rPr lang="ja-JP" altLang="en-US" sz="1600" dirty="0" smtClean="0">
                <a:solidFill>
                  <a:srgbClr val="333333"/>
                </a:solidFill>
                <a:latin typeface="UD デジタル 教科書体 N-B" panose="02020700000000000000" pitchFamily="17" charset="-128"/>
                <a:ea typeface="UD デジタル 教科書体 N-B" panose="02020700000000000000" pitchFamily="17" charset="-128"/>
              </a:rPr>
              <a:t>成年</a:t>
            </a:r>
            <a:r>
              <a:rPr lang="ja-JP" altLang="en-US" sz="1600" dirty="0">
                <a:solidFill>
                  <a:srgbClr val="333333"/>
                </a:solidFill>
                <a:latin typeface="UD デジタル 教科書体 N-B" panose="02020700000000000000" pitchFamily="17" charset="-128"/>
                <a:ea typeface="UD デジタル 教科書体 N-B" panose="02020700000000000000" pitchFamily="17" charset="-128"/>
              </a:rPr>
              <a:t>後見制度について</a:t>
            </a:r>
            <a:r>
              <a:rPr lang="ja-JP" altLang="en-US" sz="1600" dirty="0" smtClean="0">
                <a:solidFill>
                  <a:srgbClr val="333333"/>
                </a:solidFill>
                <a:latin typeface="UD デジタル 教科書体 N-B" panose="02020700000000000000" pitchFamily="17" charset="-128"/>
                <a:ea typeface="UD デジタル 教科書体 N-B" panose="02020700000000000000" pitchFamily="17" charset="-128"/>
              </a:rPr>
              <a:t>の相談対応な</a:t>
            </a:r>
            <a:r>
              <a:rPr lang="ja-JP" altLang="en-US" sz="1600" dirty="0">
                <a:solidFill>
                  <a:srgbClr val="333333"/>
                </a:solidFill>
                <a:latin typeface="UD デジタル 教科書体 N-B" panose="02020700000000000000" pitchFamily="17" charset="-128"/>
                <a:ea typeface="UD デジタル 教科書体 N-B" panose="02020700000000000000" pitchFamily="17" charset="-128"/>
              </a:rPr>
              <a:t>ど</a:t>
            </a:r>
          </a:p>
        </p:txBody>
      </p:sp>
      <p:sp>
        <p:nvSpPr>
          <p:cNvPr id="11" name="正方形/長方形 10"/>
          <p:cNvSpPr/>
          <p:nvPr/>
        </p:nvSpPr>
        <p:spPr>
          <a:xfrm>
            <a:off x="4422532" y="6197530"/>
            <a:ext cx="7609366" cy="584775"/>
          </a:xfrm>
          <a:prstGeom prst="rect">
            <a:avLst/>
          </a:prstGeom>
        </p:spPr>
        <p:txBody>
          <a:bodyPr wrap="square">
            <a:spAutoFit/>
          </a:bodyPr>
          <a:lstStyle/>
          <a:p>
            <a:pPr lvl="0"/>
            <a:r>
              <a:rPr lang="ja-JP" altLang="en-US" sz="1600" dirty="0">
                <a:solidFill>
                  <a:srgbClr val="333333"/>
                </a:solidFill>
                <a:latin typeface="UD デジタル 教科書体 N-B" panose="02020700000000000000" pitchFamily="17" charset="-128"/>
                <a:ea typeface="UD デジタル 教科書体 N-B" panose="02020700000000000000" pitchFamily="17" charset="-128"/>
              </a:rPr>
              <a:t>元気ではつらつとした生活を送るため</a:t>
            </a:r>
            <a:r>
              <a:rPr lang="ja-JP" altLang="en-US" sz="1600" dirty="0" smtClean="0">
                <a:solidFill>
                  <a:srgbClr val="333333"/>
                </a:solidFill>
                <a:latin typeface="UD デジタル 教科書体 N-B" panose="02020700000000000000" pitchFamily="17" charset="-128"/>
                <a:ea typeface="UD デジタル 教科書体 N-B" panose="02020700000000000000" pitchFamily="17" charset="-128"/>
              </a:rPr>
              <a:t>、また</a:t>
            </a:r>
            <a:r>
              <a:rPr lang="ja-JP" altLang="en-US" sz="1600" dirty="0">
                <a:solidFill>
                  <a:srgbClr val="333333"/>
                </a:solidFill>
                <a:latin typeface="UD デジタル 教科書体 N-B" panose="02020700000000000000" pitchFamily="17" charset="-128"/>
                <a:ea typeface="UD デジタル 教科書体 N-B" panose="02020700000000000000" pitchFamily="17" charset="-128"/>
              </a:rPr>
              <a:t>介護が必要な状態にならないよう</a:t>
            </a:r>
            <a:r>
              <a:rPr lang="ja-JP" altLang="en-US" sz="1600" dirty="0" smtClean="0">
                <a:solidFill>
                  <a:srgbClr val="333333"/>
                </a:solidFill>
                <a:latin typeface="UD デジタル 教科書体 N-B" panose="02020700000000000000" pitchFamily="17" charset="-128"/>
                <a:ea typeface="UD デジタル 教科書体 N-B" panose="02020700000000000000" pitchFamily="17" charset="-128"/>
              </a:rPr>
              <a:t>に</a:t>
            </a:r>
            <a:endParaRPr lang="en-US" altLang="ja-JP" sz="1600" dirty="0" smtClean="0">
              <a:solidFill>
                <a:srgbClr val="333333"/>
              </a:solidFill>
              <a:latin typeface="UD デジタル 教科書体 N-B" panose="02020700000000000000" pitchFamily="17" charset="-128"/>
              <a:ea typeface="UD デジタル 教科書体 N-B" panose="02020700000000000000" pitchFamily="17" charset="-128"/>
            </a:endParaRPr>
          </a:p>
          <a:p>
            <a:pPr lvl="0"/>
            <a:r>
              <a:rPr lang="ja-JP" altLang="en-US" sz="1600" dirty="0" smtClean="0">
                <a:solidFill>
                  <a:srgbClr val="333333"/>
                </a:solidFill>
                <a:latin typeface="UD デジタル 教科書体 N-B" panose="02020700000000000000" pitchFamily="17" charset="-128"/>
                <a:ea typeface="UD デジタル 教科書体 N-B" panose="02020700000000000000" pitchFamily="17" charset="-128"/>
              </a:rPr>
              <a:t>介護</a:t>
            </a:r>
            <a:r>
              <a:rPr lang="ja-JP" altLang="en-US" sz="1600" dirty="0">
                <a:solidFill>
                  <a:srgbClr val="333333"/>
                </a:solidFill>
                <a:latin typeface="UD デジタル 教科書体 N-B" panose="02020700000000000000" pitchFamily="17" charset="-128"/>
                <a:ea typeface="UD デジタル 教科書体 N-B" panose="02020700000000000000" pitchFamily="17" charset="-128"/>
              </a:rPr>
              <a:t>予防の知識を伝える介護予防教室の開催</a:t>
            </a:r>
            <a:r>
              <a:rPr lang="ja-JP" altLang="en-US" sz="1600" dirty="0" smtClean="0">
                <a:solidFill>
                  <a:srgbClr val="333333"/>
                </a:solidFill>
                <a:latin typeface="UD デジタル 教科書体 N-B" panose="02020700000000000000" pitchFamily="17" charset="-128"/>
                <a:ea typeface="UD デジタル 教科書体 N-B" panose="02020700000000000000" pitchFamily="17" charset="-128"/>
              </a:rPr>
              <a:t>などを行います。</a:t>
            </a:r>
            <a:endParaRPr lang="ja-JP" altLang="en-US" sz="1600" dirty="0">
              <a:solidFill>
                <a:srgbClr val="333333"/>
              </a:solidFill>
              <a:latin typeface="UD デジタル 教科書体 N-B" panose="02020700000000000000" pitchFamily="17" charset="-128"/>
              <a:ea typeface="UD デジタル 教科書体 N-B" panose="02020700000000000000" pitchFamily="17" charset="-128"/>
            </a:endParaRPr>
          </a:p>
        </p:txBody>
      </p:sp>
      <p:sp>
        <p:nvSpPr>
          <p:cNvPr id="12" name="正方形/長方形 11"/>
          <p:cNvSpPr/>
          <p:nvPr/>
        </p:nvSpPr>
        <p:spPr>
          <a:xfrm>
            <a:off x="10354156" y="301774"/>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P.26</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41675863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2356"/>
            <a:ext cx="12203570" cy="954107"/>
          </a:xfrm>
          <a:prstGeom prst="rect">
            <a:avLst/>
          </a:prstGeom>
        </p:spPr>
        <p:txBody>
          <a:bodyPr wrap="square">
            <a:spAutoFit/>
          </a:bodyPr>
          <a:lstStyle/>
          <a:p>
            <a:pPr lvl="0" algn="ctr"/>
            <a:endParaRPr lang="en-US" altLang="ja-JP" sz="2000"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a:solidFill>
                  <a:srgbClr val="FF0000"/>
                </a:solidFill>
                <a:latin typeface="UD デジタル 教科書体 NK-B" panose="02020700000000000000" pitchFamily="18" charset="-128"/>
                <a:ea typeface="UD デジタル 教科書体 NK-B" panose="02020700000000000000" pitchFamily="18" charset="-128"/>
              </a:rPr>
              <a:t>生活</a:t>
            </a: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を支える制度</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p:txBody>
      </p:sp>
      <p:sp>
        <p:nvSpPr>
          <p:cNvPr id="5" name="角丸四角形 4"/>
          <p:cNvSpPr/>
          <p:nvPr/>
        </p:nvSpPr>
        <p:spPr>
          <a:xfrm>
            <a:off x="200296" y="793842"/>
            <a:ext cx="2625231" cy="550239"/>
          </a:xfrm>
          <a:prstGeom prst="roundRect">
            <a:avLst>
              <a:gd name="adj" fmla="val 37576"/>
            </a:avLst>
          </a:prstGeom>
          <a:ln>
            <a:noFill/>
          </a:ln>
          <a:effectLst>
            <a:softEdge rad="3175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lnSpc>
                <a:spcPct val="150000"/>
              </a:lnSpc>
            </a:pP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成年後見制度</a:t>
            </a:r>
          </a:p>
        </p:txBody>
      </p:sp>
      <p:sp>
        <p:nvSpPr>
          <p:cNvPr id="7" name="正方形/長方形 6"/>
          <p:cNvSpPr/>
          <p:nvPr/>
        </p:nvSpPr>
        <p:spPr>
          <a:xfrm>
            <a:off x="358236" y="1391466"/>
            <a:ext cx="11437522" cy="646331"/>
          </a:xfrm>
          <a:prstGeom prst="rect">
            <a:avLst/>
          </a:prstGeom>
        </p:spPr>
        <p:txBody>
          <a:bodyPr wrap="square">
            <a:spAutoFit/>
          </a:bodyPr>
          <a:lstStyle/>
          <a:p>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認知症・知的</a:t>
            </a:r>
            <a:r>
              <a:rPr lang="ja-JP" altLang="en-US" dirty="0" err="1" smtClean="0">
                <a:solidFill>
                  <a:srgbClr val="333333"/>
                </a:solidFill>
                <a:latin typeface="UD デジタル 教科書体 N-B" panose="02020700000000000000" pitchFamily="17" charset="-128"/>
                <a:ea typeface="UD デジタル 教科書体 N-B" panose="02020700000000000000" pitchFamily="17" charset="-128"/>
              </a:rPr>
              <a:t>障が</a:t>
            </a:r>
            <a:r>
              <a:rPr lang="ja-JP" altLang="en-US" dirty="0" err="1">
                <a:solidFill>
                  <a:srgbClr val="333333"/>
                </a:solidFill>
                <a:latin typeface="UD デジタル 教科書体 N-B" panose="02020700000000000000" pitchFamily="17" charset="-128"/>
                <a:ea typeface="UD デジタル 教科書体 N-B" panose="02020700000000000000" pitchFamily="17" charset="-128"/>
              </a:rPr>
              <a:t>い</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、精神障がいなどの理由で判断能力が不十分な</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人について</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、ご本人</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の権利を守る援助者「成年後見人</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等」</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を選ぶこと</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で</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ご本人</a:t>
            </a:r>
            <a:r>
              <a:rPr lang="ja-JP" altLang="en-US" dirty="0">
                <a:solidFill>
                  <a:srgbClr val="333333"/>
                </a:solidFill>
                <a:latin typeface="UD デジタル 教科書体 N-B" panose="02020700000000000000" pitchFamily="17" charset="-128"/>
                <a:ea typeface="UD デジタル 教科書体 N-B" panose="02020700000000000000" pitchFamily="17" charset="-128"/>
              </a:rPr>
              <a:t>を法律的に支援する制度です</a:t>
            </a:r>
            <a:r>
              <a:rPr lang="ja-JP" altLang="en-US" dirty="0" smtClean="0">
                <a:solidFill>
                  <a:srgbClr val="333333"/>
                </a:solidFill>
                <a:latin typeface="UD デジタル 教科書体 N-B" panose="02020700000000000000" pitchFamily="17" charset="-128"/>
                <a:ea typeface="UD デジタル 教科書体 N-B" panose="02020700000000000000" pitchFamily="17" charset="-128"/>
              </a:rPr>
              <a:t>。</a:t>
            </a:r>
            <a:endParaRPr lang="ja-JP" altLang="en-US" dirty="0">
              <a:solidFill>
                <a:srgbClr val="333333"/>
              </a:solidFill>
              <a:latin typeface="UD デジタル 教科書体 N-B" panose="02020700000000000000" pitchFamily="17" charset="-128"/>
              <a:ea typeface="UD デジタル 教科書体 N-B" panose="02020700000000000000" pitchFamily="17" charset="-128"/>
            </a:endParaRPr>
          </a:p>
        </p:txBody>
      </p:sp>
      <p:sp>
        <p:nvSpPr>
          <p:cNvPr id="9" name="正方形/長方形 8"/>
          <p:cNvSpPr/>
          <p:nvPr/>
        </p:nvSpPr>
        <p:spPr>
          <a:xfrm>
            <a:off x="10407379" y="301774"/>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P.28</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pic>
        <p:nvPicPr>
          <p:cNvPr id="3" name="図 2"/>
          <p:cNvPicPr>
            <a:picLocks noChangeAspect="1"/>
          </p:cNvPicPr>
          <p:nvPr/>
        </p:nvPicPr>
        <p:blipFill rotWithShape="1">
          <a:blip r:embed="rId3"/>
          <a:srcRect b="23307"/>
          <a:stretch/>
        </p:blipFill>
        <p:spPr>
          <a:xfrm>
            <a:off x="951495" y="2786499"/>
            <a:ext cx="1127590" cy="871781"/>
          </a:xfrm>
          <a:prstGeom prst="rect">
            <a:avLst/>
          </a:prstGeom>
        </p:spPr>
      </p:pic>
      <p:pic>
        <p:nvPicPr>
          <p:cNvPr id="6" name="図 5"/>
          <p:cNvPicPr>
            <a:picLocks noChangeAspect="1"/>
          </p:cNvPicPr>
          <p:nvPr/>
        </p:nvPicPr>
        <p:blipFill>
          <a:blip r:embed="rId4"/>
          <a:stretch>
            <a:fillRect/>
          </a:stretch>
        </p:blipFill>
        <p:spPr>
          <a:xfrm>
            <a:off x="3759302" y="2857543"/>
            <a:ext cx="824255" cy="799747"/>
          </a:xfrm>
          <a:prstGeom prst="rect">
            <a:avLst/>
          </a:prstGeom>
        </p:spPr>
      </p:pic>
      <p:pic>
        <p:nvPicPr>
          <p:cNvPr id="18" name="図 17"/>
          <p:cNvPicPr>
            <a:picLocks noChangeAspect="1"/>
          </p:cNvPicPr>
          <p:nvPr/>
        </p:nvPicPr>
        <p:blipFill>
          <a:blip r:embed="rId5"/>
          <a:stretch>
            <a:fillRect/>
          </a:stretch>
        </p:blipFill>
        <p:spPr>
          <a:xfrm>
            <a:off x="9888706" y="2826089"/>
            <a:ext cx="811531" cy="870288"/>
          </a:xfrm>
          <a:prstGeom prst="rect">
            <a:avLst/>
          </a:prstGeom>
        </p:spPr>
      </p:pic>
      <p:pic>
        <p:nvPicPr>
          <p:cNvPr id="20" name="図 19"/>
          <p:cNvPicPr>
            <a:picLocks noChangeAspect="1"/>
          </p:cNvPicPr>
          <p:nvPr/>
        </p:nvPicPr>
        <p:blipFill>
          <a:blip r:embed="rId6"/>
          <a:stretch>
            <a:fillRect/>
          </a:stretch>
        </p:blipFill>
        <p:spPr>
          <a:xfrm>
            <a:off x="6505931" y="2798595"/>
            <a:ext cx="738931" cy="876575"/>
          </a:xfrm>
          <a:prstGeom prst="rect">
            <a:avLst/>
          </a:prstGeom>
        </p:spPr>
      </p:pic>
      <p:sp>
        <p:nvSpPr>
          <p:cNvPr id="21" name="角丸四角形 20"/>
          <p:cNvSpPr/>
          <p:nvPr/>
        </p:nvSpPr>
        <p:spPr>
          <a:xfrm>
            <a:off x="358236" y="2429334"/>
            <a:ext cx="7783441" cy="357165"/>
          </a:xfrm>
          <a:prstGeom prst="roundRect">
            <a:avLst>
              <a:gd name="adj" fmla="val 37576"/>
            </a:avLst>
          </a:prstGeom>
          <a:ln/>
        </p:spPr>
        <p:style>
          <a:lnRef idx="0">
            <a:schemeClr val="accent2"/>
          </a:lnRef>
          <a:fillRef idx="3">
            <a:schemeClr val="accent2"/>
          </a:fillRef>
          <a:effectRef idx="3">
            <a:schemeClr val="accent2"/>
          </a:effectRef>
          <a:fontRef idx="minor">
            <a:schemeClr val="lt1"/>
          </a:fontRef>
        </p:style>
        <p:txBody>
          <a:bodyPr rtlCol="0" anchor="ctr"/>
          <a:lstStyle/>
          <a:p>
            <a:pPr lvl="0" algn="ctr">
              <a:lnSpc>
                <a:spcPct val="150000"/>
              </a:lnSpc>
            </a:pPr>
            <a:r>
              <a:rPr lang="ja-JP" altLang="en-US" sz="2000" dirty="0" smtClean="0">
                <a:solidFill>
                  <a:schemeClr val="bg1"/>
                </a:solidFill>
                <a:latin typeface="UD デジタル 教科書体 N-B" panose="02020700000000000000" pitchFamily="17" charset="-128"/>
                <a:ea typeface="UD デジタル 教科書体 N-B" panose="02020700000000000000" pitchFamily="17" charset="-128"/>
              </a:rPr>
              <a:t>法定後見</a:t>
            </a:r>
            <a:r>
              <a:rPr lang="ja-JP" altLang="en-US" sz="2000" dirty="0">
                <a:solidFill>
                  <a:schemeClr val="bg1"/>
                </a:solidFill>
                <a:latin typeface="UD デジタル 教科書体 N-B" panose="02020700000000000000" pitchFamily="17" charset="-128"/>
                <a:ea typeface="UD デジタル 教科書体 N-B" panose="02020700000000000000" pitchFamily="17" charset="-128"/>
              </a:rPr>
              <a:t>制度</a:t>
            </a:r>
          </a:p>
        </p:txBody>
      </p:sp>
      <p:sp>
        <p:nvSpPr>
          <p:cNvPr id="23" name="角丸四角形 22"/>
          <p:cNvSpPr/>
          <p:nvPr/>
        </p:nvSpPr>
        <p:spPr>
          <a:xfrm>
            <a:off x="8331840" y="2402556"/>
            <a:ext cx="3623734" cy="357165"/>
          </a:xfrm>
          <a:prstGeom prst="roundRect">
            <a:avLst>
              <a:gd name="adj" fmla="val 37576"/>
            </a:avLst>
          </a:prstGeom>
          <a:ln/>
        </p:spPr>
        <p:style>
          <a:lnRef idx="0">
            <a:schemeClr val="accent6"/>
          </a:lnRef>
          <a:fillRef idx="3">
            <a:schemeClr val="accent6"/>
          </a:fillRef>
          <a:effectRef idx="3">
            <a:schemeClr val="accent6"/>
          </a:effectRef>
          <a:fontRef idx="minor">
            <a:schemeClr val="lt1"/>
          </a:fontRef>
        </p:style>
        <p:txBody>
          <a:bodyPr rtlCol="0" anchor="ctr"/>
          <a:lstStyle/>
          <a:p>
            <a:pPr lvl="0" algn="ctr">
              <a:lnSpc>
                <a:spcPct val="150000"/>
              </a:lnSpc>
            </a:pPr>
            <a:r>
              <a:rPr lang="ja-JP" altLang="en-US" sz="2000" dirty="0">
                <a:solidFill>
                  <a:schemeClr val="bg1"/>
                </a:solidFill>
                <a:latin typeface="UD デジタル 教科書体 N-B" panose="02020700000000000000" pitchFamily="17" charset="-128"/>
                <a:ea typeface="UD デジタル 教科書体 N-B" panose="02020700000000000000" pitchFamily="17" charset="-128"/>
              </a:rPr>
              <a:t>任意</a:t>
            </a:r>
            <a:r>
              <a:rPr lang="ja-JP" altLang="en-US" sz="2000" dirty="0" smtClean="0">
                <a:solidFill>
                  <a:schemeClr val="bg1"/>
                </a:solidFill>
                <a:latin typeface="UD デジタル 教科書体 N-B" panose="02020700000000000000" pitchFamily="17" charset="-128"/>
                <a:ea typeface="UD デジタル 教科書体 N-B" panose="02020700000000000000" pitchFamily="17" charset="-128"/>
              </a:rPr>
              <a:t>後見</a:t>
            </a:r>
            <a:r>
              <a:rPr lang="ja-JP" altLang="en-US" sz="2000" dirty="0">
                <a:solidFill>
                  <a:schemeClr val="bg1"/>
                </a:solidFill>
                <a:latin typeface="UD デジタル 教科書体 N-B" panose="02020700000000000000" pitchFamily="17" charset="-128"/>
                <a:ea typeface="UD デジタル 教科書体 N-B" panose="02020700000000000000" pitchFamily="17" charset="-128"/>
              </a:rPr>
              <a:t>制度</a:t>
            </a:r>
          </a:p>
        </p:txBody>
      </p:sp>
      <p:sp>
        <p:nvSpPr>
          <p:cNvPr id="24" name="角丸四角形 23"/>
          <p:cNvSpPr/>
          <p:nvPr/>
        </p:nvSpPr>
        <p:spPr>
          <a:xfrm>
            <a:off x="386372" y="3634987"/>
            <a:ext cx="2253078" cy="264272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ほとんど自分で</a:t>
            </a:r>
            <a:endPar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判断できない人</a:t>
            </a:r>
            <a:endPar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endPar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rPr>
              <a:t>【</a:t>
            </a:r>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後見人</a:t>
            </a:r>
            <a:r>
              <a:rPr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rPr>
              <a:t>】</a:t>
            </a:r>
          </a:p>
          <a:p>
            <a:pPr algn="ctr"/>
            <a:endParaRPr kumimoji="1" lang="en-US" altLang="ja-JP" sz="16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すべての法律行為を</a:t>
            </a:r>
            <a:endParaRPr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代行します</a:t>
            </a:r>
            <a:endParaRPr kumimoji="1" lang="ja-JP" altLang="en-US" sz="1600"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25" name="角丸四角形 24"/>
          <p:cNvSpPr/>
          <p:nvPr/>
        </p:nvSpPr>
        <p:spPr>
          <a:xfrm>
            <a:off x="2881607" y="3636899"/>
            <a:ext cx="2504472" cy="264081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判断能力が</a:t>
            </a:r>
            <a:endPar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著しく不十分な人</a:t>
            </a:r>
            <a:endPar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endParaRPr lang="en-US" altLang="ja-JP" sz="16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rPr>
              <a:t>【</a:t>
            </a:r>
            <a:r>
              <a:rPr kumimoji="1"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保佐人</a:t>
            </a:r>
            <a:r>
              <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rPr>
              <a:t>】</a:t>
            </a:r>
          </a:p>
          <a:p>
            <a:pPr algn="ctr"/>
            <a:endParaRPr lang="en-US" altLang="ja-JP" sz="16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裁判所が定めた重要な契約や財産管理の同意や取り消しを行います</a:t>
            </a:r>
            <a:endPar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（本人同意が必須）</a:t>
            </a:r>
            <a:endParaRPr kumimoji="1" lang="ja-JP" altLang="en-US" sz="1600"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30" name="角丸四角形 29"/>
          <p:cNvSpPr/>
          <p:nvPr/>
        </p:nvSpPr>
        <p:spPr>
          <a:xfrm>
            <a:off x="5624799" y="3634987"/>
            <a:ext cx="2516878" cy="264272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判断能力が</a:t>
            </a:r>
            <a:endPar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不十分な人</a:t>
            </a:r>
            <a:endPar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endParaRPr lang="en-US" altLang="ja-JP" sz="16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rPr>
              <a:t>【</a:t>
            </a:r>
            <a:r>
              <a:rPr lang="ja-JP" altLang="en-US" sz="1600" dirty="0">
                <a:solidFill>
                  <a:schemeClr val="tx1"/>
                </a:solidFill>
                <a:latin typeface="UD デジタル 教科書体 N-B" panose="02020700000000000000" pitchFamily="17" charset="-128"/>
                <a:ea typeface="UD デジタル 教科書体 N-B" panose="02020700000000000000" pitchFamily="17" charset="-128"/>
              </a:rPr>
              <a:t>補助</a:t>
            </a:r>
            <a:r>
              <a:rPr kumimoji="1"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人</a:t>
            </a:r>
            <a:r>
              <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rPr>
              <a:t>】</a:t>
            </a:r>
          </a:p>
          <a:p>
            <a:pPr algn="ctr"/>
            <a:endParaRPr lang="en-US" altLang="ja-JP" sz="16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裁判所が定めた特定の契約や財産管理の判断の手助けをします</a:t>
            </a:r>
            <a:endPar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（本人同意が必須）</a:t>
            </a:r>
            <a:endParaRPr kumimoji="1" lang="ja-JP" altLang="en-US" sz="1600"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31" name="角丸四角形 30"/>
          <p:cNvSpPr/>
          <p:nvPr/>
        </p:nvSpPr>
        <p:spPr>
          <a:xfrm>
            <a:off x="8993614" y="3634987"/>
            <a:ext cx="2599923" cy="266735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判断能力が</a:t>
            </a:r>
            <a:endPar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十分</a:t>
            </a:r>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にある</a:t>
            </a:r>
            <a:r>
              <a:rPr lang="ja-JP" altLang="en-US" sz="1600" dirty="0">
                <a:solidFill>
                  <a:schemeClr val="tx1"/>
                </a:solidFill>
                <a:latin typeface="UD デジタル 教科書体 N-B" panose="02020700000000000000" pitchFamily="17" charset="-128"/>
                <a:ea typeface="UD デジタル 教科書体 N-B" panose="02020700000000000000" pitchFamily="17" charset="-128"/>
              </a:rPr>
              <a:t>人</a:t>
            </a:r>
            <a:endPar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endParaRPr lang="en-US" altLang="ja-JP" sz="16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rPr>
              <a:t>【</a:t>
            </a:r>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任意後見</a:t>
            </a:r>
            <a:r>
              <a:rPr kumimoji="1"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人</a:t>
            </a:r>
            <a:r>
              <a:rPr kumimoji="1"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rPr>
              <a:t>】</a:t>
            </a:r>
          </a:p>
          <a:p>
            <a:pPr algn="ctr"/>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ご本人の判断能力が不十分になった場合に</a:t>
            </a:r>
            <a:endParaRPr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あらかじめ契約して</a:t>
            </a:r>
            <a:endParaRPr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おいた内容で</a:t>
            </a:r>
            <a:endParaRPr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sz="1600" dirty="0" smtClean="0">
                <a:solidFill>
                  <a:schemeClr val="tx1"/>
                </a:solidFill>
                <a:latin typeface="UD デジタル 教科書体 N-B" panose="02020700000000000000" pitchFamily="17" charset="-128"/>
                <a:ea typeface="UD デジタル 教科書体 N-B" panose="02020700000000000000" pitchFamily="17" charset="-128"/>
              </a:rPr>
              <a:t>支援します</a:t>
            </a:r>
            <a:endParaRPr lang="en-US" altLang="ja-JP" sz="1600" dirty="0" smtClean="0">
              <a:solidFill>
                <a:schemeClr val="tx1"/>
              </a:solidFill>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6940871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2356"/>
            <a:ext cx="12203570" cy="923330"/>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a:solidFill>
                  <a:srgbClr val="FF0000"/>
                </a:solidFill>
                <a:latin typeface="UD デジタル 教科書体 NK-B" panose="02020700000000000000" pitchFamily="18" charset="-128"/>
                <a:ea typeface="UD デジタル 教科書体 NK-B" panose="02020700000000000000" pitchFamily="18" charset="-128"/>
              </a:rPr>
              <a:t>生活</a:t>
            </a: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を支える制度</a:t>
            </a:r>
            <a:endParaRPr lang="en-US" altLang="ja-JP" sz="20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p:txBody>
      </p:sp>
      <p:sp>
        <p:nvSpPr>
          <p:cNvPr id="5" name="角丸四角形 4"/>
          <p:cNvSpPr/>
          <p:nvPr/>
        </p:nvSpPr>
        <p:spPr>
          <a:xfrm>
            <a:off x="200296" y="793842"/>
            <a:ext cx="2625231" cy="550239"/>
          </a:xfrm>
          <a:prstGeom prst="roundRect">
            <a:avLst>
              <a:gd name="adj" fmla="val 37576"/>
            </a:avLst>
          </a:prstGeom>
          <a:ln>
            <a:noFill/>
          </a:ln>
          <a:effectLst>
            <a:softEdge rad="3175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lnSpc>
                <a:spcPct val="150000"/>
              </a:lnSpc>
            </a:pP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日常生活自立支援事業</a:t>
            </a:r>
            <a:endParaRPr lang="ja-JP" altLang="en-US" dirty="0">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7" name="正方形/長方形 6"/>
          <p:cNvSpPr/>
          <p:nvPr/>
        </p:nvSpPr>
        <p:spPr>
          <a:xfrm>
            <a:off x="483576" y="1333832"/>
            <a:ext cx="11526715" cy="584775"/>
          </a:xfrm>
          <a:prstGeom prst="rect">
            <a:avLst/>
          </a:prstGeom>
        </p:spPr>
        <p:txBody>
          <a:bodyPr wrap="square">
            <a:spAutoFit/>
          </a:bodyPr>
          <a:lstStyle/>
          <a:p>
            <a:r>
              <a:rPr lang="ja-JP" altLang="en-US" sz="1600" dirty="0" smtClean="0">
                <a:solidFill>
                  <a:srgbClr val="222222"/>
                </a:solidFill>
                <a:latin typeface="UD デジタル 教科書体 N-B" panose="02020700000000000000" pitchFamily="17" charset="-128"/>
                <a:ea typeface="UD デジタル 教科書体 N-B" panose="02020700000000000000" pitchFamily="17" charset="-128"/>
              </a:rPr>
              <a:t>判断能力</a:t>
            </a:r>
            <a:r>
              <a:rPr lang="ja-JP" altLang="en-US" sz="1600" dirty="0">
                <a:solidFill>
                  <a:srgbClr val="222222"/>
                </a:solidFill>
                <a:latin typeface="UD デジタル 教科書体 N-B" panose="02020700000000000000" pitchFamily="17" charset="-128"/>
                <a:ea typeface="UD デジタル 教科書体 N-B" panose="02020700000000000000" pitchFamily="17" charset="-128"/>
              </a:rPr>
              <a:t>が不十分な認知症の高齢者・知的</a:t>
            </a:r>
            <a:r>
              <a:rPr lang="ja-JP" altLang="en-US" sz="1600" dirty="0" err="1">
                <a:solidFill>
                  <a:srgbClr val="222222"/>
                </a:solidFill>
                <a:latin typeface="UD デジタル 教科書体 N-B" panose="02020700000000000000" pitchFamily="17" charset="-128"/>
                <a:ea typeface="UD デジタル 教科書体 N-B" panose="02020700000000000000" pitchFamily="17" charset="-128"/>
              </a:rPr>
              <a:t>障がい</a:t>
            </a:r>
            <a:r>
              <a:rPr lang="ja-JP" altLang="en-US" sz="1600" dirty="0">
                <a:solidFill>
                  <a:srgbClr val="222222"/>
                </a:solidFill>
                <a:latin typeface="UD デジタル 教科書体 N-B" panose="02020700000000000000" pitchFamily="17" charset="-128"/>
                <a:ea typeface="UD デジタル 教科書体 N-B" panose="02020700000000000000" pitchFamily="17" charset="-128"/>
              </a:rPr>
              <a:t>者・精神障がい者等</a:t>
            </a:r>
            <a:r>
              <a:rPr lang="ja-JP" altLang="en-US" sz="1600" dirty="0" smtClean="0">
                <a:solidFill>
                  <a:srgbClr val="222222"/>
                </a:solidFill>
                <a:latin typeface="UD デジタル 教科書体 N-B" panose="02020700000000000000" pitchFamily="17" charset="-128"/>
                <a:ea typeface="UD デジタル 教科書体 N-B" panose="02020700000000000000" pitchFamily="17" charset="-128"/>
              </a:rPr>
              <a:t>の人で</a:t>
            </a:r>
            <a:r>
              <a:rPr lang="ja-JP" altLang="en-US" sz="1600" dirty="0">
                <a:solidFill>
                  <a:srgbClr val="222222"/>
                </a:solidFill>
                <a:latin typeface="UD デジタル 教科書体 N-B" panose="02020700000000000000" pitchFamily="17" charset="-128"/>
                <a:ea typeface="UD デジタル 教科書体 N-B" panose="02020700000000000000" pitchFamily="17" charset="-128"/>
              </a:rPr>
              <a:t>、自己の判断で日常生活を営むことが困難</a:t>
            </a:r>
            <a:r>
              <a:rPr lang="ja-JP" altLang="en-US" sz="1600" dirty="0" smtClean="0">
                <a:solidFill>
                  <a:srgbClr val="222222"/>
                </a:solidFill>
                <a:latin typeface="UD デジタル 教科書体 N-B" panose="02020700000000000000" pitchFamily="17" charset="-128"/>
                <a:ea typeface="UD デジタル 教科書体 N-B" panose="02020700000000000000" pitchFamily="17" charset="-128"/>
              </a:rPr>
              <a:t>な</a:t>
            </a:r>
            <a:r>
              <a:rPr lang="ja-JP" altLang="en-US" sz="1600" dirty="0">
                <a:solidFill>
                  <a:srgbClr val="222222"/>
                </a:solidFill>
                <a:latin typeface="UD デジタル 教科書体 N-B" panose="02020700000000000000" pitchFamily="17" charset="-128"/>
                <a:ea typeface="UD デジタル 教科書体 N-B" panose="02020700000000000000" pitchFamily="17" charset="-128"/>
              </a:rPr>
              <a:t>人</a:t>
            </a:r>
            <a:endParaRPr lang="en-US" altLang="ja-JP" sz="1600" dirty="0" smtClean="0">
              <a:solidFill>
                <a:srgbClr val="222222"/>
              </a:solidFill>
              <a:latin typeface="UD デジタル 教科書体 N-B" panose="02020700000000000000" pitchFamily="17" charset="-128"/>
              <a:ea typeface="UD デジタル 教科書体 N-B" panose="02020700000000000000" pitchFamily="17" charset="-128"/>
            </a:endParaRPr>
          </a:p>
          <a:p>
            <a:r>
              <a:rPr lang="ja-JP" altLang="en-US" sz="1600" dirty="0" smtClean="0">
                <a:solidFill>
                  <a:srgbClr val="222222"/>
                </a:solidFill>
                <a:latin typeface="UD デジタル 教科書体 N-B" panose="02020700000000000000" pitchFamily="17" charset="-128"/>
                <a:ea typeface="UD デジタル 教科書体 N-B" panose="02020700000000000000" pitchFamily="17" charset="-128"/>
              </a:rPr>
              <a:t>契約</a:t>
            </a:r>
            <a:r>
              <a:rPr lang="ja-JP" altLang="en-US" sz="1600" dirty="0">
                <a:solidFill>
                  <a:srgbClr val="222222"/>
                </a:solidFill>
                <a:latin typeface="UD デジタル 教科書体 N-B" panose="02020700000000000000" pitchFamily="17" charset="-128"/>
                <a:ea typeface="UD デジタル 教科書体 N-B" panose="02020700000000000000" pitchFamily="17" charset="-128"/>
              </a:rPr>
              <a:t>時に本人の意思が確認</a:t>
            </a:r>
            <a:r>
              <a:rPr lang="ja-JP" altLang="en-US" sz="1600" dirty="0" smtClean="0">
                <a:solidFill>
                  <a:srgbClr val="222222"/>
                </a:solidFill>
                <a:latin typeface="UD デジタル 教科書体 N-B" panose="02020700000000000000" pitchFamily="17" charset="-128"/>
                <a:ea typeface="UD デジタル 教科書体 N-B" panose="02020700000000000000" pitchFamily="17" charset="-128"/>
              </a:rPr>
              <a:t>できる人</a:t>
            </a:r>
            <a:endParaRPr lang="ja-JP" altLang="en-US" sz="1600" i="0" dirty="0">
              <a:solidFill>
                <a:srgbClr val="222222"/>
              </a:solidFill>
              <a:effectLst/>
              <a:latin typeface="UD デジタル 教科書体 N-B" panose="02020700000000000000" pitchFamily="17" charset="-128"/>
              <a:ea typeface="UD デジタル 教科書体 N-B" panose="02020700000000000000" pitchFamily="17" charset="-128"/>
            </a:endParaRPr>
          </a:p>
        </p:txBody>
      </p:sp>
      <p:sp>
        <p:nvSpPr>
          <p:cNvPr id="8" name="正方形/長方形 7"/>
          <p:cNvSpPr/>
          <p:nvPr/>
        </p:nvSpPr>
        <p:spPr>
          <a:xfrm>
            <a:off x="2762113" y="5657671"/>
            <a:ext cx="5842000" cy="1200329"/>
          </a:xfrm>
          <a:prstGeom prst="rect">
            <a:avLst/>
          </a:prstGeom>
        </p:spPr>
        <p:txBody>
          <a:bodyPr wrap="square">
            <a:spAutoFit/>
          </a:bodyPr>
          <a:lstStyle/>
          <a:p>
            <a:pPr algn="ctr"/>
            <a:r>
              <a:rPr lang="ja-JP" altLang="en-US" dirty="0" smtClean="0">
                <a:latin typeface="UD デジタル 教科書体 N-B" panose="02020700000000000000" pitchFamily="17" charset="-128"/>
                <a:ea typeface="UD デジタル 教科書体 N-B" panose="02020700000000000000" pitchFamily="17" charset="-128"/>
              </a:rPr>
              <a:t>相談</a:t>
            </a:r>
            <a:r>
              <a:rPr lang="ja-JP" altLang="en-US" dirty="0">
                <a:latin typeface="UD デジタル 教科書体 N-B" panose="02020700000000000000" pitchFamily="17" charset="-128"/>
                <a:ea typeface="UD デジタル 教科書体 N-B" panose="02020700000000000000" pitchFamily="17" charset="-128"/>
              </a:rPr>
              <a:t>・受付</a:t>
            </a:r>
            <a:r>
              <a:rPr lang="ja-JP" altLang="en-US" dirty="0" smtClean="0">
                <a:latin typeface="UD デジタル 教科書体 N-B" panose="02020700000000000000" pitchFamily="17" charset="-128"/>
                <a:ea typeface="UD デジタル 教科書体 N-B" panose="02020700000000000000" pitchFamily="17" charset="-128"/>
              </a:rPr>
              <a:t>窓口</a:t>
            </a:r>
            <a:r>
              <a:rPr lang="ja-JP" altLang="en-US" dirty="0">
                <a:latin typeface="UD デジタル 教科書体 N-B" panose="02020700000000000000" pitchFamily="17" charset="-128"/>
                <a:ea typeface="UD デジタル 教科書体 N-B" panose="02020700000000000000" pitchFamily="17" charset="-128"/>
              </a:rPr>
              <a:t/>
            </a:r>
            <a:br>
              <a:rPr lang="ja-JP" altLang="en-US" dirty="0">
                <a:latin typeface="UD デジタル 教科書体 N-B" panose="02020700000000000000" pitchFamily="17" charset="-128"/>
                <a:ea typeface="UD デジタル 教科書体 N-B" panose="02020700000000000000" pitchFamily="17" charset="-128"/>
              </a:rPr>
            </a:br>
            <a:r>
              <a:rPr lang="ja-JP" altLang="en-US" dirty="0">
                <a:latin typeface="UD デジタル 教科書体 N-B" panose="02020700000000000000" pitchFamily="17" charset="-128"/>
                <a:ea typeface="UD デジタル 教科書体 N-B" panose="02020700000000000000" pitchFamily="17" charset="-128"/>
              </a:rPr>
              <a:t>門真市社会福祉協議会</a:t>
            </a:r>
          </a:p>
          <a:p>
            <a:pPr algn="ctr"/>
            <a:r>
              <a:rPr lang="ja-JP" altLang="en-US" dirty="0">
                <a:latin typeface="UD デジタル 教科書体 N-B" panose="02020700000000000000" pitchFamily="17" charset="-128"/>
                <a:ea typeface="UD デジタル 教科書体 N-B" panose="02020700000000000000" pitchFamily="17" charset="-128"/>
              </a:rPr>
              <a:t>受付時間　平日</a:t>
            </a:r>
            <a:r>
              <a:rPr lang="en-US" altLang="ja-JP" dirty="0">
                <a:latin typeface="UD デジタル 教科書体 N-B" panose="02020700000000000000" pitchFamily="17" charset="-128"/>
                <a:ea typeface="UD デジタル 教科書体 N-B" panose="02020700000000000000" pitchFamily="17" charset="-128"/>
              </a:rPr>
              <a:t>9:00</a:t>
            </a:r>
            <a:r>
              <a:rPr lang="ja-JP" altLang="en-US" dirty="0">
                <a:latin typeface="UD デジタル 教科書体 N-B" panose="02020700000000000000" pitchFamily="17" charset="-128"/>
                <a:ea typeface="UD デジタル 教科書体 N-B" panose="02020700000000000000" pitchFamily="17" charset="-128"/>
              </a:rPr>
              <a:t>～</a:t>
            </a:r>
            <a:r>
              <a:rPr lang="en-US" altLang="ja-JP" dirty="0" smtClean="0">
                <a:latin typeface="UD デジタル 教科書体 N-B" panose="02020700000000000000" pitchFamily="17" charset="-128"/>
                <a:ea typeface="UD デジタル 教科書体 N-B" panose="02020700000000000000" pitchFamily="17" charset="-128"/>
              </a:rPr>
              <a:t>17:30</a:t>
            </a:r>
            <a:r>
              <a:rPr lang="ja-JP" altLang="en-US" dirty="0" smtClean="0">
                <a:latin typeface="UD デジタル 教科書体 N-B" panose="02020700000000000000" pitchFamily="17" charset="-128"/>
                <a:ea typeface="UD デジタル 教科書体 N-B" panose="02020700000000000000" pitchFamily="17" charset="-128"/>
              </a:rPr>
              <a:t>　（</a:t>
            </a:r>
            <a:r>
              <a:rPr lang="en-US" altLang="ja-JP" dirty="0">
                <a:latin typeface="UD デジタル 教科書体 N-B" panose="02020700000000000000" pitchFamily="17" charset="-128"/>
                <a:ea typeface="UD デジタル 教科書体 N-B" panose="02020700000000000000" pitchFamily="17" charset="-128"/>
              </a:rPr>
              <a:t>12:00</a:t>
            </a:r>
            <a:r>
              <a:rPr lang="ja-JP" altLang="en-US" dirty="0">
                <a:latin typeface="UD デジタル 教科書体 N-B" panose="02020700000000000000" pitchFamily="17" charset="-128"/>
                <a:ea typeface="UD デジタル 教科書体 N-B" panose="02020700000000000000" pitchFamily="17" charset="-128"/>
              </a:rPr>
              <a:t>～</a:t>
            </a:r>
            <a:r>
              <a:rPr lang="en-US" altLang="ja-JP" dirty="0">
                <a:latin typeface="UD デジタル 教科書体 N-B" panose="02020700000000000000" pitchFamily="17" charset="-128"/>
                <a:ea typeface="UD デジタル 教科書体 N-B" panose="02020700000000000000" pitchFamily="17" charset="-128"/>
              </a:rPr>
              <a:t>12:45</a:t>
            </a:r>
            <a:r>
              <a:rPr lang="ja-JP" altLang="en-US" dirty="0">
                <a:latin typeface="UD デジタル 教科書体 N-B" panose="02020700000000000000" pitchFamily="17" charset="-128"/>
                <a:ea typeface="UD デジタル 教科書体 N-B" panose="02020700000000000000" pitchFamily="17" charset="-128"/>
              </a:rPr>
              <a:t>は除く）</a:t>
            </a:r>
          </a:p>
          <a:p>
            <a:pPr algn="ctr"/>
            <a:r>
              <a:rPr lang="en-US" altLang="ja-JP" dirty="0">
                <a:latin typeface="UD デジタル 教科書体 N-B" panose="02020700000000000000" pitchFamily="17" charset="-128"/>
                <a:ea typeface="UD デジタル 教科書体 N-B" panose="02020700000000000000" pitchFamily="17" charset="-128"/>
                <a:hlinkClick r:id="rId3"/>
              </a:rPr>
              <a:t>06-6902-6453</a:t>
            </a:r>
            <a:endParaRPr lang="ja-JP" altLang="en-US" b="0" i="0" dirty="0">
              <a:effectLst/>
              <a:latin typeface="UD デジタル 教科書体 N-B" panose="02020700000000000000" pitchFamily="17" charset="-128"/>
              <a:ea typeface="UD デジタル 教科書体 N-B" panose="02020700000000000000" pitchFamily="17" charset="-128"/>
            </a:endParaRPr>
          </a:p>
        </p:txBody>
      </p:sp>
      <p:sp>
        <p:nvSpPr>
          <p:cNvPr id="9" name="正方形/長方形 8"/>
          <p:cNvSpPr/>
          <p:nvPr/>
        </p:nvSpPr>
        <p:spPr>
          <a:xfrm>
            <a:off x="10424004" y="301774"/>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P.28</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
        <p:nvSpPr>
          <p:cNvPr id="10" name="角丸四角形 9"/>
          <p:cNvSpPr/>
          <p:nvPr/>
        </p:nvSpPr>
        <p:spPr>
          <a:xfrm>
            <a:off x="1371601" y="3227986"/>
            <a:ext cx="9574822" cy="91255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判断能力が不十分な人（認知症高齢者・知的</a:t>
            </a:r>
            <a:r>
              <a:rPr kumimoji="1" lang="ja-JP" altLang="en-US" dirty="0" err="1" smtClean="0">
                <a:solidFill>
                  <a:schemeClr val="tx1"/>
                </a:solidFill>
                <a:latin typeface="UD デジタル 教科書体 N-B" panose="02020700000000000000" pitchFamily="17" charset="-128"/>
                <a:ea typeface="UD デジタル 教科書体 N-B" panose="02020700000000000000" pitchFamily="17" charset="-128"/>
              </a:rPr>
              <a:t>障がい</a:t>
            </a: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者・精神障がい者等であって、</a:t>
            </a:r>
            <a:endParaRPr kumimoji="1"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日常生活を営むのに必要なサービスを利用するための</a:t>
            </a:r>
            <a:endParaRPr kumimoji="1" lang="en-US" altLang="ja-JP" dirty="0" smtClean="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情報の入手・理解・判断・意思表示を本人のみでは適切に行うことが困難な人）</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1" name="角丸四角形 10"/>
          <p:cNvSpPr/>
          <p:nvPr/>
        </p:nvSpPr>
        <p:spPr>
          <a:xfrm>
            <a:off x="1371601" y="4913630"/>
            <a:ext cx="9574822" cy="36179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dirty="0" smtClean="0">
                <a:solidFill>
                  <a:schemeClr val="tx1"/>
                </a:solidFill>
                <a:latin typeface="UD デジタル 教科書体 N-B" panose="02020700000000000000" pitchFamily="17" charset="-128"/>
                <a:ea typeface="UD デジタル 教科書体 N-B" panose="02020700000000000000" pitchFamily="17" charset="-128"/>
              </a:rPr>
              <a:t>本事業の契約の内容について判断し得る能力を有していると認められる人</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2" name="正方形/長方形 11"/>
          <p:cNvSpPr/>
          <p:nvPr/>
        </p:nvSpPr>
        <p:spPr>
          <a:xfrm>
            <a:off x="5200338" y="4097797"/>
            <a:ext cx="865511" cy="923330"/>
          </a:xfrm>
          <a:prstGeom prst="rect">
            <a:avLst/>
          </a:prstGeom>
        </p:spPr>
        <p:txBody>
          <a:bodyPr wrap="square">
            <a:spAutoFit/>
          </a:bodyPr>
          <a:lstStyle/>
          <a:p>
            <a:r>
              <a:rPr lang="en-US" altLang="ja-JP" sz="5400" dirty="0">
                <a:solidFill>
                  <a:srgbClr val="FF6600"/>
                </a:solidFill>
                <a:latin typeface="UD デジタル 教科書体 NK-B" panose="02020700000000000000" pitchFamily="18" charset="-128"/>
                <a:ea typeface="UD デジタル 教科書体 NK-B" panose="02020700000000000000" pitchFamily="18" charset="-128"/>
              </a:rPr>
              <a:t>+</a:t>
            </a:r>
            <a:endParaRPr lang="ja-JP" altLang="en-US" sz="5400" dirty="0">
              <a:solidFill>
                <a:srgbClr val="FF6600"/>
              </a:solidFill>
            </a:endParaRPr>
          </a:p>
        </p:txBody>
      </p:sp>
      <p:pic>
        <p:nvPicPr>
          <p:cNvPr id="13" name="図 12"/>
          <p:cNvPicPr>
            <a:picLocks noChangeAspect="1"/>
          </p:cNvPicPr>
          <p:nvPr/>
        </p:nvPicPr>
        <p:blipFill rotWithShape="1">
          <a:blip r:embed="rId4"/>
          <a:srcRect b="53006"/>
          <a:stretch/>
        </p:blipFill>
        <p:spPr>
          <a:xfrm>
            <a:off x="3422152" y="2129858"/>
            <a:ext cx="1481439" cy="1094208"/>
          </a:xfrm>
          <a:prstGeom prst="rect">
            <a:avLst/>
          </a:prstGeom>
        </p:spPr>
      </p:pic>
      <p:sp>
        <p:nvSpPr>
          <p:cNvPr id="14" name="雲形吹き出し 13"/>
          <p:cNvSpPr/>
          <p:nvPr/>
        </p:nvSpPr>
        <p:spPr>
          <a:xfrm>
            <a:off x="4903591" y="1807013"/>
            <a:ext cx="4143694" cy="980746"/>
          </a:xfrm>
          <a:prstGeom prst="cloudCallout">
            <a:avLst>
              <a:gd name="adj1" fmla="val -53434"/>
              <a:gd name="adj2" fmla="val 37920"/>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600" dirty="0" smtClean="0">
                <a:latin typeface="UD デジタル 教科書体 N-B" panose="02020700000000000000" pitchFamily="17" charset="-128"/>
                <a:ea typeface="UD デジタル 教科書体 N-B" panose="02020700000000000000" pitchFamily="17" charset="-128"/>
              </a:rPr>
              <a:t>どんな人が利用できるの？</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4097794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srcRect l="26294" t="12023" r="40497" b="3996"/>
          <a:stretch/>
        </p:blipFill>
        <p:spPr>
          <a:xfrm>
            <a:off x="1269241" y="803138"/>
            <a:ext cx="4235467" cy="5841989"/>
          </a:xfrm>
          <a:prstGeom prst="rect">
            <a:avLst/>
          </a:prstGeom>
        </p:spPr>
      </p:pic>
      <p:sp>
        <p:nvSpPr>
          <p:cNvPr id="6" name="正方形/長方形 5"/>
          <p:cNvSpPr/>
          <p:nvPr/>
        </p:nvSpPr>
        <p:spPr>
          <a:xfrm>
            <a:off x="2249118" y="218363"/>
            <a:ext cx="7571303" cy="584775"/>
          </a:xfrm>
          <a:prstGeom prst="rect">
            <a:avLst/>
          </a:prstGeom>
        </p:spPr>
        <p:txBody>
          <a:bodyPr wrap="none">
            <a:spAutoFit/>
          </a:bodyPr>
          <a:lstStyle/>
          <a:p>
            <a:r>
              <a:rPr lang="ja-JP" altLang="en-US" sz="3200" dirty="0" smtClean="0">
                <a:latin typeface="UD デジタル 教科書体 N-B" panose="02020700000000000000" pitchFamily="17" charset="-128"/>
                <a:ea typeface="UD デジタル 教科書体 N-B" panose="02020700000000000000" pitchFamily="17" charset="-128"/>
              </a:rPr>
              <a:t>認知症高齢者等見守り</a:t>
            </a:r>
            <a:r>
              <a:rPr lang="en-US" altLang="ja-JP" sz="3200" dirty="0" smtClean="0">
                <a:latin typeface="UD デジタル 教科書体 N-B" panose="02020700000000000000" pitchFamily="17" charset="-128"/>
                <a:ea typeface="UD デジタル 教科書体 N-B" panose="02020700000000000000" pitchFamily="17" charset="-128"/>
              </a:rPr>
              <a:t>QR</a:t>
            </a:r>
            <a:r>
              <a:rPr lang="ja-JP" altLang="en-US" sz="3200" dirty="0" smtClean="0">
                <a:latin typeface="UD デジタル 教科書体 N-B" panose="02020700000000000000" pitchFamily="17" charset="-128"/>
                <a:ea typeface="UD デジタル 教科書体 N-B" panose="02020700000000000000" pitchFamily="17" charset="-128"/>
              </a:rPr>
              <a:t>コード交付事業</a:t>
            </a:r>
            <a:endParaRPr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7" name="図 6"/>
          <p:cNvPicPr>
            <a:picLocks noChangeAspect="1"/>
          </p:cNvPicPr>
          <p:nvPr/>
        </p:nvPicPr>
        <p:blipFill rotWithShape="1">
          <a:blip r:embed="rId4"/>
          <a:srcRect l="26741" t="13617" r="40945" b="4261"/>
          <a:stretch/>
        </p:blipFill>
        <p:spPr>
          <a:xfrm>
            <a:off x="6387151" y="696702"/>
            <a:ext cx="4235467" cy="6054862"/>
          </a:xfrm>
          <a:prstGeom prst="rect">
            <a:avLst/>
          </a:prstGeom>
        </p:spPr>
      </p:pic>
    </p:spTree>
    <p:extLst>
      <p:ext uri="{BB962C8B-B14F-4D97-AF65-F5344CB8AC3E}">
        <p14:creationId xmlns:p14="http://schemas.microsoft.com/office/powerpoint/2010/main" val="38919904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2724" y="1683375"/>
            <a:ext cx="2658994" cy="1606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b="12824"/>
          <a:stretch/>
        </p:blipFill>
        <p:spPr>
          <a:xfrm>
            <a:off x="5780361" y="1537672"/>
            <a:ext cx="2902869" cy="1897963"/>
          </a:xfrm>
          <a:prstGeom prst="rect">
            <a:avLst/>
          </a:prstGeom>
          <a:ln>
            <a:noFill/>
          </a:ln>
          <a:effectLst>
            <a:softEdge rad="112500"/>
          </a:effectLst>
        </p:spPr>
      </p:pic>
      <p:sp>
        <p:nvSpPr>
          <p:cNvPr id="2" name="正方形/長方形 1"/>
          <p:cNvSpPr/>
          <p:nvPr/>
        </p:nvSpPr>
        <p:spPr>
          <a:xfrm>
            <a:off x="814899" y="215572"/>
            <a:ext cx="9930924" cy="1015663"/>
          </a:xfrm>
          <a:prstGeom prst="rect">
            <a:avLst/>
          </a:prstGeom>
        </p:spPr>
        <p:txBody>
          <a:bodyPr wrap="none">
            <a:spAutoFit/>
          </a:bodyPr>
          <a:lstStyle/>
          <a:p>
            <a:pPr algn="ctr">
              <a:lnSpc>
                <a:spcPct val="150000"/>
              </a:lnSpc>
            </a:pPr>
            <a:r>
              <a:rPr lang="ja-JP" altLang="en-US" sz="2000" dirty="0" smtClean="0">
                <a:solidFill>
                  <a:srgbClr val="FFC000"/>
                </a:solidFill>
                <a:latin typeface="UD デジタル 教科書体 N-B" panose="02020700000000000000" pitchFamily="17" charset="-128"/>
                <a:ea typeface="UD デジタル 教科書体 N-B" panose="02020700000000000000" pitchFamily="17" charset="-128"/>
              </a:rPr>
              <a:t>今からみなさんも認知症サポーターです！</a:t>
            </a:r>
            <a:endParaRPr lang="en-US" altLang="ja-JP" sz="2000" dirty="0" smtClean="0">
              <a:solidFill>
                <a:srgbClr val="FFC000"/>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sz="2000" dirty="0" smtClean="0">
                <a:solidFill>
                  <a:srgbClr val="FFC000"/>
                </a:solidFill>
                <a:latin typeface="UD デジタル 教科書体 N-B" panose="02020700000000000000" pitchFamily="17" charset="-128"/>
                <a:ea typeface="UD デジタル 教科書体 N-B" panose="02020700000000000000" pitchFamily="17" charset="-128"/>
              </a:rPr>
              <a:t>認知症</a:t>
            </a:r>
            <a:r>
              <a:rPr lang="ja-JP" altLang="en-US" sz="2000" dirty="0">
                <a:solidFill>
                  <a:srgbClr val="FFC000"/>
                </a:solidFill>
                <a:latin typeface="UD デジタル 教科書体 N-B" panose="02020700000000000000" pitchFamily="17" charset="-128"/>
                <a:ea typeface="UD デジタル 教科書体 N-B" panose="02020700000000000000" pitchFamily="17" charset="-128"/>
              </a:rPr>
              <a:t>になって</a:t>
            </a:r>
            <a:r>
              <a:rPr lang="ja-JP" altLang="en-US" sz="2000" dirty="0" smtClean="0">
                <a:solidFill>
                  <a:srgbClr val="FFC000"/>
                </a:solidFill>
                <a:latin typeface="UD デジタル 教科書体 N-B" panose="02020700000000000000" pitchFamily="17" charset="-128"/>
                <a:ea typeface="UD デジタル 教科書体 N-B" panose="02020700000000000000" pitchFamily="17" charset="-128"/>
              </a:rPr>
              <a:t>も安心して暮らし続けられる地域をみんなでつくっていきましょう！</a:t>
            </a:r>
            <a:endParaRPr lang="ja-JP" altLang="en-US" sz="2000" dirty="0">
              <a:solidFill>
                <a:srgbClr val="FFC000"/>
              </a:solidFill>
            </a:endParaRPr>
          </a:p>
        </p:txBody>
      </p:sp>
      <p:sp>
        <p:nvSpPr>
          <p:cNvPr id="7" name="正方形/長方形 6"/>
          <p:cNvSpPr/>
          <p:nvPr/>
        </p:nvSpPr>
        <p:spPr>
          <a:xfrm>
            <a:off x="606669" y="3617718"/>
            <a:ext cx="10788161" cy="3000821"/>
          </a:xfrm>
          <a:prstGeom prst="rect">
            <a:avLst/>
          </a:prstGeom>
        </p:spPr>
        <p:txBody>
          <a:bodyPr wrap="square">
            <a:spAutoFit/>
          </a:bodyPr>
          <a:lstStyle/>
          <a:p>
            <a:pPr algn="ct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１本でも２本でもなく、３本が交互にしっかりと編まれた三つ編み</a:t>
            </a:r>
            <a:endParaRPr lang="en-US" altLang="ja-JP" dirty="0" smtClean="0">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この三つ編みの１本１本にいろいろな想いが託され「支える側」、「支えられる側」という関係性ではなく認知症</a:t>
            </a:r>
            <a:r>
              <a:rPr lang="ja-JP" altLang="en-US" dirty="0">
                <a:latin typeface="UD デジタル 教科書体 N-B" panose="02020700000000000000" pitchFamily="17" charset="-128"/>
                <a:ea typeface="UD デジタル 教科書体 N-B" panose="02020700000000000000" pitchFamily="17" charset="-128"/>
              </a:rPr>
              <a:t>の人や地域の人、施設で暮らしている人、施設に通っている人、たくさんの人が</a:t>
            </a:r>
            <a:r>
              <a:rPr lang="ja-JP" altLang="en-US" dirty="0" smtClean="0">
                <a:latin typeface="UD デジタル 教科書体 N-B" panose="02020700000000000000" pitchFamily="17" charset="-128"/>
                <a:ea typeface="UD デジタル 教科書体 N-B" panose="02020700000000000000" pitchFamily="17" charset="-128"/>
              </a:rPr>
              <a:t>、</a:t>
            </a:r>
            <a:endParaRPr lang="en-US" altLang="ja-JP" dirty="0" smtClean="0">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それぞれのできる</a:t>
            </a:r>
            <a:r>
              <a:rPr lang="ja-JP" altLang="en-US" dirty="0">
                <a:latin typeface="UD デジタル 教科書体 N-B" panose="02020700000000000000" pitchFamily="17" charset="-128"/>
                <a:ea typeface="UD デジタル 教科書体 N-B" panose="02020700000000000000" pitchFamily="17" charset="-128"/>
              </a:rPr>
              <a:t>場所で、できることを</a:t>
            </a:r>
            <a:r>
              <a:rPr lang="ja-JP" altLang="en-US" dirty="0" smtClean="0">
                <a:latin typeface="UD デジタル 教科書体 N-B" panose="02020700000000000000" pitchFamily="17" charset="-128"/>
                <a:ea typeface="UD デジタル 教科書体 N-B" panose="02020700000000000000" pitchFamily="17" charset="-128"/>
              </a:rPr>
              <a:t>担いあい、</a:t>
            </a:r>
            <a:r>
              <a:rPr lang="ja-JP" altLang="en-US" dirty="0">
                <a:latin typeface="UD デジタル 教科書体 N-B" panose="02020700000000000000" pitchFamily="17" charset="-128"/>
                <a:ea typeface="UD デジタル 教科書体 N-B" panose="02020700000000000000" pitchFamily="17" charset="-128"/>
              </a:rPr>
              <a:t>心を込めて作られています</a:t>
            </a:r>
            <a:r>
              <a:rPr lang="ja-JP" altLang="en-US" dirty="0" smtClean="0">
                <a:latin typeface="UD デジタル 教科書体 N-B" panose="02020700000000000000" pitchFamily="17" charset="-128"/>
                <a:ea typeface="UD デジタル 教科書体 N-B" panose="02020700000000000000" pitchFamily="17" charset="-128"/>
              </a:rPr>
              <a:t>。</a:t>
            </a:r>
            <a:endParaRPr lang="en-US" altLang="ja-JP" dirty="0" smtClean="0">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三色のゴムを通して</a:t>
            </a:r>
            <a:r>
              <a:rPr lang="en-US" altLang="ja-JP" dirty="0" smtClean="0">
                <a:latin typeface="UD デジタル 教科書体 N-B" panose="02020700000000000000" pitchFamily="17" charset="-128"/>
                <a:ea typeface="UD デジタル 教科書体 N-B" panose="02020700000000000000" pitchFamily="17" charset="-128"/>
              </a:rPr>
              <a:t>『</a:t>
            </a:r>
            <a:r>
              <a:rPr lang="ja-JP" altLang="en-US" dirty="0" smtClean="0">
                <a:latin typeface="UD デジタル 教科書体 N-B" panose="02020700000000000000" pitchFamily="17" charset="-128"/>
                <a:ea typeface="UD デジタル 教科書体 N-B" panose="02020700000000000000" pitchFamily="17" charset="-128"/>
              </a:rPr>
              <a:t>出会い（ご縁）「やさしい手の輪（わ）」</a:t>
            </a:r>
            <a:r>
              <a:rPr lang="en-US" altLang="ja-JP" dirty="0" smtClean="0">
                <a:latin typeface="UD デジタル 教科書体 N-B" panose="02020700000000000000" pitchFamily="17" charset="-128"/>
                <a:ea typeface="UD デジタル 教科書体 N-B" panose="02020700000000000000" pitchFamily="17" charset="-128"/>
              </a:rPr>
              <a:t>』</a:t>
            </a:r>
          </a:p>
          <a:p>
            <a:pPr algn="ctr">
              <a:lnSpc>
                <a:spcPct val="150000"/>
              </a:lnSpc>
            </a:pPr>
            <a:r>
              <a:rPr lang="en-US" altLang="ja-JP" dirty="0" smtClean="0">
                <a:latin typeface="UD デジタル 教科書体 N-B" panose="02020700000000000000" pitchFamily="17" charset="-128"/>
                <a:ea typeface="UD デジタル 教科書体 N-B" panose="02020700000000000000" pitchFamily="17" charset="-128"/>
              </a:rPr>
              <a:t>『</a:t>
            </a:r>
            <a:r>
              <a:rPr lang="ja-JP" altLang="en-US" dirty="0" smtClean="0">
                <a:latin typeface="UD デジタル 教科書体 N-B" panose="02020700000000000000" pitchFamily="17" charset="-128"/>
                <a:ea typeface="UD デジタル 教科書体 N-B" panose="02020700000000000000" pitchFamily="17" charset="-128"/>
              </a:rPr>
              <a:t>お互いを助け合う仲間「温かい心の（わ）</a:t>
            </a:r>
            <a:r>
              <a:rPr lang="en-US" altLang="ja-JP" dirty="0" smtClean="0">
                <a:latin typeface="UD デジタル 教科書体 N-B" panose="02020700000000000000" pitchFamily="17" charset="-128"/>
                <a:ea typeface="UD デジタル 教科書体 N-B" panose="02020700000000000000" pitchFamily="17" charset="-128"/>
              </a:rPr>
              <a:t>』</a:t>
            </a:r>
          </a:p>
          <a:p>
            <a:pPr algn="ctr">
              <a:lnSpc>
                <a:spcPct val="150000"/>
              </a:lnSpc>
            </a:pPr>
            <a:r>
              <a:rPr lang="en-US" altLang="ja-JP" dirty="0" smtClean="0">
                <a:latin typeface="UD デジタル 教科書体 N-B" panose="02020700000000000000" pitchFamily="17" charset="-128"/>
                <a:ea typeface="UD デジタル 教科書体 N-B" panose="02020700000000000000" pitchFamily="17" charset="-128"/>
              </a:rPr>
              <a:t>『</a:t>
            </a:r>
            <a:r>
              <a:rPr lang="ja-JP" altLang="en-US" dirty="0" smtClean="0">
                <a:latin typeface="UD デジタル 教科書体 N-B" panose="02020700000000000000" pitchFamily="17" charset="-128"/>
                <a:ea typeface="UD デジタル 教科書体 N-B" panose="02020700000000000000" pitchFamily="17" charset="-128"/>
              </a:rPr>
              <a:t>笑顔でつながる喜びの「笑（わ）」</a:t>
            </a:r>
            <a:r>
              <a:rPr lang="en-US" altLang="ja-JP" dirty="0" smtClean="0">
                <a:latin typeface="UD デジタル 教科書体 N-B" panose="02020700000000000000" pitchFamily="17" charset="-128"/>
                <a:ea typeface="UD デジタル 教科書体 N-B" panose="02020700000000000000" pitchFamily="17" charset="-128"/>
              </a:rPr>
              <a:t>』</a:t>
            </a:r>
            <a:r>
              <a:rPr lang="ja-JP" altLang="en-US" dirty="0" smtClean="0">
                <a:latin typeface="UD デジタル 教科書体 N-B" panose="02020700000000000000" pitchFamily="17" charset="-128"/>
                <a:ea typeface="UD デジタル 教科書体 N-B" panose="02020700000000000000" pitchFamily="17" charset="-128"/>
              </a:rPr>
              <a:t>となりますように。</a:t>
            </a:r>
            <a:endParaRPr lang="ja-JP" altLang="en-US"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7529428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446413" y="1950863"/>
            <a:ext cx="8653549" cy="1338828"/>
          </a:xfrm>
          <a:prstGeom prst="rect">
            <a:avLst/>
          </a:prstGeom>
        </p:spPr>
        <p:txBody>
          <a:bodyPr wrap="square">
            <a:spAutoFit/>
          </a:bodyPr>
          <a:lstStyle/>
          <a:p>
            <a:pPr algn="ct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認知症</a:t>
            </a:r>
            <a:r>
              <a:rPr lang="ja-JP" altLang="en-US" dirty="0">
                <a:latin typeface="UD デジタル 教科書体 N-B" panose="02020700000000000000" pitchFamily="17" charset="-128"/>
                <a:ea typeface="UD デジタル 教科書体 N-B" panose="02020700000000000000" pitchFamily="17" charset="-128"/>
              </a:rPr>
              <a:t>について正しく理解し</a:t>
            </a:r>
            <a:r>
              <a:rPr lang="ja-JP" altLang="en-US" dirty="0" smtClean="0">
                <a:latin typeface="UD デジタル 教科書体 N-B" panose="02020700000000000000" pitchFamily="17" charset="-128"/>
                <a:ea typeface="UD デジタル 教科書体 N-B" panose="02020700000000000000" pitchFamily="17" charset="-128"/>
              </a:rPr>
              <a:t>、偏見をもたず</a:t>
            </a:r>
            <a:endParaRPr lang="en-US" altLang="ja-JP" dirty="0" smtClean="0">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dirty="0" smtClean="0">
                <a:latin typeface="UD デジタル 教科書体 N-B" panose="02020700000000000000" pitchFamily="17" charset="-128"/>
                <a:ea typeface="UD デジタル 教科書体 N-B" panose="02020700000000000000" pitchFamily="17" charset="-128"/>
              </a:rPr>
              <a:t>認知症の人や家族に対して温かく見守り</a:t>
            </a:r>
            <a:endParaRPr lang="en-US" altLang="ja-JP" dirty="0" smtClean="0">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dirty="0">
                <a:latin typeface="UD デジタル 教科書体 N-B" panose="02020700000000000000" pitchFamily="17" charset="-128"/>
                <a:ea typeface="UD デジタル 教科書体 N-B" panose="02020700000000000000" pitchFamily="17" charset="-128"/>
              </a:rPr>
              <a:t>自分</a:t>
            </a:r>
            <a:r>
              <a:rPr lang="ja-JP" altLang="en-US" dirty="0" smtClean="0">
                <a:latin typeface="UD デジタル 教科書体 N-B" panose="02020700000000000000" pitchFamily="17" charset="-128"/>
                <a:ea typeface="UD デジタル 教科書体 N-B" panose="02020700000000000000" pitchFamily="17" charset="-128"/>
              </a:rPr>
              <a:t>にできる範囲でサポートを行</a:t>
            </a:r>
            <a:r>
              <a:rPr lang="ja-JP" altLang="en-US" dirty="0">
                <a:latin typeface="UD デジタル 教科書体 N-B" panose="02020700000000000000" pitchFamily="17" charset="-128"/>
                <a:ea typeface="UD デジタル 教科書体 N-B" panose="02020700000000000000" pitchFamily="17" charset="-128"/>
              </a:rPr>
              <a:t>う</a:t>
            </a:r>
            <a:r>
              <a:rPr lang="ja-JP" altLang="en-US" dirty="0" smtClean="0">
                <a:latin typeface="UD デジタル 教科書体 N-B" panose="02020700000000000000" pitchFamily="17" charset="-128"/>
                <a:ea typeface="UD デジタル 教科書体 N-B" panose="02020700000000000000" pitchFamily="17" charset="-128"/>
              </a:rPr>
              <a:t>応援者です。</a:t>
            </a:r>
            <a:endParaRPr lang="ja-JP" altLang="en-US" dirty="0">
              <a:latin typeface="UD デジタル 教科書体 N-B" panose="02020700000000000000" pitchFamily="17" charset="-128"/>
              <a:ea typeface="UD デジタル 教科書体 N-B" panose="02020700000000000000" pitchFamily="17" charset="-128"/>
            </a:endParaRPr>
          </a:p>
        </p:txBody>
      </p:sp>
      <p:sp>
        <p:nvSpPr>
          <p:cNvPr id="13" name="正方形/長方形 12"/>
          <p:cNvSpPr/>
          <p:nvPr/>
        </p:nvSpPr>
        <p:spPr>
          <a:xfrm>
            <a:off x="58189" y="0"/>
            <a:ext cx="12203570" cy="1354217"/>
          </a:xfrm>
          <a:prstGeom prst="rect">
            <a:avLst/>
          </a:prstGeom>
        </p:spPr>
        <p:txBody>
          <a:bodyPr wrap="square">
            <a:spAutoFit/>
          </a:bodyPr>
          <a:lstStyle/>
          <a:p>
            <a:pPr lvl="0" algn="ctr"/>
            <a:endParaRPr lang="en-US" altLang="ja-JP" sz="2300" dirty="0" smtClean="0">
              <a:latin typeface="UD デジタル 教科書体 NK-B" panose="02020700000000000000" pitchFamily="18" charset="-128"/>
              <a:ea typeface="UD デジタル 教科書体 NK-B" panose="02020700000000000000" pitchFamily="18" charset="-128"/>
            </a:endParaRPr>
          </a:p>
          <a:p>
            <a:pPr lvl="0" algn="ctr"/>
            <a:r>
              <a:rPr lang="ja-JP" altLang="en-US" sz="2300" dirty="0" smtClean="0">
                <a:latin typeface="UD デジタル 教科書体 NK-B" panose="02020700000000000000" pitchFamily="18" charset="-128"/>
                <a:ea typeface="UD デジタル 教科書体 NK-B" panose="02020700000000000000" pitchFamily="18" charset="-128"/>
              </a:rPr>
              <a:t>認知症サポーターとは</a:t>
            </a:r>
            <a:endParaRPr lang="en-US" altLang="ja-JP" sz="23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「なにか」特別なことをする人ではありません</a:t>
            </a:r>
            <a:endParaRPr lang="en-US" altLang="ja-JP" sz="2000" dirty="0" smtClean="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8" name="正方形/長方形 7"/>
          <p:cNvSpPr/>
          <p:nvPr/>
        </p:nvSpPr>
        <p:spPr>
          <a:xfrm>
            <a:off x="3373943" y="6197032"/>
            <a:ext cx="5262979" cy="369332"/>
          </a:xfrm>
          <a:prstGeom prst="rect">
            <a:avLst/>
          </a:prstGeom>
        </p:spPr>
        <p:txBody>
          <a:bodyPr wrap="none">
            <a:spAutoFit/>
          </a:bodyPr>
          <a:lstStyle/>
          <a:p>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自分</a:t>
            </a: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にどんなことができるか考えて</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みましょう！</a:t>
            </a:r>
            <a:endParaRPr lang="ja-JP" altLang="en-US" b="1" dirty="0">
              <a:solidFill>
                <a:srgbClr val="625772"/>
              </a:solidFill>
              <a:latin typeface="Shuei MaruGo B"/>
            </a:endParaRPr>
          </a:p>
        </p:txBody>
      </p:sp>
      <p:sp>
        <p:nvSpPr>
          <p:cNvPr id="14" name="正方形/長方形 13"/>
          <p:cNvSpPr/>
          <p:nvPr/>
        </p:nvSpPr>
        <p:spPr>
          <a:xfrm>
            <a:off x="10588110" y="409594"/>
            <a:ext cx="1363288"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P.5</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9500513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8189" y="0"/>
            <a:ext cx="12203570" cy="1046440"/>
          </a:xfrm>
          <a:prstGeom prst="rect">
            <a:avLst/>
          </a:prstGeom>
        </p:spPr>
        <p:txBody>
          <a:bodyPr wrap="square">
            <a:spAutoFit/>
          </a:bodyPr>
          <a:lstStyle/>
          <a:p>
            <a:pPr lvl="0" algn="ctr"/>
            <a:endParaRPr lang="en-US" altLang="ja-JP" sz="2300" dirty="0" smtClean="0">
              <a:latin typeface="UD デジタル 教科書体 NK-B" panose="02020700000000000000" pitchFamily="18" charset="-128"/>
              <a:ea typeface="UD デジタル 教科書体 NK-B" panose="02020700000000000000" pitchFamily="18" charset="-128"/>
            </a:endParaRPr>
          </a:p>
          <a:p>
            <a:pPr lvl="0" algn="ctr"/>
            <a:r>
              <a:rPr lang="ja-JP" altLang="en-US" sz="2300" dirty="0" smtClean="0">
                <a:latin typeface="UD デジタル 教科書体 NK-B" panose="02020700000000000000" pitchFamily="18" charset="-128"/>
                <a:ea typeface="UD デジタル 教科書体 NK-B" panose="02020700000000000000" pitchFamily="18" charset="-128"/>
              </a:rPr>
              <a:t>認知症サポーターはどんなことをしているの？</a:t>
            </a:r>
            <a:endParaRPr lang="en-US" altLang="ja-JP" sz="23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p:txBody>
      </p:sp>
      <p:pic>
        <p:nvPicPr>
          <p:cNvPr id="6" name="図 5"/>
          <p:cNvPicPr>
            <a:picLocks noChangeAspect="1"/>
          </p:cNvPicPr>
          <p:nvPr/>
        </p:nvPicPr>
        <p:blipFill>
          <a:blip r:embed="rId3"/>
          <a:stretch>
            <a:fillRect/>
          </a:stretch>
        </p:blipFill>
        <p:spPr>
          <a:xfrm>
            <a:off x="751041" y="1679171"/>
            <a:ext cx="6996421" cy="4640595"/>
          </a:xfrm>
          <a:prstGeom prst="rect">
            <a:avLst/>
          </a:prstGeom>
        </p:spPr>
      </p:pic>
      <p:sp>
        <p:nvSpPr>
          <p:cNvPr id="13" name="角丸四角形吹き出し 12"/>
          <p:cNvSpPr/>
          <p:nvPr/>
        </p:nvSpPr>
        <p:spPr>
          <a:xfrm>
            <a:off x="7888778" y="1777960"/>
            <a:ext cx="4037682" cy="1237802"/>
          </a:xfrm>
          <a:prstGeom prst="wedgeRoundRectCallout">
            <a:avLst>
              <a:gd name="adj1" fmla="val -73452"/>
              <a:gd name="adj2" fmla="val 1144"/>
              <a:gd name="adj3" fmla="val 16667"/>
            </a:avLst>
          </a:prstGeom>
          <a:solidFill>
            <a:srgbClr val="FFCC66"/>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近所</a:t>
            </a:r>
            <a:r>
              <a:rPr lang="ja-JP" altLang="en-US" sz="1400" dirty="0">
                <a:solidFill>
                  <a:srgbClr val="C00000"/>
                </a:solidFill>
                <a:latin typeface="UD デジタル 教科書体 NK-B" panose="02020700000000000000" pitchFamily="18" charset="-128"/>
                <a:ea typeface="UD デジタル 教科書体 NK-B" panose="02020700000000000000" pitchFamily="18" charset="-128"/>
              </a:rPr>
              <a:t>に気になる人がいれば</a:t>
            </a: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さりげなく</a:t>
            </a:r>
            <a:r>
              <a:rPr lang="ja-JP" altLang="en-US" sz="1400" dirty="0">
                <a:solidFill>
                  <a:srgbClr val="C00000"/>
                </a:solidFill>
                <a:latin typeface="UD デジタル 教科書体 NK-B" panose="02020700000000000000" pitchFamily="18" charset="-128"/>
                <a:ea typeface="UD デジタル 教科書体 NK-B" panose="02020700000000000000" pitchFamily="18" charset="-128"/>
              </a:rPr>
              <a:t>見守</a:t>
            </a: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る</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認知症</a:t>
            </a:r>
            <a:r>
              <a:rPr lang="ja-JP" altLang="en-US" sz="1400" dirty="0">
                <a:solidFill>
                  <a:srgbClr val="C00000"/>
                </a:solidFill>
                <a:latin typeface="UD デジタル 教科書体 NK-B" panose="02020700000000000000" pitchFamily="18" charset="-128"/>
                <a:ea typeface="UD デジタル 教科書体 NK-B" panose="02020700000000000000" pitchFamily="18" charset="-128"/>
              </a:rPr>
              <a:t>になっても友人づきあいを続けて</a:t>
            </a: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いる</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認知症</a:t>
            </a:r>
            <a:r>
              <a:rPr lang="ja-JP" altLang="en-US" sz="1400" dirty="0">
                <a:solidFill>
                  <a:srgbClr val="C00000"/>
                </a:solidFill>
                <a:latin typeface="UD デジタル 教科書体 NK-B" panose="02020700000000000000" pitchFamily="18" charset="-128"/>
                <a:ea typeface="UD デジタル 教科書体 NK-B" panose="02020700000000000000" pitchFamily="18" charset="-128"/>
              </a:rPr>
              <a:t>の人と暮らす家族の話し相手に</a:t>
            </a: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なっているなど</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p:txBody>
      </p:sp>
      <p:sp>
        <p:nvSpPr>
          <p:cNvPr id="14" name="角丸四角形吹き出し 13"/>
          <p:cNvSpPr/>
          <p:nvPr/>
        </p:nvSpPr>
        <p:spPr>
          <a:xfrm>
            <a:off x="5475264" y="3213915"/>
            <a:ext cx="3554436" cy="1665816"/>
          </a:xfrm>
          <a:prstGeom prst="wedgeRoundRectCallout">
            <a:avLst>
              <a:gd name="adj1" fmla="val -63014"/>
              <a:gd name="adj2" fmla="val 16566"/>
              <a:gd name="adj3" fmla="val 16667"/>
            </a:avLst>
          </a:prstGeom>
          <a:solidFill>
            <a:srgbClr val="FFCC66"/>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金融</a:t>
            </a:r>
            <a:r>
              <a:rPr lang="ja-JP" altLang="en-US" sz="1400" dirty="0">
                <a:solidFill>
                  <a:srgbClr val="C00000"/>
                </a:solidFill>
                <a:latin typeface="UD デジタル 教科書体 NK-B" panose="02020700000000000000" pitchFamily="18" charset="-128"/>
                <a:ea typeface="UD デジタル 教科書体 NK-B" panose="02020700000000000000" pitchFamily="18" charset="-128"/>
              </a:rPr>
              <a:t>機関をはじめとする職域の人たち</a:t>
            </a: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も</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認知症</a:t>
            </a:r>
            <a:r>
              <a:rPr lang="ja-JP" altLang="en-US" sz="1400" dirty="0">
                <a:solidFill>
                  <a:srgbClr val="C00000"/>
                </a:solidFill>
                <a:latin typeface="UD デジタル 教科書体 NK-B" panose="02020700000000000000" pitchFamily="18" charset="-128"/>
                <a:ea typeface="UD デジタル 教科書体 NK-B" panose="02020700000000000000" pitchFamily="18" charset="-128"/>
              </a:rPr>
              <a:t>サポーターと</a:t>
            </a: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なって</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適切</a:t>
            </a:r>
            <a:r>
              <a:rPr lang="ja-JP" altLang="en-US" sz="1400" dirty="0">
                <a:solidFill>
                  <a:srgbClr val="C00000"/>
                </a:solidFill>
                <a:latin typeface="UD デジタル 教科書体 NK-B" panose="02020700000000000000" pitchFamily="18" charset="-128"/>
                <a:ea typeface="UD デジタル 教科書体 NK-B" panose="02020700000000000000" pitchFamily="18" charset="-128"/>
              </a:rPr>
              <a:t>な対応をとる</a:t>
            </a: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こと</a:t>
            </a:r>
            <a:r>
              <a:rPr lang="ja-JP" altLang="en-US" sz="1400" dirty="0">
                <a:solidFill>
                  <a:srgbClr val="C00000"/>
                </a:solidFill>
                <a:latin typeface="UD デジタル 教科書体 NK-B" panose="02020700000000000000" pitchFamily="18" charset="-128"/>
                <a:ea typeface="UD デジタル 教科書体 NK-B" panose="02020700000000000000" pitchFamily="18" charset="-128"/>
              </a:rPr>
              <a:t>や</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関係</a:t>
            </a:r>
            <a:r>
              <a:rPr lang="ja-JP" altLang="en-US" sz="1400" dirty="0">
                <a:solidFill>
                  <a:srgbClr val="C00000"/>
                </a:solidFill>
                <a:latin typeface="UD デジタル 教科書体 NK-B" panose="02020700000000000000" pitchFamily="18" charset="-128"/>
                <a:ea typeface="UD デジタル 教科書体 NK-B" panose="02020700000000000000" pitchFamily="18" charset="-128"/>
              </a:rPr>
              <a:t>機関と連携を</a:t>
            </a: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図るなど</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活躍されています</a:t>
            </a:r>
            <a:endParaRPr lang="ja-JP" altLang="en-US" sz="1400" dirty="0">
              <a:solidFill>
                <a:srgbClr val="C00000"/>
              </a:solidFill>
              <a:latin typeface="UD デジタル 教科書体 NK-B" panose="02020700000000000000" pitchFamily="18" charset="-128"/>
              <a:ea typeface="UD デジタル 教科書体 NK-B" panose="02020700000000000000" pitchFamily="18" charset="-128"/>
            </a:endParaRPr>
          </a:p>
        </p:txBody>
      </p:sp>
      <p:pic>
        <p:nvPicPr>
          <p:cNvPr id="7" name="図 6">
            <a:extLst>
              <a:ext uri="{FF2B5EF4-FFF2-40B4-BE49-F238E27FC236}">
                <a16:creationId xmlns:a16="http://schemas.microsoft.com/office/drawing/2014/main" id="{296D7C04-5C0B-44DE-B9F0-F7A3C59FD204}"/>
              </a:ext>
            </a:extLst>
          </p:cNvPr>
          <p:cNvPicPr>
            <a:picLocks noChangeAspect="1"/>
          </p:cNvPicPr>
          <p:nvPr/>
        </p:nvPicPr>
        <p:blipFill>
          <a:blip r:embed="rId4"/>
          <a:stretch>
            <a:fillRect/>
          </a:stretch>
        </p:blipFill>
        <p:spPr>
          <a:xfrm>
            <a:off x="9268690" y="3696782"/>
            <a:ext cx="1686437" cy="1540397"/>
          </a:xfrm>
          <a:prstGeom prst="rect">
            <a:avLst/>
          </a:prstGeom>
        </p:spPr>
      </p:pic>
      <p:sp>
        <p:nvSpPr>
          <p:cNvPr id="8" name="正方形/長方形 7"/>
          <p:cNvSpPr/>
          <p:nvPr/>
        </p:nvSpPr>
        <p:spPr>
          <a:xfrm>
            <a:off x="10563172" y="451158"/>
            <a:ext cx="1363288"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P.6</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5459221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2705876" y="1725566"/>
            <a:ext cx="5896947" cy="4268643"/>
          </a:xfrm>
          <a:prstGeom prst="rect">
            <a:avLst/>
          </a:prstGeom>
        </p:spPr>
      </p:pic>
      <p:sp>
        <p:nvSpPr>
          <p:cNvPr id="10" name="角丸四角形吹き出し 9"/>
          <p:cNvSpPr/>
          <p:nvPr/>
        </p:nvSpPr>
        <p:spPr>
          <a:xfrm>
            <a:off x="8742782" y="2232355"/>
            <a:ext cx="1786759" cy="776737"/>
          </a:xfrm>
          <a:prstGeom prst="wedgeRoundRectCallout">
            <a:avLst>
              <a:gd name="adj1" fmla="val -58432"/>
              <a:gd name="adj2" fmla="val 22858"/>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400" dirty="0" smtClean="0">
                <a:latin typeface="UD デジタル 教科書体 N-B" panose="02020700000000000000" pitchFamily="17" charset="-128"/>
                <a:ea typeface="UD デジタル 教科書体 N-B" panose="02020700000000000000" pitchFamily="17" charset="-128"/>
              </a:rPr>
              <a:t>いざというとき</a:t>
            </a:r>
            <a:endParaRPr kumimoji="1" lang="en-US" altLang="ja-JP" sz="1400" dirty="0" smtClean="0">
              <a:latin typeface="UD デジタル 教科書体 N-B" panose="02020700000000000000" pitchFamily="17" charset="-128"/>
              <a:ea typeface="UD デジタル 教科書体 N-B" panose="02020700000000000000" pitchFamily="17" charset="-128"/>
            </a:endParaRPr>
          </a:p>
          <a:p>
            <a:pPr algn="ctr"/>
            <a:r>
              <a:rPr kumimoji="1" lang="ja-JP" altLang="en-US" sz="1400" dirty="0" smtClean="0">
                <a:latin typeface="UD デジタル 教科書体 N-B" panose="02020700000000000000" pitchFamily="17" charset="-128"/>
                <a:ea typeface="UD デジタル 教科書体 N-B" panose="02020700000000000000" pitchFamily="17" charset="-128"/>
              </a:rPr>
              <a:t>誰かが気づいて</a:t>
            </a:r>
            <a:endParaRPr lang="en-US" altLang="ja-JP" sz="1400" dirty="0">
              <a:latin typeface="UD デジタル 教科書体 N-B" panose="02020700000000000000" pitchFamily="17" charset="-128"/>
              <a:ea typeface="UD デジタル 教科書体 N-B" panose="02020700000000000000" pitchFamily="17" charset="-128"/>
            </a:endParaRPr>
          </a:p>
          <a:p>
            <a:pPr algn="ctr"/>
            <a:r>
              <a:rPr kumimoji="1" lang="ja-JP" altLang="en-US" sz="1400" dirty="0" smtClean="0">
                <a:latin typeface="UD デジタル 教科書体 N-B" panose="02020700000000000000" pitchFamily="17" charset="-128"/>
                <a:ea typeface="UD デジタル 教科書体 N-B" panose="02020700000000000000" pitchFamily="17" charset="-128"/>
              </a:rPr>
              <a:t>声をかけてくれる</a:t>
            </a:r>
            <a:endParaRPr kumimoji="1" lang="ja-JP" altLang="en-US" sz="1400" dirty="0">
              <a:latin typeface="UD デジタル 教科書体 N-B" panose="02020700000000000000" pitchFamily="17" charset="-128"/>
              <a:ea typeface="UD デジタル 教科書体 N-B" panose="02020700000000000000" pitchFamily="17" charset="-128"/>
            </a:endParaRPr>
          </a:p>
        </p:txBody>
      </p:sp>
      <p:sp>
        <p:nvSpPr>
          <p:cNvPr id="11" name="角丸四角形吹き出し 10"/>
          <p:cNvSpPr/>
          <p:nvPr/>
        </p:nvSpPr>
        <p:spPr>
          <a:xfrm>
            <a:off x="8772935" y="4573449"/>
            <a:ext cx="2244353" cy="521044"/>
          </a:xfrm>
          <a:prstGeom prst="wedgeRoundRectCallout">
            <a:avLst>
              <a:gd name="adj1" fmla="val -56170"/>
              <a:gd name="adj2" fmla="val -25247"/>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400" dirty="0" smtClean="0">
                <a:latin typeface="UD デジタル 教科書体 N-B" panose="02020700000000000000" pitchFamily="17" charset="-128"/>
                <a:ea typeface="UD デジタル 教科書体 N-B" panose="02020700000000000000" pitchFamily="17" charset="-128"/>
              </a:rPr>
              <a:t>安心して自分のペースで</a:t>
            </a:r>
            <a:endParaRPr kumimoji="1" lang="en-US" altLang="ja-JP" sz="1400" dirty="0" smtClean="0">
              <a:latin typeface="UD デジタル 教科書体 N-B" panose="02020700000000000000" pitchFamily="17" charset="-128"/>
              <a:ea typeface="UD デジタル 教科書体 N-B" panose="02020700000000000000" pitchFamily="17" charset="-128"/>
            </a:endParaRPr>
          </a:p>
          <a:p>
            <a:pPr algn="ctr"/>
            <a:r>
              <a:rPr kumimoji="1" lang="ja-JP" altLang="en-US" sz="1400" dirty="0" smtClean="0">
                <a:latin typeface="UD デジタル 教科書体 N-B" panose="02020700000000000000" pitchFamily="17" charset="-128"/>
                <a:ea typeface="UD デジタル 教科書体 N-B" panose="02020700000000000000" pitchFamily="17" charset="-128"/>
              </a:rPr>
              <a:t>行動できる</a:t>
            </a:r>
            <a:endParaRPr kumimoji="1" lang="ja-JP" altLang="en-US" sz="1400" dirty="0">
              <a:latin typeface="UD デジタル 教科書体 N-B" panose="02020700000000000000" pitchFamily="17" charset="-128"/>
              <a:ea typeface="UD デジタル 教科書体 N-B" panose="02020700000000000000" pitchFamily="17" charset="-128"/>
            </a:endParaRPr>
          </a:p>
        </p:txBody>
      </p:sp>
      <p:sp>
        <p:nvSpPr>
          <p:cNvPr id="12" name="角丸四角形吹き出し 11"/>
          <p:cNvSpPr/>
          <p:nvPr/>
        </p:nvSpPr>
        <p:spPr>
          <a:xfrm>
            <a:off x="8742782" y="3329405"/>
            <a:ext cx="2304661" cy="923731"/>
          </a:xfrm>
          <a:prstGeom prst="wedgeRoundRectCallout">
            <a:avLst>
              <a:gd name="adj1" fmla="val -56866"/>
              <a:gd name="adj2" fmla="val 20076"/>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400" dirty="0">
                <a:latin typeface="UD デジタル 教科書体 N-B" panose="02020700000000000000" pitchFamily="17" charset="-128"/>
                <a:ea typeface="UD デジタル 教科書体 N-B" panose="02020700000000000000" pitchFamily="17" charset="-128"/>
              </a:rPr>
              <a:t>仲間</a:t>
            </a:r>
            <a:r>
              <a:rPr lang="ja-JP" altLang="en-US" sz="1400" dirty="0" smtClean="0">
                <a:latin typeface="UD デジタル 教科書体 N-B" panose="02020700000000000000" pitchFamily="17" charset="-128"/>
                <a:ea typeface="UD デジタル 教科書体 N-B" panose="02020700000000000000" pitchFamily="17" charset="-128"/>
              </a:rPr>
              <a:t>と一緒に趣味や</a:t>
            </a:r>
            <a:endParaRPr lang="en-US" altLang="ja-JP" sz="1400" dirty="0" smtClean="0">
              <a:latin typeface="UD デジタル 教科書体 N-B" panose="02020700000000000000" pitchFamily="17" charset="-128"/>
              <a:ea typeface="UD デジタル 教科書体 N-B" panose="02020700000000000000" pitchFamily="17" charset="-128"/>
            </a:endParaRPr>
          </a:p>
          <a:p>
            <a:pPr algn="ctr"/>
            <a:r>
              <a:rPr lang="ja-JP" altLang="en-US" sz="1400" dirty="0" smtClean="0">
                <a:latin typeface="UD デジタル 教科書体 N-B" panose="02020700000000000000" pitchFamily="17" charset="-128"/>
                <a:ea typeface="UD デジタル 教科書体 N-B" panose="02020700000000000000" pitchFamily="17" charset="-128"/>
              </a:rPr>
              <a:t>好きなことが続けられ</a:t>
            </a:r>
            <a:endParaRPr lang="en-US" altLang="ja-JP" sz="1400" dirty="0" smtClean="0">
              <a:latin typeface="UD デジタル 教科書体 N-B" panose="02020700000000000000" pitchFamily="17" charset="-128"/>
              <a:ea typeface="UD デジタル 教科書体 N-B" panose="02020700000000000000" pitchFamily="17" charset="-128"/>
            </a:endParaRPr>
          </a:p>
          <a:p>
            <a:pPr algn="ctr"/>
            <a:r>
              <a:rPr lang="ja-JP" altLang="en-US" sz="1400" dirty="0" smtClean="0">
                <a:latin typeface="UD デジタル 教科書体 N-B" panose="02020700000000000000" pitchFamily="17" charset="-128"/>
                <a:ea typeface="UD デジタル 教科書体 N-B" panose="02020700000000000000" pitchFamily="17" charset="-128"/>
              </a:rPr>
              <a:t>楽しい時間を</a:t>
            </a:r>
            <a:endParaRPr lang="en-US" altLang="ja-JP" sz="1400" dirty="0" smtClean="0">
              <a:latin typeface="UD デジタル 教科書体 N-B" panose="02020700000000000000" pitchFamily="17" charset="-128"/>
              <a:ea typeface="UD デジタル 教科書体 N-B" panose="02020700000000000000" pitchFamily="17" charset="-128"/>
            </a:endParaRPr>
          </a:p>
          <a:p>
            <a:pPr algn="ctr"/>
            <a:r>
              <a:rPr lang="ja-JP" altLang="en-US" sz="1400" dirty="0" smtClean="0">
                <a:latin typeface="UD デジタル 教科書体 N-B" panose="02020700000000000000" pitchFamily="17" charset="-128"/>
                <a:ea typeface="UD デジタル 教科書体 N-B" panose="02020700000000000000" pitchFamily="17" charset="-128"/>
              </a:rPr>
              <a:t>過ごすことができる</a:t>
            </a:r>
            <a:endParaRPr lang="en-US" altLang="ja-JP" sz="1400" dirty="0" smtClean="0">
              <a:latin typeface="UD デジタル 教科書体 N-B" panose="02020700000000000000" pitchFamily="17" charset="-128"/>
              <a:ea typeface="UD デジタル 教科書体 N-B" panose="02020700000000000000" pitchFamily="17" charset="-128"/>
            </a:endParaRPr>
          </a:p>
        </p:txBody>
      </p:sp>
      <p:sp>
        <p:nvSpPr>
          <p:cNvPr id="14" name="正方形/長方形 13"/>
          <p:cNvSpPr/>
          <p:nvPr/>
        </p:nvSpPr>
        <p:spPr>
          <a:xfrm>
            <a:off x="0" y="0"/>
            <a:ext cx="12203570" cy="1877437"/>
          </a:xfrm>
          <a:prstGeom prst="rect">
            <a:avLst/>
          </a:prstGeom>
        </p:spPr>
        <p:txBody>
          <a:bodyPr wrap="square">
            <a:spAutoFit/>
          </a:bodyPr>
          <a:lstStyle/>
          <a:p>
            <a:pPr lvl="0" algn="ctr"/>
            <a:endParaRPr lang="en-US" altLang="ja-JP" sz="2300" dirty="0" smtClean="0">
              <a:latin typeface="UD デジタル 教科書体 NK-B" panose="02020700000000000000" pitchFamily="18" charset="-128"/>
              <a:ea typeface="UD デジタル 教科書体 NK-B" panose="02020700000000000000" pitchFamily="18" charset="-128"/>
            </a:endParaRPr>
          </a:p>
          <a:p>
            <a:pPr lvl="0" algn="ctr"/>
            <a:r>
              <a:rPr lang="ja-JP" altLang="en-US" sz="2300" dirty="0" smtClean="0">
                <a:latin typeface="UD デジタル 教科書体 NK-B" panose="02020700000000000000" pitchFamily="18" charset="-128"/>
                <a:ea typeface="UD デジタル 教科書体 NK-B" panose="02020700000000000000" pitchFamily="18" charset="-128"/>
              </a:rPr>
              <a:t>チームオレンジとは</a:t>
            </a:r>
            <a:endParaRPr lang="en-US" altLang="ja-JP" sz="23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lvl="0" algn="ctr"/>
            <a:r>
              <a:rPr lang="ja-JP" altLang="en-US" dirty="0">
                <a:solidFill>
                  <a:prstClr val="black"/>
                </a:solidFill>
                <a:latin typeface="UD デジタル 教科書体 NK-B" panose="02020700000000000000" pitchFamily="18" charset="-128"/>
                <a:ea typeface="UD デジタル 教科書体 NK-B" panose="02020700000000000000" pitchFamily="18" charset="-128"/>
              </a:rPr>
              <a:t>認知症の人が支えられる</a:t>
            </a:r>
            <a:r>
              <a:rPr lang="ja-JP" altLang="en-US" dirty="0" smtClean="0">
                <a:solidFill>
                  <a:prstClr val="black"/>
                </a:solidFill>
                <a:latin typeface="UD デジタル 教科書体 NK-B" panose="02020700000000000000" pitchFamily="18" charset="-128"/>
                <a:ea typeface="UD デジタル 教科書体 NK-B" panose="02020700000000000000" pitchFamily="18" charset="-128"/>
              </a:rPr>
              <a:t>側だけではなく、チームの一員として地域</a:t>
            </a:r>
            <a:r>
              <a:rPr lang="ja-JP" altLang="en-US" dirty="0">
                <a:solidFill>
                  <a:prstClr val="black"/>
                </a:solidFill>
                <a:latin typeface="UD デジタル 教科書体 NK-B" panose="02020700000000000000" pitchFamily="18" charset="-128"/>
                <a:ea typeface="UD デジタル 教科書体 NK-B" panose="02020700000000000000" pitchFamily="18" charset="-128"/>
              </a:rPr>
              <a:t>をつなぐ</a:t>
            </a:r>
            <a:r>
              <a:rPr lang="ja-JP" altLang="en-US" dirty="0">
                <a:solidFill>
                  <a:srgbClr val="110D3E"/>
                </a:solidFill>
                <a:latin typeface="UD デジタル 教科書体 NK-B" panose="02020700000000000000" pitchFamily="18" charset="-128"/>
                <a:ea typeface="UD デジタル 教科書体 NK-B" panose="02020700000000000000" pitchFamily="18" charset="-128"/>
              </a:rPr>
              <a:t>垣根のない</a:t>
            </a:r>
            <a:r>
              <a:rPr lang="ja-JP" altLang="en-US" dirty="0" smtClean="0">
                <a:solidFill>
                  <a:srgbClr val="110D3E"/>
                </a:solidFill>
                <a:latin typeface="UD デジタル 教科書体 NK-B" panose="02020700000000000000" pitchFamily="18" charset="-128"/>
                <a:ea typeface="UD デジタル 教科書体 NK-B" panose="02020700000000000000" pitchFamily="18" charset="-128"/>
              </a:rPr>
              <a:t>活動</a:t>
            </a:r>
            <a:endParaRPr lang="en-US" altLang="ja-JP" dirty="0" smtClean="0">
              <a:solidFill>
                <a:srgbClr val="110D3E"/>
              </a:solidFill>
              <a:latin typeface="UD デジタル 教科書体 NK-B" panose="02020700000000000000" pitchFamily="18" charset="-128"/>
              <a:ea typeface="UD デジタル 教科書体 NK-B" panose="02020700000000000000" pitchFamily="18" charset="-128"/>
            </a:endParaRPr>
          </a:p>
          <a:p>
            <a:pPr lvl="0" algn="ctr"/>
            <a:r>
              <a:rPr lang="ja-JP" altLang="en-US" dirty="0" smtClean="0">
                <a:solidFill>
                  <a:srgbClr val="110D3E"/>
                </a:solidFill>
                <a:latin typeface="UD デジタル 教科書体 NK-B" panose="02020700000000000000" pitchFamily="18" charset="-128"/>
                <a:ea typeface="UD デジタル 教科書体 NK-B" panose="02020700000000000000" pitchFamily="18" charset="-128"/>
              </a:rPr>
              <a:t>本人も家族も身近に相談できる仲間がいる</a:t>
            </a:r>
            <a:endParaRPr lang="en-US" altLang="ja-JP" dirty="0" smtClean="0">
              <a:solidFill>
                <a:srgbClr val="110D3E"/>
              </a:solidFill>
              <a:latin typeface="UD デジタル 教科書体 NK-B" panose="02020700000000000000" pitchFamily="18" charset="-128"/>
              <a:ea typeface="UD デジタル 教科書体 NK-B" panose="02020700000000000000" pitchFamily="18" charset="-128"/>
            </a:endParaRPr>
          </a:p>
          <a:p>
            <a:pPr lvl="0" algn="ctr"/>
            <a:r>
              <a:rPr lang="ja-JP" altLang="en-US" dirty="0" smtClean="0">
                <a:solidFill>
                  <a:srgbClr val="110D3E"/>
                </a:solidFill>
                <a:latin typeface="UD デジタル 教科書体 NK-B" panose="02020700000000000000" pitchFamily="18" charset="-128"/>
                <a:ea typeface="UD デジタル 教科書体 NK-B" panose="02020700000000000000" pitchFamily="18" charset="-128"/>
              </a:rPr>
              <a:t>本人の「やってみたい！」・「やってみよう！」という声をきっかけに誰もが役割をもって楽しめる活動</a:t>
            </a:r>
            <a:endParaRPr lang="en-US" altLang="ja-JP" dirty="0" smtClean="0">
              <a:solidFill>
                <a:srgbClr val="110D3E"/>
              </a:solidFill>
              <a:latin typeface="UD デジタル 教科書体 NK-B" panose="02020700000000000000" pitchFamily="18" charset="-128"/>
              <a:ea typeface="UD デジタル 教科書体 NK-B" panose="02020700000000000000" pitchFamily="18" charset="-128"/>
            </a:endParaRPr>
          </a:p>
        </p:txBody>
      </p:sp>
      <p:sp>
        <p:nvSpPr>
          <p:cNvPr id="15" name="正方形/長方形 14"/>
          <p:cNvSpPr/>
          <p:nvPr/>
        </p:nvSpPr>
        <p:spPr>
          <a:xfrm>
            <a:off x="1017035" y="5980837"/>
            <a:ext cx="10030408" cy="923330"/>
          </a:xfrm>
          <a:prstGeom prst="rect">
            <a:avLst/>
          </a:prstGeom>
        </p:spPr>
        <p:txBody>
          <a:bodyPr wrap="square">
            <a:spAutoFit/>
          </a:bodyPr>
          <a:lstStyle/>
          <a:p>
            <a:pPr algn="ctr"/>
            <a:r>
              <a:rPr lang="ja-JP" altLang="en-US" dirty="0">
                <a:solidFill>
                  <a:srgbClr val="110D3E"/>
                </a:solidFill>
                <a:latin typeface="UD デジタル 教科書体 NK-B" panose="02020700000000000000" pitchFamily="18" charset="-128"/>
                <a:ea typeface="UD デジタル 教科書体 NK-B" panose="02020700000000000000" pitchFamily="18" charset="-128"/>
              </a:rPr>
              <a:t>門真市で</a:t>
            </a:r>
            <a:r>
              <a:rPr lang="ja-JP" altLang="en-US" dirty="0" smtClean="0">
                <a:solidFill>
                  <a:srgbClr val="110D3E"/>
                </a:solidFill>
                <a:latin typeface="UD デジタル 教科書体 NK-B" panose="02020700000000000000" pitchFamily="18" charset="-128"/>
                <a:ea typeface="UD デジタル 教科書体 NK-B" panose="02020700000000000000" pitchFamily="18" charset="-128"/>
              </a:rPr>
              <a:t>は</a:t>
            </a:r>
            <a:endParaRPr lang="en-US" altLang="ja-JP" dirty="0" smtClean="0">
              <a:solidFill>
                <a:srgbClr val="110D3E"/>
              </a:solidFill>
              <a:latin typeface="UD デジタル 教科書体 NK-B" panose="02020700000000000000" pitchFamily="18" charset="-128"/>
              <a:ea typeface="UD デジタル 教科書体 NK-B" panose="02020700000000000000" pitchFamily="18" charset="-128"/>
            </a:endParaRPr>
          </a:p>
          <a:p>
            <a:pPr algn="ctr"/>
            <a:r>
              <a:rPr lang="ja-JP" altLang="en-US" dirty="0" smtClean="0">
                <a:solidFill>
                  <a:srgbClr val="110D3E"/>
                </a:solidFill>
                <a:latin typeface="UD デジタル 教科書体 NK-B" panose="02020700000000000000" pitchFamily="18" charset="-128"/>
                <a:ea typeface="UD デジタル 教科書体 NK-B" panose="02020700000000000000" pitchFamily="18" charset="-128"/>
              </a:rPr>
              <a:t>認知症</a:t>
            </a:r>
            <a:r>
              <a:rPr lang="ja-JP" altLang="en-US" dirty="0">
                <a:solidFill>
                  <a:srgbClr val="110D3E"/>
                </a:solidFill>
                <a:latin typeface="UD デジタル 教科書体 NK-B" panose="02020700000000000000" pitchFamily="18" charset="-128"/>
                <a:ea typeface="UD デジタル 教科書体 NK-B" panose="02020700000000000000" pitchFamily="18" charset="-128"/>
              </a:rPr>
              <a:t>の人も地域の高齢者も</a:t>
            </a:r>
            <a:r>
              <a:rPr lang="ja-JP" altLang="en-US" dirty="0" smtClean="0">
                <a:solidFill>
                  <a:srgbClr val="110D3E"/>
                </a:solidFill>
                <a:latin typeface="UD デジタル 教科書体 NK-B" panose="02020700000000000000" pitchFamily="18" charset="-128"/>
                <a:ea typeface="UD デジタル 教科書体 NK-B" panose="02020700000000000000" pitchFamily="18" charset="-128"/>
              </a:rPr>
              <a:t>子どもも</a:t>
            </a:r>
            <a:r>
              <a:rPr lang="ja-JP" altLang="en-US" dirty="0">
                <a:solidFill>
                  <a:srgbClr val="110D3E"/>
                </a:solidFill>
                <a:latin typeface="UD デジタル 教科書体 NK-B" panose="02020700000000000000" pitchFamily="18" charset="-128"/>
                <a:ea typeface="UD デジタル 教科書体 NK-B" panose="02020700000000000000" pitchFamily="18" charset="-128"/>
              </a:rPr>
              <a:t>老若男女</a:t>
            </a:r>
            <a:r>
              <a:rPr lang="ja-JP" altLang="en-US" dirty="0" smtClean="0">
                <a:solidFill>
                  <a:srgbClr val="110D3E"/>
                </a:solidFill>
                <a:latin typeface="UD デジタル 教科書体 NK-B" panose="02020700000000000000" pitchFamily="18" charset="-128"/>
                <a:ea typeface="UD デジタル 教科書体 NK-B" panose="02020700000000000000" pitchFamily="18" charset="-128"/>
              </a:rPr>
              <a:t>問わず</a:t>
            </a:r>
            <a:endParaRPr lang="en-US" altLang="ja-JP" dirty="0" smtClean="0">
              <a:solidFill>
                <a:srgbClr val="110D3E"/>
              </a:solidFill>
              <a:latin typeface="UD デジタル 教科書体 NK-B" panose="02020700000000000000" pitchFamily="18" charset="-128"/>
              <a:ea typeface="UD デジタル 教科書体 NK-B" panose="02020700000000000000" pitchFamily="18" charset="-128"/>
            </a:endParaRPr>
          </a:p>
          <a:p>
            <a:pPr algn="ctr"/>
            <a:r>
              <a:rPr lang="ja-JP" altLang="en-US" dirty="0" smtClean="0">
                <a:solidFill>
                  <a:srgbClr val="110D3E"/>
                </a:solidFill>
                <a:latin typeface="UD デジタル 教科書体 NK-B" panose="02020700000000000000" pitchFamily="18" charset="-128"/>
                <a:ea typeface="UD デジタル 教科書体 NK-B" panose="02020700000000000000" pitchFamily="18" charset="-128"/>
              </a:rPr>
              <a:t>地域</a:t>
            </a:r>
            <a:r>
              <a:rPr lang="ja-JP" altLang="en-US" dirty="0">
                <a:solidFill>
                  <a:srgbClr val="110D3E"/>
                </a:solidFill>
                <a:latin typeface="UD デジタル 教科書体 NK-B" panose="02020700000000000000" pitchFamily="18" charset="-128"/>
                <a:ea typeface="UD デジタル 教科書体 NK-B" panose="02020700000000000000" pitchFamily="18" charset="-128"/>
              </a:rPr>
              <a:t>のみんながともにつながりあい、誰もが支えあうことができる共生社会を目指して</a:t>
            </a:r>
            <a:r>
              <a:rPr lang="ja-JP" altLang="en-US" dirty="0" smtClean="0">
                <a:solidFill>
                  <a:srgbClr val="110D3E"/>
                </a:solidFill>
                <a:latin typeface="UD デジタル 教科書体 NK-B" panose="02020700000000000000" pitchFamily="18" charset="-128"/>
                <a:ea typeface="UD デジタル 教科書体 NK-B" panose="02020700000000000000" pitchFamily="18" charset="-128"/>
              </a:rPr>
              <a:t>います</a:t>
            </a:r>
            <a:endParaRPr lang="en-US" altLang="ja-JP" dirty="0">
              <a:solidFill>
                <a:srgbClr val="110D3E"/>
              </a:solidFill>
              <a:latin typeface="UD デジタル 教科書体 NK-B" panose="02020700000000000000" pitchFamily="18" charset="-128"/>
              <a:ea typeface="UD デジタル 教科書体 NK-B" panose="02020700000000000000" pitchFamily="18" charset="-128"/>
            </a:endParaRPr>
          </a:p>
        </p:txBody>
      </p:sp>
      <p:sp>
        <p:nvSpPr>
          <p:cNvPr id="8" name="正方形/長方形 7"/>
          <p:cNvSpPr/>
          <p:nvPr/>
        </p:nvSpPr>
        <p:spPr>
          <a:xfrm>
            <a:off x="10588110" y="409594"/>
            <a:ext cx="1363288"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P.6</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6608671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0"/>
            <a:ext cx="12203570" cy="1046440"/>
          </a:xfrm>
          <a:prstGeom prst="rect">
            <a:avLst/>
          </a:prstGeom>
        </p:spPr>
        <p:txBody>
          <a:bodyPr wrap="square">
            <a:spAutoFit/>
          </a:bodyPr>
          <a:lstStyle/>
          <a:p>
            <a:pPr lvl="0" algn="ctr"/>
            <a:endParaRPr lang="en-US" altLang="ja-JP" sz="2300" dirty="0" smtClean="0">
              <a:latin typeface="UD デジタル 教科書体 NK-B" panose="02020700000000000000" pitchFamily="18" charset="-128"/>
              <a:ea typeface="UD デジタル 教科書体 NK-B" panose="02020700000000000000" pitchFamily="18" charset="-128"/>
            </a:endParaRPr>
          </a:p>
          <a:p>
            <a:pPr lvl="0" algn="ctr"/>
            <a:r>
              <a:rPr lang="ja-JP" altLang="en-US" sz="2300" dirty="0" smtClean="0">
                <a:latin typeface="UD デジタル 教科書体 NK-B" panose="02020700000000000000" pitchFamily="18" charset="-128"/>
                <a:ea typeface="UD デジタル 教科書体 NK-B" panose="02020700000000000000" pitchFamily="18" charset="-128"/>
              </a:rPr>
              <a:t>認知症サポーター</a:t>
            </a:r>
            <a:r>
              <a:rPr lang="ja-JP" altLang="en-US" sz="2300" dirty="0">
                <a:latin typeface="UD デジタル 教科書体 NK-B" panose="02020700000000000000" pitchFamily="18" charset="-128"/>
                <a:ea typeface="UD デジタル 教科書体 NK-B" panose="02020700000000000000" pitchFamily="18" charset="-128"/>
              </a:rPr>
              <a:t>キャラバン</a:t>
            </a:r>
            <a:r>
              <a:rPr lang="ja-JP" altLang="en-US" sz="2300" dirty="0" smtClean="0">
                <a:latin typeface="UD デジタル 教科書体 NK-B" panose="02020700000000000000" pitchFamily="18" charset="-128"/>
                <a:ea typeface="UD デジタル 教科書体 NK-B" panose="02020700000000000000" pitchFamily="18" charset="-128"/>
              </a:rPr>
              <a:t>と</a:t>
            </a:r>
            <a:r>
              <a:rPr lang="ja-JP" altLang="en-US" sz="2300" dirty="0">
                <a:latin typeface="UD デジタル 教科書体 NK-B" panose="02020700000000000000" pitchFamily="18" charset="-128"/>
                <a:ea typeface="UD デジタル 教科書体 NK-B" panose="02020700000000000000" pitchFamily="18" charset="-128"/>
              </a:rPr>
              <a:t>は</a:t>
            </a:r>
            <a:endParaRPr lang="en-US" altLang="ja-JP" sz="23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p:txBody>
      </p:sp>
      <p:sp>
        <p:nvSpPr>
          <p:cNvPr id="7" name="正方形/長方形 6"/>
          <p:cNvSpPr/>
          <p:nvPr/>
        </p:nvSpPr>
        <p:spPr>
          <a:xfrm>
            <a:off x="241736" y="973157"/>
            <a:ext cx="11726288" cy="1338828"/>
          </a:xfrm>
          <a:prstGeom prst="rect">
            <a:avLst/>
          </a:prstGeom>
        </p:spPr>
        <p:txBody>
          <a:bodyPr wrap="none">
            <a:spAutoFit/>
          </a:bodyPr>
          <a:lstStyle/>
          <a:p>
            <a:pPr algn="ctr">
              <a:lnSpc>
                <a:spcPct val="150000"/>
              </a:lnSpc>
            </a:pP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認知症を正しく理解し認知症に対する誤解と偏見を解消し、</a:t>
            </a:r>
            <a:endParaRPr lang="en-US" altLang="ja-JP" dirty="0" smtClean="0">
              <a:solidFill>
                <a:prstClr val="black"/>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認知症の人や家族を応援する「認知症サポーター」を増やし</a:t>
            </a:r>
            <a:endParaRPr lang="en-US" altLang="ja-JP" dirty="0" smtClean="0">
              <a:solidFill>
                <a:prstClr val="black"/>
              </a:solidFill>
              <a:latin typeface="UD デジタル 教科書体 N-B" panose="02020700000000000000" pitchFamily="17" charset="-128"/>
              <a:ea typeface="UD デジタル 教科書体 N-B" panose="02020700000000000000" pitchFamily="17" charset="-128"/>
            </a:endParaRPr>
          </a:p>
          <a:p>
            <a:pPr algn="ctr">
              <a:lnSpc>
                <a:spcPct val="150000"/>
              </a:lnSpc>
            </a:pP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安心して暮らせるまちをみんなでつくっていくことをめ</a:t>
            </a: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ざ</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している事業で</a:t>
            </a:r>
            <a:r>
              <a:rPr lang="en-US" altLang="ja-JP" dirty="0" smtClean="0">
                <a:solidFill>
                  <a:prstClr val="black"/>
                </a:solidFill>
                <a:latin typeface="UD デジタル 教科書体 N-B" panose="02020700000000000000" pitchFamily="17" charset="-128"/>
                <a:ea typeface="UD デジタル 教科書体 N-B" panose="02020700000000000000" pitchFamily="17" charset="-128"/>
              </a:rPr>
              <a:t>2005</a:t>
            </a:r>
            <a:r>
              <a:rPr lang="ja-JP" altLang="en-US" dirty="0" smtClean="0">
                <a:solidFill>
                  <a:prstClr val="black"/>
                </a:solidFill>
                <a:latin typeface="UD デジタル 教科書体 N-B" panose="02020700000000000000" pitchFamily="17" charset="-128"/>
                <a:ea typeface="UD デジタル 教科書体 N-B" panose="02020700000000000000" pitchFamily="17" charset="-128"/>
              </a:rPr>
              <a:t>年から全国で展開されています。</a:t>
            </a:r>
            <a:endParaRPr lang="en-US" altLang="ja-JP" dirty="0" smtClean="0">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8" name="正方形/長方形 7"/>
          <p:cNvSpPr/>
          <p:nvPr/>
        </p:nvSpPr>
        <p:spPr>
          <a:xfrm>
            <a:off x="3028350" y="2557910"/>
            <a:ext cx="5314275" cy="3970318"/>
          </a:xfrm>
          <a:prstGeom prst="rect">
            <a:avLst/>
          </a:prstGeom>
        </p:spPr>
        <p:txBody>
          <a:bodyPr wrap="none">
            <a:spAutoFit/>
          </a:bodyPr>
          <a:lstStyle/>
          <a:p>
            <a:pPr lvl="0" algn="ctr">
              <a:lnSpc>
                <a:spcPct val="200000"/>
              </a:lnSpc>
            </a:pPr>
            <a:r>
              <a:rPr lang="ja-JP" altLang="en-US" sz="2000" dirty="0" smtClean="0">
                <a:solidFill>
                  <a:prstClr val="black"/>
                </a:solidFill>
                <a:latin typeface="UD デジタル 教科書体 N-B" panose="02020700000000000000" pitchFamily="17" charset="-128"/>
                <a:ea typeface="UD デジタル 教科書体 N-B" panose="02020700000000000000" pitchFamily="17" charset="-128"/>
              </a:rPr>
              <a:t>全国</a:t>
            </a:r>
            <a:endParaRPr lang="en-US" altLang="ja-JP" sz="2000" dirty="0">
              <a:solidFill>
                <a:prstClr val="black"/>
              </a:solidFill>
              <a:latin typeface="UD デジタル 教科書体 N-B" panose="02020700000000000000" pitchFamily="17" charset="-128"/>
              <a:ea typeface="UD デジタル 教科書体 N-B" panose="02020700000000000000" pitchFamily="17" charset="-128"/>
            </a:endParaRPr>
          </a:p>
          <a:p>
            <a:pPr lvl="0" algn="ctr">
              <a:lnSpc>
                <a:spcPct val="200000"/>
              </a:lnSpc>
            </a:pPr>
            <a:r>
              <a:rPr lang="en-US" altLang="ja-JP" sz="2000" dirty="0">
                <a:solidFill>
                  <a:prstClr val="black"/>
                </a:solidFill>
                <a:latin typeface="UD デジタル 教科書体 N-B" panose="02020700000000000000" pitchFamily="17" charset="-128"/>
                <a:ea typeface="UD デジタル 教科書体 N-B" panose="02020700000000000000" pitchFamily="17" charset="-128"/>
              </a:rPr>
              <a:t>2025</a:t>
            </a:r>
            <a:r>
              <a:rPr lang="ja-JP" altLang="en-US" sz="2000" dirty="0" smtClean="0">
                <a:solidFill>
                  <a:prstClr val="black"/>
                </a:solidFill>
                <a:latin typeface="UD デジタル 教科書体 N-B" panose="02020700000000000000" pitchFamily="17" charset="-128"/>
                <a:ea typeface="UD デジタル 教科書体 N-B" panose="02020700000000000000" pitchFamily="17" charset="-128"/>
              </a:rPr>
              <a:t>年３月</a:t>
            </a:r>
            <a:r>
              <a:rPr lang="ja-JP" altLang="en-US" sz="2000" dirty="0">
                <a:solidFill>
                  <a:prstClr val="black"/>
                </a:solidFill>
                <a:latin typeface="UD デジタル 教科書体 N-B" panose="02020700000000000000" pitchFamily="17" charset="-128"/>
                <a:ea typeface="UD デジタル 教科書体 N-B" panose="02020700000000000000" pitchFamily="17" charset="-128"/>
              </a:rPr>
              <a:t>末現在→</a:t>
            </a:r>
            <a:r>
              <a:rPr lang="en-US" altLang="ja-JP" sz="2000" dirty="0">
                <a:solidFill>
                  <a:prstClr val="black"/>
                </a:solidFill>
                <a:latin typeface="UD デジタル 教科書体 N-B" panose="02020700000000000000" pitchFamily="17" charset="-128"/>
                <a:ea typeface="UD デジタル 教科書体 N-B" panose="02020700000000000000" pitchFamily="17" charset="-128"/>
              </a:rPr>
              <a:t>1602</a:t>
            </a:r>
            <a:r>
              <a:rPr lang="ja-JP" altLang="en-US" sz="2000" dirty="0">
                <a:solidFill>
                  <a:prstClr val="black"/>
                </a:solidFill>
                <a:latin typeface="UD デジタル 教科書体 N-B" panose="02020700000000000000" pitchFamily="17" charset="-128"/>
                <a:ea typeface="UD デジタル 教科書体 N-B" panose="02020700000000000000" pitchFamily="17" charset="-128"/>
              </a:rPr>
              <a:t>万</a:t>
            </a:r>
            <a:r>
              <a:rPr lang="en-US" altLang="ja-JP" sz="2000" dirty="0">
                <a:solidFill>
                  <a:prstClr val="black"/>
                </a:solidFill>
                <a:latin typeface="UD デジタル 教科書体 N-B" panose="02020700000000000000" pitchFamily="17" charset="-128"/>
                <a:ea typeface="UD デジタル 教科書体 N-B" panose="02020700000000000000" pitchFamily="17" charset="-128"/>
              </a:rPr>
              <a:t>8254</a:t>
            </a:r>
            <a:r>
              <a:rPr lang="ja-JP" altLang="en-US" sz="2000" dirty="0">
                <a:solidFill>
                  <a:prstClr val="black"/>
                </a:solidFill>
                <a:latin typeface="UD デジタル 教科書体 N-B" panose="02020700000000000000" pitchFamily="17" charset="-128"/>
                <a:ea typeface="UD デジタル 教科書体 N-B" panose="02020700000000000000" pitchFamily="17" charset="-128"/>
              </a:rPr>
              <a:t>人</a:t>
            </a:r>
            <a:endParaRPr lang="en-US" altLang="ja-JP" sz="1050" dirty="0">
              <a:solidFill>
                <a:prstClr val="black"/>
              </a:solidFill>
              <a:latin typeface="UD デジタル 教科書体 N-B" panose="02020700000000000000" pitchFamily="17" charset="-128"/>
              <a:ea typeface="UD デジタル 教科書体 N-B" panose="02020700000000000000" pitchFamily="17" charset="-128"/>
            </a:endParaRPr>
          </a:p>
          <a:p>
            <a:pPr lvl="0" algn="ctr">
              <a:lnSpc>
                <a:spcPct val="200000"/>
              </a:lnSpc>
            </a:pPr>
            <a:endParaRPr lang="en-US" altLang="ja-JP" sz="400"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ctr">
              <a:lnSpc>
                <a:spcPct val="200000"/>
              </a:lnSpc>
            </a:pPr>
            <a:r>
              <a:rPr lang="ja-JP" altLang="en-US" sz="2000" dirty="0" smtClean="0">
                <a:solidFill>
                  <a:prstClr val="black"/>
                </a:solidFill>
                <a:latin typeface="UD デジタル 教科書体 N-B" panose="02020700000000000000" pitchFamily="17" charset="-128"/>
                <a:ea typeface="UD デジタル 教科書体 N-B" panose="02020700000000000000" pitchFamily="17" charset="-128"/>
              </a:rPr>
              <a:t>門真市</a:t>
            </a:r>
            <a:endParaRPr lang="en-US" altLang="ja-JP" sz="2000" dirty="0" smtClean="0">
              <a:solidFill>
                <a:prstClr val="black"/>
              </a:solidFill>
              <a:latin typeface="UD デジタル 教科書体 N-B" panose="02020700000000000000" pitchFamily="17" charset="-128"/>
              <a:ea typeface="UD デジタル 教科書体 N-B" panose="02020700000000000000" pitchFamily="17" charset="-128"/>
            </a:endParaRPr>
          </a:p>
          <a:p>
            <a:pPr lvl="0" algn="ctr">
              <a:lnSpc>
                <a:spcPct val="200000"/>
              </a:lnSpc>
            </a:pPr>
            <a:r>
              <a:rPr lang="en-US" altLang="ja-JP" sz="2000" dirty="0">
                <a:solidFill>
                  <a:prstClr val="black"/>
                </a:solidFill>
                <a:latin typeface="UD デジタル 教科書体 N-B" panose="02020700000000000000" pitchFamily="17" charset="-128"/>
                <a:ea typeface="UD デジタル 教科書体 N-B" panose="02020700000000000000" pitchFamily="17" charset="-128"/>
              </a:rPr>
              <a:t>2025</a:t>
            </a:r>
            <a:r>
              <a:rPr lang="ja-JP" altLang="en-US" sz="2000" dirty="0" smtClean="0">
                <a:solidFill>
                  <a:prstClr val="black"/>
                </a:solidFill>
                <a:latin typeface="UD デジタル 教科書体 N-B" panose="02020700000000000000" pitchFamily="17" charset="-128"/>
                <a:ea typeface="UD デジタル 教科書体 N-B" panose="02020700000000000000" pitchFamily="17" charset="-128"/>
              </a:rPr>
              <a:t>年３月</a:t>
            </a:r>
            <a:r>
              <a:rPr lang="ja-JP" altLang="en-US" sz="2000" dirty="0">
                <a:solidFill>
                  <a:prstClr val="black"/>
                </a:solidFill>
                <a:latin typeface="UD デジタル 教科書体 N-B" panose="02020700000000000000" pitchFamily="17" charset="-128"/>
                <a:ea typeface="UD デジタル 教科書体 N-B" panose="02020700000000000000" pitchFamily="17" charset="-128"/>
              </a:rPr>
              <a:t>末現在→</a:t>
            </a:r>
            <a:r>
              <a:rPr lang="en-US" altLang="ja-JP" sz="2000" dirty="0">
                <a:solidFill>
                  <a:prstClr val="black"/>
                </a:solidFill>
                <a:latin typeface="UD デジタル 教科書体 N-B" panose="02020700000000000000" pitchFamily="17" charset="-128"/>
                <a:ea typeface="UD デジタル 教科書体 N-B" panose="02020700000000000000" pitchFamily="17" charset="-128"/>
              </a:rPr>
              <a:t>8766</a:t>
            </a:r>
            <a:r>
              <a:rPr lang="ja-JP" altLang="en-US" sz="2000" dirty="0">
                <a:solidFill>
                  <a:prstClr val="black"/>
                </a:solidFill>
                <a:latin typeface="UD デジタル 教科書体 N-B" panose="02020700000000000000" pitchFamily="17" charset="-128"/>
                <a:ea typeface="UD デジタル 教科書体 N-B" panose="02020700000000000000" pitchFamily="17" charset="-128"/>
              </a:rPr>
              <a:t>人</a:t>
            </a:r>
            <a:endParaRPr lang="en-US" altLang="ja-JP" sz="2000" dirty="0">
              <a:solidFill>
                <a:prstClr val="black"/>
              </a:solidFill>
              <a:latin typeface="UD デジタル 教科書体 N-B" panose="02020700000000000000" pitchFamily="17" charset="-128"/>
              <a:ea typeface="UD デジタル 教科書体 N-B" panose="02020700000000000000" pitchFamily="17" charset="-128"/>
            </a:endParaRPr>
          </a:p>
          <a:p>
            <a:pPr lvl="0" algn="ctr">
              <a:lnSpc>
                <a:spcPct val="200000"/>
              </a:lnSpc>
            </a:pPr>
            <a:endParaRPr lang="en-US" altLang="ja-JP" sz="1200" dirty="0">
              <a:solidFill>
                <a:prstClr val="black"/>
              </a:solidFill>
              <a:latin typeface="UD デジタル 教科書体 N-B" panose="02020700000000000000" pitchFamily="17" charset="-128"/>
              <a:ea typeface="UD デジタル 教科書体 N-B" panose="02020700000000000000" pitchFamily="17" charset="-128"/>
            </a:endParaRPr>
          </a:p>
          <a:p>
            <a:pPr lvl="0" algn="ctr"/>
            <a:r>
              <a:rPr lang="ja-JP" altLang="en-US" sz="2000" dirty="0">
                <a:solidFill>
                  <a:prstClr val="black"/>
                </a:solidFill>
                <a:latin typeface="UD デジタル 教科書体 N-B" panose="02020700000000000000" pitchFamily="17" charset="-128"/>
                <a:ea typeface="UD デジタル 教科書体 N-B" panose="02020700000000000000" pitchFamily="17" charset="-128"/>
              </a:rPr>
              <a:t>～門真市での目標～</a:t>
            </a:r>
            <a:endParaRPr lang="en-US" altLang="ja-JP" sz="2000" dirty="0">
              <a:solidFill>
                <a:prstClr val="black"/>
              </a:solidFill>
              <a:latin typeface="UD デジタル 教科書体 N-B" panose="02020700000000000000" pitchFamily="17" charset="-128"/>
              <a:ea typeface="UD デジタル 教科書体 N-B" panose="02020700000000000000" pitchFamily="17" charset="-128"/>
            </a:endParaRPr>
          </a:p>
          <a:p>
            <a:pPr lvl="0" algn="ctr"/>
            <a:r>
              <a:rPr lang="en-US" altLang="ja-JP" sz="2000" dirty="0">
                <a:solidFill>
                  <a:prstClr val="black"/>
                </a:solidFill>
                <a:latin typeface="UD デジタル 教科書体 N-B" panose="02020700000000000000" pitchFamily="17" charset="-128"/>
                <a:ea typeface="UD デジタル 教科書体 N-B" panose="02020700000000000000" pitchFamily="17" charset="-128"/>
              </a:rPr>
              <a:t>2025</a:t>
            </a:r>
            <a:r>
              <a:rPr lang="ja-JP" altLang="en-US" sz="2000" dirty="0">
                <a:solidFill>
                  <a:prstClr val="black"/>
                </a:solidFill>
                <a:latin typeface="UD デジタル 教科書体 N-B" panose="02020700000000000000" pitchFamily="17" charset="-128"/>
                <a:ea typeface="UD デジタル 教科書体 N-B" panose="02020700000000000000" pitchFamily="17" charset="-128"/>
              </a:rPr>
              <a:t>年度は一年間に５７１人の</a:t>
            </a:r>
            <a:endParaRPr lang="en-US" altLang="ja-JP" sz="2000" dirty="0">
              <a:solidFill>
                <a:prstClr val="black"/>
              </a:solidFill>
              <a:latin typeface="UD デジタル 教科書体 N-B" panose="02020700000000000000" pitchFamily="17" charset="-128"/>
              <a:ea typeface="UD デジタル 教科書体 N-B" panose="02020700000000000000" pitchFamily="17" charset="-128"/>
            </a:endParaRPr>
          </a:p>
          <a:p>
            <a:pPr lvl="0" algn="ctr"/>
            <a:r>
              <a:rPr lang="ja-JP" altLang="en-US" sz="2000" dirty="0">
                <a:solidFill>
                  <a:prstClr val="black"/>
                </a:solidFill>
                <a:latin typeface="UD デジタル 教科書体 N-B" panose="02020700000000000000" pitchFamily="17" charset="-128"/>
                <a:ea typeface="UD デジタル 教科書体 N-B" panose="02020700000000000000" pitchFamily="17" charset="-128"/>
              </a:rPr>
              <a:t>認知症サポーター養成を目標にしています！</a:t>
            </a:r>
            <a:endParaRPr lang="en-US" altLang="ja-JP" sz="2000" dirty="0">
              <a:solidFill>
                <a:prstClr val="black"/>
              </a:solidFill>
              <a:latin typeface="UD デジタル 教科書体 N-B" panose="02020700000000000000" pitchFamily="17" charset="-128"/>
              <a:ea typeface="UD デジタル 教科書体 N-B" panose="02020700000000000000" pitchFamily="17" charset="-128"/>
            </a:endParaRPr>
          </a:p>
        </p:txBody>
      </p:sp>
      <p:pic>
        <p:nvPicPr>
          <p:cNvPr id="10" name="図 9">
            <a:extLst>
              <a:ext uri="{FF2B5EF4-FFF2-40B4-BE49-F238E27FC236}">
                <a16:creationId xmlns:a16="http://schemas.microsoft.com/office/drawing/2014/main" id="{296D7C04-5C0B-44DE-B9F0-F7A3C59FD204}"/>
              </a:ext>
            </a:extLst>
          </p:cNvPr>
          <p:cNvPicPr>
            <a:picLocks noChangeAspect="1"/>
          </p:cNvPicPr>
          <p:nvPr/>
        </p:nvPicPr>
        <p:blipFill>
          <a:blip r:embed="rId3"/>
          <a:stretch>
            <a:fillRect/>
          </a:stretch>
        </p:blipFill>
        <p:spPr>
          <a:xfrm>
            <a:off x="9190386" y="4879837"/>
            <a:ext cx="1686437" cy="1540397"/>
          </a:xfrm>
          <a:prstGeom prst="rect">
            <a:avLst/>
          </a:prstGeom>
        </p:spPr>
      </p:pic>
      <p:sp>
        <p:nvSpPr>
          <p:cNvPr id="6" name="正方形/長方形 5"/>
          <p:cNvSpPr/>
          <p:nvPr/>
        </p:nvSpPr>
        <p:spPr>
          <a:xfrm>
            <a:off x="10604735" y="376362"/>
            <a:ext cx="1363288"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P.3</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2333233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txBox="1">
            <a:spLocks/>
          </p:cNvSpPr>
          <p:nvPr/>
        </p:nvSpPr>
        <p:spPr>
          <a:xfrm>
            <a:off x="764770" y="5224645"/>
            <a:ext cx="10638904" cy="7722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ja-JP" altLang="en-US" sz="2300" dirty="0" smtClean="0">
                <a:latin typeface="UD デジタル 教科書体 N-B" panose="02020700000000000000" pitchFamily="17" charset="-128"/>
                <a:ea typeface="UD デジタル 教科書体 N-B" panose="02020700000000000000" pitchFamily="17" charset="-128"/>
              </a:rPr>
              <a:t>テキスト（</a:t>
            </a:r>
            <a:r>
              <a:rPr lang="en-US" altLang="ja-JP" sz="2300" dirty="0" smtClean="0">
                <a:latin typeface="UD デジタル 教科書体 N-B" panose="02020700000000000000" pitchFamily="17" charset="-128"/>
                <a:ea typeface="UD デジタル 教科書体 N-B" panose="02020700000000000000" pitchFamily="17" charset="-128"/>
              </a:rPr>
              <a:t>P30</a:t>
            </a:r>
            <a:r>
              <a:rPr lang="ja-JP" altLang="en-US" sz="2300" dirty="0" smtClean="0">
                <a:latin typeface="UD デジタル 教科書体 N-B" panose="02020700000000000000" pitchFamily="17" charset="-128"/>
                <a:ea typeface="UD デジタル 教科書体 N-B" panose="02020700000000000000" pitchFamily="17" charset="-128"/>
              </a:rPr>
              <a:t>）最後のページの記入シートに自由に書いてみましょう。</a:t>
            </a:r>
            <a:endParaRPr lang="ja-JP" altLang="en-US" sz="2300" dirty="0">
              <a:latin typeface="UD デジタル 教科書体 N-B" panose="02020700000000000000" pitchFamily="17" charset="-128"/>
              <a:ea typeface="UD デジタル 教科書体 N-B" panose="02020700000000000000" pitchFamily="17" charset="-128"/>
            </a:endParaRPr>
          </a:p>
        </p:txBody>
      </p:sp>
      <p:sp>
        <p:nvSpPr>
          <p:cNvPr id="6" name="正方形/長方形 5"/>
          <p:cNvSpPr/>
          <p:nvPr/>
        </p:nvSpPr>
        <p:spPr>
          <a:xfrm>
            <a:off x="-11778" y="984215"/>
            <a:ext cx="12192000" cy="3089820"/>
          </a:xfrm>
          <a:prstGeom prst="rect">
            <a:avLst/>
          </a:prstGeom>
        </p:spPr>
        <p:txBody>
          <a:bodyPr wrap="square">
            <a:spAutoFit/>
          </a:bodyPr>
          <a:lstStyle/>
          <a:p>
            <a:pPr algn="ctr">
              <a:lnSpc>
                <a:spcPct val="200000"/>
              </a:lnSpc>
            </a:pPr>
            <a:r>
              <a:rPr lang="ja-JP" altLang="en-US" sz="2000" dirty="0" smtClean="0">
                <a:latin typeface="UD デジタル 教科書体 N-B" panose="02020700000000000000" pitchFamily="17" charset="-128"/>
                <a:ea typeface="UD デジタル 教科書体 N-B" panose="02020700000000000000" pitchFamily="17" charset="-128"/>
              </a:rPr>
              <a:t>・</a:t>
            </a:r>
            <a:r>
              <a:rPr lang="ja-JP" altLang="en-US" sz="2000" dirty="0">
                <a:latin typeface="UD デジタル 教科書体 N-B" panose="02020700000000000000" pitchFamily="17" charset="-128"/>
                <a:ea typeface="UD デジタル 教科書体 N-B" panose="02020700000000000000" pitchFamily="17" charset="-128"/>
              </a:rPr>
              <a:t>「認知症」へのあなたのイメージは変わりましたか？</a:t>
            </a:r>
          </a:p>
          <a:p>
            <a:pPr algn="ctr">
              <a:lnSpc>
                <a:spcPct val="200000"/>
              </a:lnSpc>
            </a:pPr>
            <a:endParaRPr lang="en-US" altLang="ja-JP" sz="2000" dirty="0" smtClean="0">
              <a:latin typeface="UD デジタル 教科書体 N-B" panose="02020700000000000000" pitchFamily="17" charset="-128"/>
              <a:ea typeface="UD デジタル 教科書体 N-B" panose="02020700000000000000" pitchFamily="17" charset="-128"/>
            </a:endParaRPr>
          </a:p>
          <a:p>
            <a:pPr algn="ctr">
              <a:lnSpc>
                <a:spcPct val="200000"/>
              </a:lnSpc>
            </a:pPr>
            <a:r>
              <a:rPr lang="ja-JP" altLang="en-US" sz="2000" dirty="0" smtClean="0">
                <a:latin typeface="UD デジタル 教科書体 N-B" panose="02020700000000000000" pitchFamily="17" charset="-128"/>
                <a:ea typeface="UD デジタル 教科書体 N-B" panose="02020700000000000000" pitchFamily="17" charset="-128"/>
              </a:rPr>
              <a:t>・自分が</a:t>
            </a:r>
            <a:r>
              <a:rPr lang="ja-JP" altLang="en-US" sz="2000" dirty="0">
                <a:latin typeface="UD デジタル 教科書体 N-B" panose="02020700000000000000" pitchFamily="17" charset="-128"/>
                <a:ea typeface="UD デジタル 教科書体 N-B" panose="02020700000000000000" pitchFamily="17" charset="-128"/>
              </a:rPr>
              <a:t>認知症に</a:t>
            </a:r>
            <a:r>
              <a:rPr lang="ja-JP" altLang="en-US" sz="2000" dirty="0" smtClean="0">
                <a:latin typeface="UD デジタル 教科書体 N-B" panose="02020700000000000000" pitchFamily="17" charset="-128"/>
                <a:ea typeface="UD デジタル 教科書体 N-B" panose="02020700000000000000" pitchFamily="17" charset="-128"/>
              </a:rPr>
              <a:t>なったら、どのような暮らし、どのような地域だったら心強いか考えてみましょう</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algn="ctr">
              <a:lnSpc>
                <a:spcPct val="200000"/>
              </a:lnSpc>
            </a:pPr>
            <a:endParaRPr lang="en-US" altLang="ja-JP" sz="2000" dirty="0" smtClean="0">
              <a:latin typeface="UD デジタル 教科書体 N-B" panose="02020700000000000000" pitchFamily="17" charset="-128"/>
              <a:ea typeface="UD デジタル 教科書体 N-B" panose="02020700000000000000" pitchFamily="17" charset="-128"/>
            </a:endParaRPr>
          </a:p>
          <a:p>
            <a:pPr algn="ctr">
              <a:lnSpc>
                <a:spcPct val="200000"/>
              </a:lnSpc>
            </a:pPr>
            <a:r>
              <a:rPr lang="ja-JP" altLang="en-US" sz="2000" dirty="0" smtClean="0">
                <a:latin typeface="UD デジタル 教科書体 N-B" panose="02020700000000000000" pitchFamily="17" charset="-128"/>
                <a:ea typeface="UD デジタル 教科書体 N-B" panose="02020700000000000000" pitchFamily="17" charset="-128"/>
              </a:rPr>
              <a:t>・「認知症サポーター」として、できそうなこと、やってみたいことを考えてみましょう</a:t>
            </a:r>
            <a:endParaRPr lang="en-US" altLang="ja-JP" sz="2000" dirty="0" smtClean="0">
              <a:latin typeface="UD デジタル 教科書体 N-B" panose="02020700000000000000" pitchFamily="17" charset="-128"/>
              <a:ea typeface="UD デジタル 教科書体 N-B" panose="02020700000000000000" pitchFamily="17" charset="-128"/>
            </a:endParaRPr>
          </a:p>
        </p:txBody>
      </p:sp>
      <p:sp>
        <p:nvSpPr>
          <p:cNvPr id="4" name="正方形/長方形 3"/>
          <p:cNvSpPr/>
          <p:nvPr/>
        </p:nvSpPr>
        <p:spPr>
          <a:xfrm>
            <a:off x="10340876" y="302192"/>
            <a:ext cx="1482243"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P.30</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501339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12203570" cy="1061829"/>
          </a:xfrm>
          <a:prstGeom prst="rect">
            <a:avLst/>
          </a:prstGeom>
        </p:spPr>
        <p:txBody>
          <a:bodyPr wrap="square">
            <a:spAutoFit/>
          </a:bodyPr>
          <a:lstStyle/>
          <a:p>
            <a:pPr lvl="0" algn="ctr"/>
            <a:endParaRPr lang="en-US" altLang="ja-JP" sz="2300" dirty="0" smtClean="0">
              <a:latin typeface="UD デジタル 教科書体 NK-B" panose="02020700000000000000" pitchFamily="18" charset="-128"/>
              <a:ea typeface="UD デジタル 教科書体 NK-B" panose="02020700000000000000" pitchFamily="18" charset="-128"/>
            </a:endParaRPr>
          </a:p>
          <a:p>
            <a:pPr lvl="0" algn="ctr"/>
            <a:r>
              <a:rPr lang="ja-JP" altLang="en-US" sz="2400" dirty="0" smtClean="0">
                <a:solidFill>
                  <a:srgbClr val="FF5050"/>
                </a:solidFill>
                <a:latin typeface="UD デジタル 教科書体 N-B" panose="02020700000000000000" pitchFamily="17" charset="-128"/>
                <a:ea typeface="UD デジタル 教科書体 N-B" panose="02020700000000000000" pitchFamily="17" charset="-128"/>
              </a:rPr>
              <a:t>“</a:t>
            </a:r>
            <a:r>
              <a:rPr lang="ja-JP" altLang="en-US" sz="2400" dirty="0">
                <a:solidFill>
                  <a:srgbClr val="FF5050"/>
                </a:solidFill>
                <a:latin typeface="UD デジタル 教科書体 N-B" panose="02020700000000000000" pitchFamily="17" charset="-128"/>
                <a:ea typeface="UD デジタル 教科書体 N-B" panose="02020700000000000000" pitchFamily="17" charset="-128"/>
              </a:rPr>
              <a:t>わがこと”</a:t>
            </a:r>
            <a:r>
              <a:rPr lang="ja-JP" altLang="en-US" sz="2300" dirty="0" smtClean="0">
                <a:latin typeface="UD デジタル 教科書体 NK-B" panose="02020700000000000000" pitchFamily="18" charset="-128"/>
                <a:ea typeface="UD デジタル 教科書体 NK-B" panose="02020700000000000000" pitchFamily="18" charset="-128"/>
              </a:rPr>
              <a:t>として考えてみよう</a:t>
            </a:r>
            <a:endParaRPr lang="en-US" altLang="ja-JP" sz="23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p:txBody>
      </p:sp>
      <p:pic>
        <p:nvPicPr>
          <p:cNvPr id="7" name="図 6">
            <a:extLst>
              <a:ext uri="{FF2B5EF4-FFF2-40B4-BE49-F238E27FC236}">
                <a16:creationId xmlns:a16="http://schemas.microsoft.com/office/drawing/2014/main" id="{296D7C04-5C0B-44DE-B9F0-F7A3C59FD204}"/>
              </a:ext>
            </a:extLst>
          </p:cNvPr>
          <p:cNvPicPr>
            <a:picLocks noChangeAspect="1"/>
          </p:cNvPicPr>
          <p:nvPr/>
        </p:nvPicPr>
        <p:blipFill>
          <a:blip r:embed="rId3"/>
          <a:stretch>
            <a:fillRect/>
          </a:stretch>
        </p:blipFill>
        <p:spPr>
          <a:xfrm>
            <a:off x="4621876" y="4724659"/>
            <a:ext cx="1989939" cy="1817617"/>
          </a:xfrm>
          <a:prstGeom prst="rect">
            <a:avLst/>
          </a:prstGeom>
        </p:spPr>
      </p:pic>
      <p:sp>
        <p:nvSpPr>
          <p:cNvPr id="3" name="正方形/長方形 2"/>
          <p:cNvSpPr/>
          <p:nvPr/>
        </p:nvSpPr>
        <p:spPr>
          <a:xfrm>
            <a:off x="204258" y="1646249"/>
            <a:ext cx="11795054" cy="3046988"/>
          </a:xfrm>
          <a:prstGeom prst="rect">
            <a:avLst/>
          </a:prstGeom>
        </p:spPr>
        <p:txBody>
          <a:bodyPr wrap="square">
            <a:spAutoFit/>
          </a:bodyPr>
          <a:lstStyle/>
          <a:p>
            <a:pPr algn="ctr">
              <a:lnSpc>
                <a:spcPct val="200000"/>
              </a:lnSpc>
            </a:pPr>
            <a:r>
              <a:rPr lang="ja-JP" altLang="en-US" sz="2400" dirty="0">
                <a:solidFill>
                  <a:srgbClr val="000000"/>
                </a:solidFill>
                <a:latin typeface="UD デジタル 教科書体 N-B" panose="02020700000000000000" pitchFamily="17" charset="-128"/>
                <a:ea typeface="UD デジタル 教科書体 N-B" panose="02020700000000000000" pitchFamily="17" charset="-128"/>
              </a:rPr>
              <a:t>認知症になっても自分らしく生き生きと暮らしている方はたくさんいらっしゃいます</a:t>
            </a:r>
            <a:r>
              <a:rPr lang="ja-JP" altLang="en-US" sz="2400" dirty="0" smtClean="0">
                <a:solidFill>
                  <a:srgbClr val="000000"/>
                </a:solidFill>
                <a:latin typeface="UD デジタル 教科書体 N-B" panose="02020700000000000000" pitchFamily="17" charset="-128"/>
                <a:ea typeface="UD デジタル 教科書体 N-B" panose="02020700000000000000" pitchFamily="17" charset="-128"/>
              </a:rPr>
              <a:t>。</a:t>
            </a:r>
            <a:endParaRPr lang="en-US" altLang="ja-JP" sz="2400" dirty="0" smtClean="0">
              <a:solidFill>
                <a:srgbClr val="000000"/>
              </a:solidFill>
              <a:latin typeface="UD デジタル 教科書体 N-B" panose="02020700000000000000" pitchFamily="17" charset="-128"/>
              <a:ea typeface="UD デジタル 教科書体 N-B" panose="02020700000000000000" pitchFamily="17" charset="-128"/>
            </a:endParaRPr>
          </a:p>
          <a:p>
            <a:pPr algn="ctr">
              <a:lnSpc>
                <a:spcPct val="200000"/>
              </a:lnSpc>
            </a:pPr>
            <a:r>
              <a:rPr lang="ja-JP" altLang="en-US" sz="2400" dirty="0">
                <a:solidFill>
                  <a:srgbClr val="000000"/>
                </a:solidFill>
                <a:latin typeface="UD デジタル 教科書体 N-B" panose="02020700000000000000" pitchFamily="17" charset="-128"/>
                <a:ea typeface="UD デジタル 教科書体 N-B" panose="02020700000000000000" pitchFamily="17" charset="-128"/>
              </a:rPr>
              <a:t>他人事</a:t>
            </a:r>
            <a:r>
              <a:rPr lang="ja-JP" altLang="en-US" sz="2400" dirty="0" smtClean="0">
                <a:solidFill>
                  <a:srgbClr val="000000"/>
                </a:solidFill>
                <a:latin typeface="UD デジタル 教科書体 N-B" panose="02020700000000000000" pitchFamily="17" charset="-128"/>
                <a:ea typeface="UD デジタル 教科書体 N-B" panose="02020700000000000000" pitchFamily="17" charset="-128"/>
              </a:rPr>
              <a:t>としてではなく、</a:t>
            </a:r>
            <a:r>
              <a:rPr lang="ja-JP" altLang="en-US" sz="2400" dirty="0">
                <a:latin typeface="UD デジタル 教科書体 NK-B" panose="02020700000000000000" pitchFamily="18" charset="-128"/>
                <a:ea typeface="UD デジタル 教科書体 NK-B" panose="02020700000000000000" pitchFamily="18" charset="-128"/>
              </a:rPr>
              <a:t>「自分の問題</a:t>
            </a:r>
            <a:r>
              <a:rPr lang="ja-JP" altLang="en-US" sz="2400" dirty="0" smtClean="0">
                <a:latin typeface="UD デジタル 教科書体 NK-B" panose="02020700000000000000" pitchFamily="18" charset="-128"/>
                <a:ea typeface="UD デジタル 教科書体 NK-B" panose="02020700000000000000" pitchFamily="18" charset="-128"/>
              </a:rPr>
              <a:t>でもある</a:t>
            </a:r>
            <a:r>
              <a:rPr lang="ja-JP" altLang="en-US" sz="2400" dirty="0">
                <a:latin typeface="UD デジタル 教科書体 NK-B" panose="02020700000000000000" pitchFamily="18" charset="-128"/>
                <a:ea typeface="UD デジタル 教科書体 NK-B" panose="02020700000000000000" pitchFamily="18" charset="-128"/>
              </a:rPr>
              <a:t>」</a:t>
            </a:r>
            <a:r>
              <a:rPr lang="ja-JP" altLang="en-US" sz="2400" dirty="0" smtClean="0">
                <a:latin typeface="UD デジタル 教科書体 NK-B" panose="02020700000000000000" pitchFamily="18" charset="-128"/>
                <a:ea typeface="UD デジタル 教科書体 NK-B" panose="02020700000000000000" pitchFamily="18" charset="-128"/>
              </a:rPr>
              <a:t>と認識しながら</a:t>
            </a:r>
            <a:endParaRPr lang="en-US" altLang="ja-JP" sz="2400" dirty="0" smtClean="0">
              <a:latin typeface="UD デジタル 教科書体 NK-B" panose="02020700000000000000" pitchFamily="18" charset="-128"/>
              <a:ea typeface="UD デジタル 教科書体 NK-B" panose="02020700000000000000" pitchFamily="18" charset="-128"/>
            </a:endParaRPr>
          </a:p>
          <a:p>
            <a:pPr lvl="0" algn="ctr">
              <a:lnSpc>
                <a:spcPct val="200000"/>
              </a:lnSpc>
            </a:pPr>
            <a:r>
              <a:rPr lang="ja-JP" altLang="en-US" sz="2400" dirty="0">
                <a:solidFill>
                  <a:srgbClr val="FF0000"/>
                </a:solidFill>
                <a:latin typeface="UD デジタル 教科書体 N-B" panose="02020700000000000000" pitchFamily="17" charset="-128"/>
                <a:ea typeface="UD デジタル 教科書体 N-B" panose="02020700000000000000" pitchFamily="17" charset="-128"/>
              </a:rPr>
              <a:t>今から</a:t>
            </a:r>
            <a:r>
              <a:rPr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ひと足先に認知症になった</a:t>
            </a:r>
            <a:r>
              <a:rPr lang="ja-JP" altLang="en-US" sz="2400" dirty="0">
                <a:solidFill>
                  <a:srgbClr val="FF0000"/>
                </a:solidFill>
                <a:latin typeface="UD デジタル 教科書体 N-B" panose="02020700000000000000" pitchFamily="17" charset="-128"/>
                <a:ea typeface="UD デジタル 教科書体 N-B" panose="02020700000000000000" pitchFamily="17" charset="-128"/>
              </a:rPr>
              <a:t>ご本人たちのメッセージをもとに</a:t>
            </a:r>
            <a:endParaRPr lang="en-US" altLang="ja-JP" sz="2400" dirty="0">
              <a:solidFill>
                <a:srgbClr val="FF0000"/>
              </a:solidFill>
              <a:latin typeface="UD デジタル 教科書体 N-B" panose="02020700000000000000" pitchFamily="17" charset="-128"/>
              <a:ea typeface="UD デジタル 教科書体 N-B" panose="02020700000000000000" pitchFamily="17" charset="-128"/>
            </a:endParaRPr>
          </a:p>
          <a:p>
            <a:pPr lvl="0" algn="ctr">
              <a:lnSpc>
                <a:spcPct val="200000"/>
              </a:lnSpc>
            </a:pPr>
            <a:r>
              <a:rPr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認知症に優しい社会、誰もが支えあうことができる共生社会を一緒に考えていきましょう</a:t>
            </a:r>
            <a:r>
              <a:rPr lang="ja-JP" altLang="en-US" sz="2400" dirty="0" smtClean="0">
                <a:solidFill>
                  <a:srgbClr val="FF0000"/>
                </a:solidFill>
                <a:latin typeface="UD デジタル 教科書体 NK-B" panose="02020700000000000000" pitchFamily="18" charset="-128"/>
                <a:ea typeface="UD デジタル 教科書体 NK-B" panose="02020700000000000000" pitchFamily="18" charset="-128"/>
              </a:rPr>
              <a:t>！</a:t>
            </a:r>
            <a:endParaRPr lang="ja-JP" altLang="en-US" sz="24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5" name="正方形/長方形 4"/>
          <p:cNvSpPr/>
          <p:nvPr/>
        </p:nvSpPr>
        <p:spPr>
          <a:xfrm>
            <a:off x="10554859" y="459471"/>
            <a:ext cx="1363288"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P.4</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8801595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nvPr>
        </p:nvGraphicFramePr>
        <p:xfrm>
          <a:off x="0" y="13354"/>
          <a:ext cx="12192000" cy="79248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691479302"/>
                    </a:ext>
                  </a:extLst>
                </a:gridCol>
              </a:tblGrid>
              <a:tr h="429549">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2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2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2.</a:t>
                      </a:r>
                      <a:r>
                        <a:rPr kumimoji="1" lang="ja-JP" altLang="en-US" sz="2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認知症とともに</a:t>
                      </a:r>
                      <a:endParaRPr kumimoji="1" lang="en-US" altLang="ja-JP" sz="2300" b="0" i="0" u="none" strike="noStrike" kern="1200" cap="none" spc="0" normalizeH="0" baseline="0" noProof="0" dirty="0" smtClean="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txBody>
                  <a:tcPr>
                    <a:lnB w="5715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3450841415"/>
                  </a:ext>
                </a:extLst>
              </a:tr>
            </a:tbl>
          </a:graphicData>
        </a:graphic>
      </p:graphicFrame>
      <p:sp>
        <p:nvSpPr>
          <p:cNvPr id="5" name="正方形/長方形 4"/>
          <p:cNvSpPr/>
          <p:nvPr/>
        </p:nvSpPr>
        <p:spPr>
          <a:xfrm>
            <a:off x="-11570" y="1115400"/>
            <a:ext cx="12203570" cy="1077218"/>
          </a:xfrm>
          <a:prstGeom prst="rect">
            <a:avLst/>
          </a:prstGeom>
        </p:spPr>
        <p:txBody>
          <a:bodyPr wrap="square">
            <a:spAutoFit/>
          </a:bodyPr>
          <a:lstStyle/>
          <a:p>
            <a:pPr lvl="0" algn="ctr"/>
            <a:r>
              <a:rPr lang="ja-JP" altLang="en-US" sz="2400" dirty="0" smtClean="0">
                <a:solidFill>
                  <a:srgbClr val="FF0000"/>
                </a:solidFill>
                <a:latin typeface="UD デジタル 教科書体 NK-B" panose="02020700000000000000" pitchFamily="18" charset="-128"/>
                <a:ea typeface="UD デジタル 教科書体 NK-B" panose="02020700000000000000" pitchFamily="18" charset="-128"/>
              </a:rPr>
              <a:t>ひと足先に認知症になった先輩（当事者）から認知症サポーターの皆さんへ</a:t>
            </a:r>
            <a:endParaRPr lang="en-US" altLang="ja-JP" sz="2400" dirty="0" smtClean="0">
              <a:solidFill>
                <a:srgbClr val="FF0000"/>
              </a:solidFill>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ja-JP" altLang="en-US" sz="2400" dirty="0" smtClean="0">
                <a:solidFill>
                  <a:srgbClr val="FF0000"/>
                </a:solidFill>
                <a:latin typeface="UD デジタル 教科書体 NK-B" panose="02020700000000000000" pitchFamily="18" charset="-128"/>
                <a:ea typeface="UD デジタル 教科書体 NK-B" panose="02020700000000000000" pitchFamily="18" charset="-128"/>
              </a:rPr>
              <a:t>今伝えたいこと　</a:t>
            </a:r>
            <a:endParaRPr lang="en-US" altLang="ja-JP" sz="2400" dirty="0" smtClean="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6" name="正方形/長方形 5"/>
          <p:cNvSpPr/>
          <p:nvPr/>
        </p:nvSpPr>
        <p:spPr>
          <a:xfrm>
            <a:off x="501163" y="2299934"/>
            <a:ext cx="11597052" cy="3701847"/>
          </a:xfrm>
          <a:prstGeom prst="rect">
            <a:avLst/>
          </a:prstGeom>
        </p:spPr>
        <p:txBody>
          <a:bodyPr wrap="square">
            <a:spAutoFit/>
          </a:bodyPr>
          <a:lstStyle/>
          <a:p>
            <a:pPr algn="ctr">
              <a:lnSpc>
                <a:spcPct val="200000"/>
              </a:lnSpc>
            </a:pPr>
            <a:r>
              <a:rPr lang="ja-JP" altLang="en-US" sz="2000"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sz="2000" dirty="0" smtClean="0">
                <a:latin typeface="UD デジタル 教科書体 N-B" panose="02020700000000000000" pitchFamily="17" charset="-128"/>
                <a:ea typeface="UD デジタル 教科書体 N-B" panose="02020700000000000000" pitchFamily="17" charset="-128"/>
              </a:rPr>
              <a:t>認知症になることは特別なことではありません。</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algn="ctr">
              <a:lnSpc>
                <a:spcPct val="200000"/>
              </a:lnSpc>
            </a:pPr>
            <a:r>
              <a:rPr lang="ja-JP" altLang="en-US" sz="2000"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sz="2000" dirty="0" smtClean="0">
                <a:latin typeface="UD デジタル 教科書体 N-B" panose="02020700000000000000" pitchFamily="17" charset="-128"/>
                <a:ea typeface="UD デジタル 教科書体 N-B" panose="02020700000000000000" pitchFamily="17" charset="-128"/>
              </a:rPr>
              <a:t>他人事ととらえずに、少し先の自分だと考えてみてください。</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algn="ctr">
              <a:lnSpc>
                <a:spcPct val="200000"/>
              </a:lnSpc>
            </a:pPr>
            <a:r>
              <a:rPr lang="ja-JP" altLang="en-US" sz="2000"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sz="2000" dirty="0" smtClean="0">
                <a:latin typeface="UD デジタル 教科書体 N-B" panose="02020700000000000000" pitchFamily="17" charset="-128"/>
                <a:ea typeface="UD デジタル 教科書体 N-B" panose="02020700000000000000" pitchFamily="17" charset="-128"/>
              </a:rPr>
              <a:t>常に誰かの助けが必要になるわけではありません。</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algn="ctr">
              <a:lnSpc>
                <a:spcPct val="200000"/>
              </a:lnSpc>
            </a:pPr>
            <a:r>
              <a:rPr lang="ja-JP" altLang="en-US" sz="2000"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sz="2000" dirty="0" smtClean="0">
                <a:latin typeface="UD デジタル 教科書体 N-B" panose="02020700000000000000" pitchFamily="17" charset="-128"/>
                <a:ea typeface="UD デジタル 教科書体 N-B" panose="02020700000000000000" pitchFamily="17" charset="-128"/>
              </a:rPr>
              <a:t>できることはたくさんあります。</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algn="ctr">
              <a:lnSpc>
                <a:spcPct val="200000"/>
              </a:lnSpc>
            </a:pPr>
            <a:r>
              <a:rPr lang="ja-JP" altLang="en-US" sz="2000"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sz="2000" dirty="0" smtClean="0">
                <a:latin typeface="UD デジタル 教科書体 N-B" panose="02020700000000000000" pitchFamily="17" charset="-128"/>
                <a:ea typeface="UD デジタル 教科書体 N-B" panose="02020700000000000000" pitchFamily="17" charset="-128"/>
              </a:rPr>
              <a:t>今ある力を失わないためにできる方法を一緒に考えてみてください。</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algn="ctr">
              <a:lnSpc>
                <a:spcPct val="200000"/>
              </a:lnSpc>
            </a:pPr>
            <a:r>
              <a:rPr lang="ja-JP" altLang="en-US" sz="2000" kern="100" dirty="0" smtClean="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sz="2000" dirty="0" smtClean="0">
                <a:latin typeface="UD デジタル 教科書体 N-B" panose="02020700000000000000" pitchFamily="17" charset="-128"/>
                <a:ea typeface="UD デジタル 教科書体 N-B" panose="02020700000000000000" pitchFamily="17" charset="-128"/>
              </a:rPr>
              <a:t>地域で活動するときには、当事者の意見やアイデアを聞いてほしいです。</a:t>
            </a:r>
            <a:endParaRPr lang="en-US" altLang="ja-JP" sz="2000" dirty="0" smtClean="0">
              <a:latin typeface="UD デジタル 教科書体 N-B" panose="02020700000000000000" pitchFamily="17" charset="-128"/>
              <a:ea typeface="UD デジタル 教科書体 N-B" panose="02020700000000000000" pitchFamily="17" charset="-128"/>
            </a:endParaRPr>
          </a:p>
        </p:txBody>
      </p:sp>
      <p:sp>
        <p:nvSpPr>
          <p:cNvPr id="7" name="正方形/長方形 6"/>
          <p:cNvSpPr/>
          <p:nvPr/>
        </p:nvSpPr>
        <p:spPr>
          <a:xfrm>
            <a:off x="10588110" y="409594"/>
            <a:ext cx="1363288"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P.7</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825901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a:xfrm>
            <a:off x="870439" y="1619843"/>
            <a:ext cx="11022770" cy="4984436"/>
          </a:xfrm>
          <a:prstGeom prst="rect">
            <a:avLst/>
          </a:prstGeom>
          <a:noFill/>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ja-JP" altLang="en-US" sz="2000" dirty="0" smtClean="0">
                <a:solidFill>
                  <a:schemeClr val="accent1">
                    <a:lumMod val="75000"/>
                  </a:schemeClr>
                </a:solidFill>
                <a:latin typeface="UD デジタル 教科書体 N-B" panose="02020700000000000000" pitchFamily="17" charset="-128"/>
                <a:ea typeface="UD デジタル 教科書体 N-B" panose="02020700000000000000" pitchFamily="17" charset="-128"/>
              </a:rPr>
              <a:t>認知症の旧いイメージに縛られず、新しいイメージを持とう</a:t>
            </a:r>
            <a:endParaRPr lang="en-US" altLang="ja-JP" sz="2000" dirty="0" smtClean="0">
              <a:solidFill>
                <a:schemeClr val="accent1">
                  <a:lumMod val="75000"/>
                </a:schemeClr>
              </a:solidFill>
              <a:latin typeface="UD デジタル 教科書体 N-B" panose="02020700000000000000" pitchFamily="17" charset="-128"/>
              <a:ea typeface="UD デジタル 教科書体 N-B" panose="02020700000000000000" pitchFamily="17" charset="-128"/>
            </a:endParaRPr>
          </a:p>
          <a:p>
            <a:pPr marL="0" indent="0">
              <a:lnSpc>
                <a:spcPct val="100000"/>
              </a:lnSpc>
              <a:buNone/>
            </a:pPr>
            <a:r>
              <a:rPr lang="ja-JP" altLang="en-US" sz="2000"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sz="2000" dirty="0" smtClean="0">
                <a:latin typeface="UD デジタル 教科書体 N-B" panose="02020700000000000000" pitchFamily="17" charset="-128"/>
                <a:ea typeface="UD デジタル 教科書体 N-B" panose="02020700000000000000" pitchFamily="17" charset="-128"/>
              </a:rPr>
              <a:t>何もわからなくなる、何もできなくなるわけではありません。</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marL="0" indent="0">
              <a:lnSpc>
                <a:spcPct val="100000"/>
              </a:lnSpc>
              <a:buFont typeface="Arial" panose="020B0604020202020204" pitchFamily="34" charset="0"/>
              <a:buNone/>
            </a:pPr>
            <a:r>
              <a:rPr lang="ja-JP" altLang="en-US" sz="2000" dirty="0" smtClean="0">
                <a:latin typeface="UD デジタル 教科書体 N-B" panose="02020700000000000000" pitchFamily="17" charset="-128"/>
                <a:ea typeface="UD デジタル 教科書体 N-B" panose="02020700000000000000" pitchFamily="17" charset="-128"/>
              </a:rPr>
              <a:t>　わかること、できることがたくさんあります。</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marL="0" indent="0">
              <a:lnSpc>
                <a:spcPct val="100000"/>
              </a:lnSpc>
              <a:buNone/>
            </a:pPr>
            <a:r>
              <a:rPr lang="ja-JP" altLang="en-US" sz="2000"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sz="2000" dirty="0" smtClean="0">
                <a:latin typeface="UD デジタル 教科書体 N-B" panose="02020700000000000000" pitchFamily="17" charset="-128"/>
                <a:ea typeface="UD デジタル 教科書体 N-B" panose="02020700000000000000" pitchFamily="17" charset="-128"/>
              </a:rPr>
              <a:t>お先真っ暗ではありません。</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marL="0" indent="0">
              <a:lnSpc>
                <a:spcPct val="100000"/>
              </a:lnSpc>
              <a:buFont typeface="Arial" panose="020B0604020202020204" pitchFamily="34" charset="0"/>
              <a:buNone/>
            </a:pPr>
            <a:r>
              <a:rPr lang="ja-JP" altLang="en-US" sz="2000" dirty="0" smtClean="0">
                <a:latin typeface="UD デジタル 教科書体 N-B" panose="02020700000000000000" pitchFamily="17" charset="-128"/>
                <a:ea typeface="UD デジタル 教科書体 N-B" panose="02020700000000000000" pitchFamily="17" charset="-128"/>
              </a:rPr>
              <a:t>　病気や生きづらさはあっても、自分らしく楽しく暮らせる時代が来ています。</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marL="0" indent="0">
              <a:lnSpc>
                <a:spcPct val="100000"/>
              </a:lnSpc>
              <a:buFont typeface="Arial" panose="020B0604020202020204" pitchFamily="34" charset="0"/>
              <a:buNone/>
            </a:pPr>
            <a:endParaRPr lang="en-US" altLang="ja-JP" sz="2000" dirty="0" smtClean="0">
              <a:latin typeface="UD デジタル 教科書体 N-B" panose="02020700000000000000" pitchFamily="17" charset="-128"/>
              <a:ea typeface="UD デジタル 教科書体 N-B" panose="02020700000000000000" pitchFamily="17" charset="-128"/>
            </a:endParaRPr>
          </a:p>
          <a:p>
            <a:pPr marL="0" indent="0" algn="ctr">
              <a:lnSpc>
                <a:spcPct val="100000"/>
              </a:lnSpc>
              <a:buFont typeface="Arial" panose="020B0604020202020204" pitchFamily="34" charset="0"/>
              <a:buNone/>
            </a:pPr>
            <a:r>
              <a:rPr lang="ja-JP" altLang="en-US" sz="2000" dirty="0" smtClean="0">
                <a:solidFill>
                  <a:schemeClr val="accent1">
                    <a:lumMod val="75000"/>
                  </a:schemeClr>
                </a:solidFill>
                <a:latin typeface="UD デジタル 教科書体 N-B" panose="02020700000000000000" pitchFamily="17" charset="-128"/>
                <a:ea typeface="UD デジタル 教科書体 N-B" panose="02020700000000000000" pitchFamily="17" charset="-128"/>
              </a:rPr>
              <a:t>支えられる一方になるわけではありません。</a:t>
            </a:r>
            <a:endParaRPr lang="en-US" altLang="ja-JP" sz="2000" dirty="0" smtClean="0">
              <a:solidFill>
                <a:schemeClr val="accent1">
                  <a:lumMod val="75000"/>
                </a:schemeClr>
              </a:solidFill>
              <a:latin typeface="UD デジタル 教科書体 N-B" panose="02020700000000000000" pitchFamily="17" charset="-128"/>
              <a:ea typeface="UD デジタル 教科書体 N-B" panose="02020700000000000000" pitchFamily="17" charset="-128"/>
            </a:endParaRPr>
          </a:p>
          <a:p>
            <a:pPr marL="0" indent="0">
              <a:lnSpc>
                <a:spcPct val="100000"/>
              </a:lnSpc>
              <a:buNone/>
            </a:pPr>
            <a:r>
              <a:rPr lang="ja-JP" altLang="en-US" sz="2000"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sz="2000" dirty="0" smtClean="0">
                <a:latin typeface="UD デジタル 教科書体 N-B" panose="02020700000000000000" pitchFamily="17" charset="-128"/>
                <a:ea typeface="UD デジタル 教科書体 N-B" panose="02020700000000000000" pitchFamily="17" charset="-128"/>
              </a:rPr>
              <a:t>自分の力を活かすと、一人でできることがいろいろあります。</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marL="0" indent="0">
              <a:lnSpc>
                <a:spcPct val="100000"/>
              </a:lnSpc>
              <a:buNone/>
            </a:pPr>
            <a:r>
              <a:rPr lang="ja-JP" altLang="en-US" sz="2000"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sz="2000" dirty="0" smtClean="0">
                <a:latin typeface="UD デジタル 教科書体 N-B" panose="02020700000000000000" pitchFamily="17" charset="-128"/>
                <a:ea typeface="UD デジタル 教科書体 N-B" panose="02020700000000000000" pitchFamily="17" charset="-128"/>
              </a:rPr>
              <a:t>新しいことを学んだり、やりたいことにチャレンジできます。</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marL="0" indent="0">
              <a:lnSpc>
                <a:spcPct val="100000"/>
              </a:lnSpc>
              <a:buNone/>
            </a:pPr>
            <a:r>
              <a:rPr lang="ja-JP" altLang="en-US" sz="2000"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en-US" sz="2000" dirty="0" smtClean="0">
                <a:latin typeface="UD デジタル 教科書体 N-B" panose="02020700000000000000" pitchFamily="17" charset="-128"/>
                <a:ea typeface="UD デジタル 教科書体 N-B" panose="02020700000000000000" pitchFamily="17" charset="-128"/>
              </a:rPr>
              <a:t>家族や地域のために役にたてることだってあります。</a:t>
            </a:r>
            <a:endParaRPr lang="en-US" altLang="ja-JP" sz="2000" dirty="0" smtClean="0">
              <a:latin typeface="UD デジタル 教科書体 N-B" panose="02020700000000000000" pitchFamily="17" charset="-128"/>
              <a:ea typeface="UD デジタル 教科書体 N-B" panose="02020700000000000000" pitchFamily="17" charset="-128"/>
            </a:endParaRPr>
          </a:p>
          <a:p>
            <a:pPr marL="0" indent="0" algn="r">
              <a:lnSpc>
                <a:spcPct val="100000"/>
              </a:lnSpc>
              <a:buNone/>
            </a:pPr>
            <a:r>
              <a:rPr lang="ja-JP" altLang="en-US" sz="1800" dirty="0">
                <a:latin typeface="UD デジタル 教科書体 N-B" panose="02020700000000000000" pitchFamily="17" charset="-128"/>
                <a:ea typeface="UD デジタル 教科書体 N-B" panose="02020700000000000000" pitchFamily="17" charset="-128"/>
              </a:rPr>
              <a:t>本人にとってのよりよい暮らしガイドより　（テキスト</a:t>
            </a:r>
            <a:r>
              <a:rPr lang="en-US" altLang="ja-JP" sz="1800" dirty="0" smtClean="0">
                <a:latin typeface="UD デジタル 教科書体 N-B" panose="02020700000000000000" pitchFamily="17" charset="-128"/>
                <a:ea typeface="UD デジタル 教科書体 N-B" panose="02020700000000000000" pitchFamily="17" charset="-128"/>
              </a:rPr>
              <a:t>P.9</a:t>
            </a:r>
            <a:r>
              <a:rPr lang="ja-JP" altLang="en-US" sz="1800" dirty="0" smtClean="0">
                <a:latin typeface="UD デジタル 教科書体 N-B" panose="02020700000000000000" pitchFamily="17" charset="-128"/>
                <a:ea typeface="UD デジタル 教科書体 N-B" panose="02020700000000000000" pitchFamily="17" charset="-128"/>
              </a:rPr>
              <a:t>）</a:t>
            </a:r>
            <a:endParaRPr lang="ja-JP" altLang="en-US" sz="1800" dirty="0"/>
          </a:p>
        </p:txBody>
      </p:sp>
      <p:sp>
        <p:nvSpPr>
          <p:cNvPr id="3" name="正方形/長方形 2"/>
          <p:cNvSpPr/>
          <p:nvPr/>
        </p:nvSpPr>
        <p:spPr>
          <a:xfrm>
            <a:off x="122949" y="331628"/>
            <a:ext cx="12203570" cy="954107"/>
          </a:xfrm>
          <a:prstGeom prst="rect">
            <a:avLst/>
          </a:prstGeom>
        </p:spPr>
        <p:txBody>
          <a:bodyPr wrap="square">
            <a:spAutoFit/>
          </a:bodyPr>
          <a:lstStyle/>
          <a:p>
            <a:pPr lvl="0"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ひと足先に認知症になった先輩から認知症サポーターの皆さんへ</a:t>
            </a:r>
            <a:endParaRPr lang="en-US" altLang="ja-JP" sz="2000" dirty="0" smtClean="0">
              <a:solidFill>
                <a:srgbClr val="FF0000"/>
              </a:solidFill>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algn="ct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今伝えたいこと</a:t>
            </a:r>
            <a:endParaRPr lang="en-US" altLang="ja-JP" sz="2000" dirty="0" smtClean="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5" name="正方形/長方形 4"/>
          <p:cNvSpPr/>
          <p:nvPr/>
        </p:nvSpPr>
        <p:spPr>
          <a:xfrm>
            <a:off x="10529921" y="331628"/>
            <a:ext cx="1363288"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P.9</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06957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410388"/>
            <a:ext cx="12203570" cy="954107"/>
          </a:xfrm>
          <a:prstGeom prst="rect">
            <a:avLst/>
          </a:prstGeom>
        </p:spPr>
        <p:txBody>
          <a:bodyPr wrap="square">
            <a:spAutoFit/>
          </a:bodyPr>
          <a:lstStyle/>
          <a:p>
            <a:pPr lvl="0" algn="ctr"/>
            <a:r>
              <a:rPr lang="ja-JP" altLang="en-US" sz="2000" dirty="0">
                <a:solidFill>
                  <a:srgbClr val="FF0000"/>
                </a:solidFill>
                <a:latin typeface="UD デジタル 教科書体 NK-B" panose="02020700000000000000" pitchFamily="18" charset="-128"/>
                <a:ea typeface="UD デジタル 教科書体 NK-B" panose="02020700000000000000" pitchFamily="18" charset="-128"/>
              </a:rPr>
              <a:t>「認知症とともに生きる希望宣言</a:t>
            </a: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a:t>
            </a:r>
            <a:endParaRPr lang="en-US" altLang="ja-JP" sz="2000" dirty="0" smtClean="0">
              <a:solidFill>
                <a:srgbClr val="FF0000"/>
              </a:solidFill>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a:p>
            <a:pPr lvl="0" algn="ctr"/>
            <a:r>
              <a:rPr lang="ja-JP" altLang="en-US" sz="2000" dirty="0">
                <a:solidFill>
                  <a:srgbClr val="FF0000"/>
                </a:solidFill>
                <a:latin typeface="UD デジタル 教科書体 NK-B" panose="02020700000000000000" pitchFamily="18" charset="-128"/>
                <a:ea typeface="UD デジタル 教科書体 NK-B" panose="02020700000000000000" pitchFamily="18" charset="-128"/>
              </a:rPr>
              <a:t>一足先に認知症になった私たちからすべての人たち</a:t>
            </a:r>
            <a:r>
              <a:rPr lang="ja-JP" altLang="en-US" sz="2000" dirty="0" smtClean="0">
                <a:solidFill>
                  <a:srgbClr val="FF0000"/>
                </a:solidFill>
                <a:latin typeface="UD デジタル 教科書体 NK-B" panose="02020700000000000000" pitchFamily="18" charset="-128"/>
                <a:ea typeface="UD デジタル 教科書体 NK-B" panose="02020700000000000000" pitchFamily="18" charset="-128"/>
              </a:rPr>
              <a:t>へ</a:t>
            </a:r>
            <a:endParaRPr lang="ja-JP" altLang="en-US" sz="2000" dirty="0">
              <a:solidFill>
                <a:srgbClr val="FF0000"/>
              </a:solidFill>
              <a:latin typeface="UD デジタル 教科書体 NK-B" panose="02020700000000000000" pitchFamily="18" charset="-128"/>
              <a:ea typeface="UD デジタル 教科書体 NK-B" panose="02020700000000000000" pitchFamily="18" charset="-128"/>
            </a:endParaRPr>
          </a:p>
        </p:txBody>
      </p:sp>
      <p:graphicFrame>
        <p:nvGraphicFramePr>
          <p:cNvPr id="6" name="表 5"/>
          <p:cNvGraphicFramePr>
            <a:graphicFrameLocks noGrp="1"/>
          </p:cNvGraphicFramePr>
          <p:nvPr>
            <p:extLst>
              <p:ext uri="{D42A27DB-BD31-4B8C-83A1-F6EECF244321}">
                <p14:modId xmlns:p14="http://schemas.microsoft.com/office/powerpoint/2010/main" val="3209160887"/>
              </p:ext>
            </p:extLst>
          </p:nvPr>
        </p:nvGraphicFramePr>
        <p:xfrm>
          <a:off x="2299111" y="1743711"/>
          <a:ext cx="7605347" cy="5029200"/>
        </p:xfrm>
        <a:graphic>
          <a:graphicData uri="http://schemas.openxmlformats.org/drawingml/2006/table">
            <a:tbl>
              <a:tblPr firstRow="1" bandRow="1">
                <a:tableStyleId>{69CF1AB2-1976-4502-BF36-3FF5EA218861}</a:tableStyleId>
              </a:tblPr>
              <a:tblGrid>
                <a:gridCol w="7605347">
                  <a:extLst>
                    <a:ext uri="{9D8B030D-6E8A-4147-A177-3AD203B41FA5}">
                      <a16:colId xmlns:a16="http://schemas.microsoft.com/office/drawing/2014/main" val="2550004564"/>
                    </a:ext>
                  </a:extLst>
                </a:gridCol>
              </a:tblGrid>
              <a:tr h="34986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2000" dirty="0" smtClean="0">
                          <a:solidFill>
                            <a:srgbClr val="FF0000"/>
                          </a:solidFill>
                          <a:latin typeface="UD デジタル 教科書体 NK-B" panose="02020700000000000000" pitchFamily="18" charset="-128"/>
                          <a:ea typeface="UD デジタル 教科書体 NK-B" panose="02020700000000000000" pitchFamily="18" charset="-128"/>
                        </a:rPr>
                        <a:t>1.</a:t>
                      </a:r>
                      <a:r>
                        <a:rPr lang="ja-JP" altLang="en-US" sz="2000" dirty="0" smtClean="0">
                          <a:solidFill>
                            <a:srgbClr val="333333"/>
                          </a:solidFill>
                          <a:latin typeface="UD デジタル 教科書体 NK-B" panose="02020700000000000000" pitchFamily="18" charset="-128"/>
                          <a:ea typeface="UD デジタル 教科書体 NK-B" panose="02020700000000000000" pitchFamily="18" charset="-128"/>
                        </a:rPr>
                        <a:t>自分自身がとらわれている常識の殻を破り、</a:t>
                      </a:r>
                      <a:endParaRPr lang="en-US" altLang="ja-JP" sz="2000" dirty="0" smtClean="0">
                        <a:solidFill>
                          <a:srgbClr val="333333"/>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2000" dirty="0" smtClean="0">
                          <a:solidFill>
                            <a:srgbClr val="333333"/>
                          </a:solidFill>
                          <a:latin typeface="UD デジタル 教科書体 NK-B" panose="02020700000000000000" pitchFamily="18" charset="-128"/>
                          <a:ea typeface="UD デジタル 教科書体 NK-B" panose="02020700000000000000" pitchFamily="18" charset="-128"/>
                        </a:rPr>
                        <a:t>　　前を向いて生きていきます。</a:t>
                      </a:r>
                    </a:p>
                  </a:txBody>
                  <a:tcPr>
                    <a:solidFill>
                      <a:srgbClr val="CCECFF"/>
                    </a:solidFill>
                  </a:tcPr>
                </a:tc>
                <a:extLst>
                  <a:ext uri="{0D108BD9-81ED-4DB2-BD59-A6C34878D82A}">
                    <a16:rowId xmlns:a16="http://schemas.microsoft.com/office/drawing/2014/main" val="2551403844"/>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 typeface="+mj-lt"/>
                        <a:buNone/>
                        <a:tabLst/>
                        <a:defRPr/>
                      </a:pPr>
                      <a:r>
                        <a:rPr kumimoji="1" lang="en-US" altLang="ja-JP" sz="20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2.</a:t>
                      </a:r>
                      <a:r>
                        <a:rPr kumimoji="1" lang="ja-JP" altLang="en-US" sz="2000" b="0" i="0" u="none" strike="noStrike" kern="1200" cap="none" spc="0" normalizeH="0" baseline="0" noProof="0" dirty="0" smtClean="0">
                          <a:ln>
                            <a:noFill/>
                          </a:ln>
                          <a:solidFill>
                            <a:srgbClr val="333333"/>
                          </a:solidFill>
                          <a:effectLst/>
                          <a:uLnTx/>
                          <a:uFillTx/>
                          <a:latin typeface="UD デジタル 教科書体 NK-B" panose="02020700000000000000" pitchFamily="18" charset="-128"/>
                          <a:ea typeface="UD デジタル 教科書体 NK-B" panose="02020700000000000000" pitchFamily="18" charset="-128"/>
                          <a:cs typeface="+mn-cs"/>
                        </a:rPr>
                        <a:t>自分の力を活かして、大切にしたい暮らしを続け、</a:t>
                      </a:r>
                      <a:endParaRPr kumimoji="1" lang="en-US" altLang="ja-JP" sz="2000" b="0" i="0" u="none" strike="noStrike" kern="1200" cap="none" spc="0" normalizeH="0" baseline="0" noProof="0" dirty="0" smtClean="0">
                        <a:ln>
                          <a:noFill/>
                        </a:ln>
                        <a:solidFill>
                          <a:srgbClr val="333333"/>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50000"/>
                        </a:lnSpc>
                        <a:spcBef>
                          <a:spcPts val="0"/>
                        </a:spcBef>
                        <a:spcAft>
                          <a:spcPts val="0"/>
                        </a:spcAft>
                        <a:buClrTx/>
                        <a:buSzTx/>
                        <a:buFont typeface="+mj-lt"/>
                        <a:buNone/>
                        <a:tabLst/>
                        <a:defRPr/>
                      </a:pPr>
                      <a:r>
                        <a:rPr kumimoji="1" lang="ja-JP" altLang="en-US" sz="2000" b="0" i="0" u="none" strike="noStrike" kern="1200" cap="none" spc="0" normalizeH="0" baseline="0" noProof="0" dirty="0" smtClean="0">
                          <a:ln>
                            <a:noFill/>
                          </a:ln>
                          <a:solidFill>
                            <a:srgbClr val="333333"/>
                          </a:solidFill>
                          <a:effectLst/>
                          <a:uLnTx/>
                          <a:uFillTx/>
                          <a:latin typeface="UD デジタル 教科書体 NK-B" panose="02020700000000000000" pitchFamily="18" charset="-128"/>
                          <a:ea typeface="UD デジタル 教科書体 NK-B" panose="02020700000000000000" pitchFamily="18" charset="-128"/>
                          <a:cs typeface="+mn-cs"/>
                        </a:rPr>
                        <a:t>　　社会の一員として、楽しみながらチャレンジしていきます。</a:t>
                      </a:r>
                    </a:p>
                  </a:txBody>
                  <a:tcPr>
                    <a:solidFill>
                      <a:srgbClr val="CCECFF"/>
                    </a:solidFill>
                  </a:tcPr>
                </a:tc>
                <a:extLst>
                  <a:ext uri="{0D108BD9-81ED-4DB2-BD59-A6C34878D82A}">
                    <a16:rowId xmlns:a16="http://schemas.microsoft.com/office/drawing/2014/main" val="2673510198"/>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 typeface="+mj-lt"/>
                        <a:buNone/>
                        <a:tabLst/>
                        <a:defRPr/>
                      </a:pPr>
                      <a:r>
                        <a:rPr kumimoji="1" lang="en-US" altLang="ja-JP" sz="20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3.</a:t>
                      </a:r>
                      <a:r>
                        <a:rPr kumimoji="1" lang="ja-JP" altLang="en-US" sz="2000" b="0" i="0" u="none" strike="noStrike" kern="1200" cap="none" spc="0" normalizeH="0" baseline="0" noProof="0" dirty="0" smtClean="0">
                          <a:ln>
                            <a:noFill/>
                          </a:ln>
                          <a:solidFill>
                            <a:srgbClr val="333333"/>
                          </a:solidFill>
                          <a:effectLst/>
                          <a:uLnTx/>
                          <a:uFillTx/>
                          <a:latin typeface="UD デジタル 教科書体 NK-B" panose="02020700000000000000" pitchFamily="18" charset="-128"/>
                          <a:ea typeface="UD デジタル 教科書体 NK-B" panose="02020700000000000000" pitchFamily="18" charset="-128"/>
                          <a:cs typeface="+mn-cs"/>
                        </a:rPr>
                        <a:t>私たち本人同士が、出会い、つながり、</a:t>
                      </a:r>
                      <a:endParaRPr kumimoji="1" lang="en-US" altLang="ja-JP" sz="2000" b="0" i="0" u="none" strike="noStrike" kern="1200" cap="none" spc="0" normalizeH="0" baseline="0" noProof="0" dirty="0" smtClean="0">
                        <a:ln>
                          <a:noFill/>
                        </a:ln>
                        <a:solidFill>
                          <a:srgbClr val="333333"/>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50000"/>
                        </a:lnSpc>
                        <a:spcBef>
                          <a:spcPts val="0"/>
                        </a:spcBef>
                        <a:spcAft>
                          <a:spcPts val="0"/>
                        </a:spcAft>
                        <a:buClrTx/>
                        <a:buSzTx/>
                        <a:buFont typeface="+mj-lt"/>
                        <a:buNone/>
                        <a:tabLst/>
                        <a:defRPr/>
                      </a:pPr>
                      <a:r>
                        <a:rPr kumimoji="1" lang="ja-JP" altLang="en-US" sz="2000" b="0" i="0" u="none" strike="noStrike" kern="1200" cap="none" spc="0" normalizeH="0" baseline="0" noProof="0" dirty="0" smtClean="0">
                          <a:ln>
                            <a:noFill/>
                          </a:ln>
                          <a:solidFill>
                            <a:srgbClr val="333333"/>
                          </a:solidFill>
                          <a:effectLst/>
                          <a:uLnTx/>
                          <a:uFillTx/>
                          <a:latin typeface="UD デジタル 教科書体 NK-B" panose="02020700000000000000" pitchFamily="18" charset="-128"/>
                          <a:ea typeface="UD デジタル 教科書体 NK-B" panose="02020700000000000000" pitchFamily="18" charset="-128"/>
                          <a:cs typeface="+mn-cs"/>
                        </a:rPr>
                        <a:t>　　生きる力をわき立たせ、元気に暮らしていきます。</a:t>
                      </a:r>
                    </a:p>
                  </a:txBody>
                  <a:tcPr>
                    <a:solidFill>
                      <a:srgbClr val="CCECFF"/>
                    </a:solidFill>
                  </a:tcPr>
                </a:tc>
                <a:extLst>
                  <a:ext uri="{0D108BD9-81ED-4DB2-BD59-A6C34878D82A}">
                    <a16:rowId xmlns:a16="http://schemas.microsoft.com/office/drawing/2014/main" val="1409593713"/>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 typeface="+mj-lt"/>
                        <a:buNone/>
                        <a:tabLst/>
                        <a:defRPr/>
                      </a:pPr>
                      <a:r>
                        <a:rPr kumimoji="1" lang="en-US" altLang="ja-JP" sz="20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4.</a:t>
                      </a:r>
                      <a:r>
                        <a:rPr kumimoji="1" lang="ja-JP" altLang="en-US" sz="2000" b="0" i="0" u="none" strike="noStrike" kern="1200" cap="none" spc="0" normalizeH="0" baseline="0" noProof="0" dirty="0" smtClean="0">
                          <a:ln>
                            <a:noFill/>
                          </a:ln>
                          <a:solidFill>
                            <a:srgbClr val="333333"/>
                          </a:solidFill>
                          <a:effectLst/>
                          <a:uLnTx/>
                          <a:uFillTx/>
                          <a:latin typeface="UD デジタル 教科書体 NK-B" panose="02020700000000000000" pitchFamily="18" charset="-128"/>
                          <a:ea typeface="UD デジタル 教科書体 NK-B" panose="02020700000000000000" pitchFamily="18" charset="-128"/>
                          <a:cs typeface="+mn-cs"/>
                        </a:rPr>
                        <a:t>自分の思いや希望を伝えながら、味方になってくれる人たちを、</a:t>
                      </a:r>
                      <a:endParaRPr kumimoji="1" lang="en-US" altLang="ja-JP" sz="2000" b="0" i="0" u="none" strike="noStrike" kern="1200" cap="none" spc="0" normalizeH="0" baseline="0" noProof="0" dirty="0" smtClean="0">
                        <a:ln>
                          <a:noFill/>
                        </a:ln>
                        <a:solidFill>
                          <a:srgbClr val="333333"/>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50000"/>
                        </a:lnSpc>
                        <a:spcBef>
                          <a:spcPts val="0"/>
                        </a:spcBef>
                        <a:spcAft>
                          <a:spcPts val="0"/>
                        </a:spcAft>
                        <a:buClrTx/>
                        <a:buSzTx/>
                        <a:buFont typeface="+mj-lt"/>
                        <a:buNone/>
                        <a:tabLst/>
                        <a:defRPr/>
                      </a:pPr>
                      <a:r>
                        <a:rPr kumimoji="1" lang="ja-JP" altLang="en-US" sz="2000" b="0" i="0" u="none" strike="noStrike" kern="1200" cap="none" spc="0" normalizeH="0" baseline="0" noProof="0" dirty="0" smtClean="0">
                          <a:ln>
                            <a:noFill/>
                          </a:ln>
                          <a:solidFill>
                            <a:srgbClr val="333333"/>
                          </a:solidFill>
                          <a:effectLst/>
                          <a:uLnTx/>
                          <a:uFillTx/>
                          <a:latin typeface="UD デジタル 教科書体 NK-B" panose="02020700000000000000" pitchFamily="18" charset="-128"/>
                          <a:ea typeface="UD デジタル 教科書体 NK-B" panose="02020700000000000000" pitchFamily="18" charset="-128"/>
                          <a:cs typeface="+mn-cs"/>
                        </a:rPr>
                        <a:t>　　身近なまちで見つけ、一緒に歩んでいきます。</a:t>
                      </a:r>
                    </a:p>
                  </a:txBody>
                  <a:tcPr>
                    <a:solidFill>
                      <a:srgbClr val="CCECFF"/>
                    </a:solidFill>
                  </a:tcPr>
                </a:tc>
                <a:extLst>
                  <a:ext uri="{0D108BD9-81ED-4DB2-BD59-A6C34878D82A}">
                    <a16:rowId xmlns:a16="http://schemas.microsoft.com/office/drawing/2014/main" val="2058512424"/>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 typeface="+mj-lt"/>
                        <a:buNone/>
                        <a:tabLst/>
                        <a:defRPr/>
                      </a:pPr>
                      <a:r>
                        <a:rPr kumimoji="1" lang="en-US" altLang="ja-JP" sz="20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5.</a:t>
                      </a:r>
                      <a:r>
                        <a:rPr kumimoji="1" lang="ja-JP" altLang="en-US" sz="2000" b="0" i="0" u="none" strike="noStrike" kern="1200" cap="none" spc="0" normalizeH="0" baseline="0" noProof="0" dirty="0" smtClean="0">
                          <a:ln>
                            <a:noFill/>
                          </a:ln>
                          <a:solidFill>
                            <a:srgbClr val="333333"/>
                          </a:solidFill>
                          <a:effectLst/>
                          <a:uLnTx/>
                          <a:uFillTx/>
                          <a:latin typeface="UD デジタル 教科書体 NK-B" panose="02020700000000000000" pitchFamily="18" charset="-128"/>
                          <a:ea typeface="UD デジタル 教科書体 NK-B" panose="02020700000000000000" pitchFamily="18" charset="-128"/>
                          <a:cs typeface="+mn-cs"/>
                        </a:rPr>
                        <a:t>認知症とともに生きている体験や工夫を活かし、</a:t>
                      </a:r>
                      <a:endParaRPr kumimoji="1" lang="en-US" altLang="ja-JP" sz="2000" b="0" i="0" u="none" strike="noStrike" kern="1200" cap="none" spc="0" normalizeH="0" baseline="0" noProof="0" dirty="0" smtClean="0">
                        <a:ln>
                          <a:noFill/>
                        </a:ln>
                        <a:solidFill>
                          <a:srgbClr val="333333"/>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50000"/>
                        </a:lnSpc>
                        <a:spcBef>
                          <a:spcPts val="0"/>
                        </a:spcBef>
                        <a:spcAft>
                          <a:spcPts val="0"/>
                        </a:spcAft>
                        <a:buClrTx/>
                        <a:buSzTx/>
                        <a:buFont typeface="+mj-lt"/>
                        <a:buNone/>
                        <a:tabLst/>
                        <a:defRPr/>
                      </a:pPr>
                      <a:r>
                        <a:rPr kumimoji="1" lang="ja-JP" altLang="en-US" sz="2000" b="0" i="0" u="none" strike="noStrike" kern="1200" cap="none" spc="0" normalizeH="0" baseline="0" noProof="0" dirty="0" smtClean="0">
                          <a:ln>
                            <a:noFill/>
                          </a:ln>
                          <a:solidFill>
                            <a:srgbClr val="333333"/>
                          </a:solidFill>
                          <a:effectLst/>
                          <a:uLnTx/>
                          <a:uFillTx/>
                          <a:latin typeface="UD デジタル 教科書体 NK-B" panose="02020700000000000000" pitchFamily="18" charset="-128"/>
                          <a:ea typeface="UD デジタル 教科書体 NK-B" panose="02020700000000000000" pitchFamily="18" charset="-128"/>
                          <a:cs typeface="+mn-cs"/>
                        </a:rPr>
                        <a:t>　　暮らしやすいわがまちを、一緒につくっていきます。</a:t>
                      </a:r>
                    </a:p>
                  </a:txBody>
                  <a:tcPr>
                    <a:solidFill>
                      <a:srgbClr val="CCECFF"/>
                    </a:solidFill>
                  </a:tcPr>
                </a:tc>
                <a:extLst>
                  <a:ext uri="{0D108BD9-81ED-4DB2-BD59-A6C34878D82A}">
                    <a16:rowId xmlns:a16="http://schemas.microsoft.com/office/drawing/2014/main" val="802500020"/>
                  </a:ext>
                </a:extLst>
              </a:tr>
            </a:tbl>
          </a:graphicData>
        </a:graphic>
      </p:graphicFrame>
      <p:sp>
        <p:nvSpPr>
          <p:cNvPr id="2" name="正方形/長方形 1"/>
          <p:cNvSpPr/>
          <p:nvPr/>
        </p:nvSpPr>
        <p:spPr>
          <a:xfrm>
            <a:off x="565266" y="1384826"/>
            <a:ext cx="10939549" cy="338554"/>
          </a:xfrm>
          <a:prstGeom prst="rect">
            <a:avLst/>
          </a:prstGeom>
        </p:spPr>
        <p:txBody>
          <a:bodyPr wrap="square">
            <a:spAutoFit/>
          </a:bodyPr>
          <a:lstStyle/>
          <a:p>
            <a:r>
              <a:rPr lang="ja-JP" altLang="en-US" sz="1600" dirty="0">
                <a:solidFill>
                  <a:srgbClr val="000000"/>
                </a:solidFill>
                <a:latin typeface="UD デジタル 教科書体 N-B" panose="02020700000000000000" pitchFamily="17" charset="-128"/>
                <a:ea typeface="UD デジタル 教科書体 N-B" panose="02020700000000000000" pitchFamily="17" charset="-128"/>
              </a:rPr>
              <a:t>「認知症とともに生きる希望宣言」は、認知症とともに暮らす方お一人おひとりが体験と思いを言葉にしたもの</a:t>
            </a:r>
            <a:r>
              <a:rPr lang="ja-JP" altLang="en-US" sz="1600" dirty="0" smtClean="0">
                <a:solidFill>
                  <a:srgbClr val="000000"/>
                </a:solidFill>
                <a:latin typeface="UD デジタル 教科書体 N-B" panose="02020700000000000000" pitchFamily="17" charset="-128"/>
                <a:ea typeface="UD デジタル 教科書体 N-B" panose="02020700000000000000" pitchFamily="17" charset="-128"/>
              </a:rPr>
              <a:t>です。</a:t>
            </a:r>
            <a:endParaRPr lang="ja-JP" altLang="en-US" sz="1600" dirty="0">
              <a:latin typeface="UD デジタル 教科書体 N-B" panose="02020700000000000000" pitchFamily="17" charset="-128"/>
              <a:ea typeface="UD デジタル 教科書体 N-B" panose="02020700000000000000" pitchFamily="17" charset="-128"/>
            </a:endParaRPr>
          </a:p>
        </p:txBody>
      </p:sp>
      <p:sp>
        <p:nvSpPr>
          <p:cNvPr id="7" name="正方形/長方形 6"/>
          <p:cNvSpPr/>
          <p:nvPr/>
        </p:nvSpPr>
        <p:spPr>
          <a:xfrm>
            <a:off x="10521608" y="410388"/>
            <a:ext cx="1363288"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P.7</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08056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3741703" y="1266723"/>
            <a:ext cx="795206" cy="943331"/>
          </a:xfrm>
          <a:prstGeom prst="rect">
            <a:avLst/>
          </a:prstGeom>
        </p:spPr>
      </p:pic>
      <p:sp>
        <p:nvSpPr>
          <p:cNvPr id="9" name="雲形吹き出し 8"/>
          <p:cNvSpPr/>
          <p:nvPr/>
        </p:nvSpPr>
        <p:spPr>
          <a:xfrm>
            <a:off x="1245478" y="1603788"/>
            <a:ext cx="2137903" cy="492217"/>
          </a:xfrm>
          <a:prstGeom prst="cloudCallout">
            <a:avLst>
              <a:gd name="adj1" fmla="val 60544"/>
              <a:gd name="adj2" fmla="val -2"/>
            </a:avLst>
          </a:prstGeom>
          <a:solidFill>
            <a:srgbClr val="FFFF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dirty="0">
                <a:ln w="0"/>
                <a:solidFill>
                  <a:schemeClr val="tx1"/>
                </a:solidFill>
                <a:latin typeface="UD デジタル 教科書体 N-B" panose="02020700000000000000" pitchFamily="17" charset="-128"/>
                <a:ea typeface="UD デジタル 教科書体 N-B" panose="02020700000000000000" pitchFamily="17" charset="-128"/>
              </a:rPr>
              <a:t>何</a:t>
            </a:r>
            <a:r>
              <a:rPr lang="ja-JP" altLang="en-US" sz="1300" dirty="0" smtClean="0">
                <a:ln w="0"/>
                <a:solidFill>
                  <a:schemeClr val="tx1"/>
                </a:solidFill>
                <a:latin typeface="UD デジタル 教科書体 N-B" panose="02020700000000000000" pitchFamily="17" charset="-128"/>
                <a:ea typeface="UD デジタル 教科書体 N-B" panose="02020700000000000000" pitchFamily="17" charset="-128"/>
              </a:rPr>
              <a:t>かおかしい</a:t>
            </a:r>
            <a:endParaRPr kumimoji="1" lang="en-US" altLang="ja-JP" sz="1300" dirty="0">
              <a:ln w="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0" name="雲形吹き出し 9"/>
          <p:cNvSpPr/>
          <p:nvPr/>
        </p:nvSpPr>
        <p:spPr>
          <a:xfrm>
            <a:off x="5930986" y="1069307"/>
            <a:ext cx="2332928" cy="616198"/>
          </a:xfrm>
          <a:prstGeom prst="cloudCallout">
            <a:avLst>
              <a:gd name="adj1" fmla="val -54995"/>
              <a:gd name="adj2" fmla="val 53735"/>
            </a:avLst>
          </a:prstGeom>
          <a:solidFill>
            <a:srgbClr val="FFFF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dirty="0">
                <a:ln w="0"/>
                <a:solidFill>
                  <a:schemeClr val="tx1"/>
                </a:solidFill>
                <a:latin typeface="UD デジタル 教科書体 N-B" panose="02020700000000000000" pitchFamily="17" charset="-128"/>
                <a:ea typeface="UD デジタル 教科書体 N-B" panose="02020700000000000000" pitchFamily="17" charset="-128"/>
              </a:rPr>
              <a:t>今</a:t>
            </a:r>
            <a:r>
              <a:rPr lang="ja-JP" altLang="en-US" sz="1300" dirty="0" smtClean="0">
                <a:ln w="0"/>
                <a:solidFill>
                  <a:schemeClr val="tx1"/>
                </a:solidFill>
                <a:latin typeface="UD デジタル 教科書体 N-B" panose="02020700000000000000" pitchFamily="17" charset="-128"/>
                <a:ea typeface="UD デジタル 教科書体 N-B" panose="02020700000000000000" pitchFamily="17" charset="-128"/>
              </a:rPr>
              <a:t>までと</a:t>
            </a:r>
            <a:endParaRPr lang="en-US" altLang="ja-JP" sz="1300" dirty="0" smtClean="0">
              <a:ln w="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1300" dirty="0" smtClean="0">
                <a:ln w="0"/>
                <a:solidFill>
                  <a:schemeClr val="tx1"/>
                </a:solidFill>
                <a:latin typeface="UD デジタル 教科書体 N-B" panose="02020700000000000000" pitchFamily="17" charset="-128"/>
                <a:ea typeface="UD デジタル 教科書体 N-B" panose="02020700000000000000" pitchFamily="17" charset="-128"/>
              </a:rPr>
              <a:t>感じが違う・・・</a:t>
            </a:r>
            <a:endParaRPr kumimoji="1" lang="en-US" altLang="ja-JP" sz="1300" dirty="0">
              <a:ln w="0"/>
              <a:solidFill>
                <a:schemeClr val="tx1"/>
              </a:solidFill>
              <a:latin typeface="UD デジタル 教科書体 N-B" panose="02020700000000000000" pitchFamily="17" charset="-128"/>
              <a:ea typeface="UD デジタル 教科書体 N-B" panose="02020700000000000000" pitchFamily="17" charset="-128"/>
            </a:endParaRPr>
          </a:p>
        </p:txBody>
      </p:sp>
      <p:pic>
        <p:nvPicPr>
          <p:cNvPr id="12" name="図 11"/>
          <p:cNvPicPr>
            <a:picLocks noChangeAspect="1"/>
          </p:cNvPicPr>
          <p:nvPr/>
        </p:nvPicPr>
        <p:blipFill>
          <a:blip r:embed="rId4"/>
          <a:stretch>
            <a:fillRect/>
          </a:stretch>
        </p:blipFill>
        <p:spPr>
          <a:xfrm>
            <a:off x="4672376" y="1275194"/>
            <a:ext cx="833574" cy="959674"/>
          </a:xfrm>
          <a:prstGeom prst="rect">
            <a:avLst/>
          </a:prstGeom>
        </p:spPr>
      </p:pic>
      <p:sp>
        <p:nvSpPr>
          <p:cNvPr id="13" name="正方形/長方形 12"/>
          <p:cNvSpPr/>
          <p:nvPr/>
        </p:nvSpPr>
        <p:spPr>
          <a:xfrm>
            <a:off x="2080274" y="2185547"/>
            <a:ext cx="6239209" cy="338554"/>
          </a:xfrm>
          <a:prstGeom prst="rect">
            <a:avLst/>
          </a:prstGeom>
        </p:spPr>
        <p:txBody>
          <a:bodyPr wrap="none">
            <a:spAutoFit/>
          </a:bodyPr>
          <a:lstStyle/>
          <a:p>
            <a:r>
              <a:rPr lang="ja-JP" altLang="en-US" sz="1600" dirty="0" smtClean="0">
                <a:latin typeface="UD デジタル 教科書体 NK-B" panose="02020700000000000000" pitchFamily="18" charset="-128"/>
                <a:ea typeface="UD デジタル 教科書体 NK-B" panose="02020700000000000000" pitchFamily="18" charset="-128"/>
              </a:rPr>
              <a:t>“始まり”はあいまい</a:t>
            </a:r>
            <a:r>
              <a:rPr lang="ja-JP" altLang="en-US" sz="1600" dirty="0">
                <a:latin typeface="UD デジタル 教科書体 NK-B" panose="02020700000000000000" pitchFamily="18" charset="-128"/>
                <a:ea typeface="UD デジタル 教科書体 NK-B" panose="02020700000000000000" pitchFamily="18" charset="-128"/>
              </a:rPr>
              <a:t>　</a:t>
            </a:r>
            <a:r>
              <a:rPr lang="ja-JP" altLang="en-US" sz="1600" dirty="0" smtClean="0">
                <a:latin typeface="UD デジタル 教科書体 NK-B" panose="02020700000000000000" pitchFamily="18" charset="-128"/>
                <a:ea typeface="UD デジタル 教科書体 NK-B" panose="02020700000000000000" pitchFamily="18" charset="-128"/>
              </a:rPr>
              <a:t>　「何かおかしい」「感じが違う」と思うことが増え</a:t>
            </a:r>
            <a:endParaRPr lang="ja-JP" altLang="en-US" sz="1600" dirty="0"/>
          </a:p>
        </p:txBody>
      </p:sp>
      <p:pic>
        <p:nvPicPr>
          <p:cNvPr id="16" name="図 15"/>
          <p:cNvPicPr>
            <a:picLocks noChangeAspect="1"/>
          </p:cNvPicPr>
          <p:nvPr/>
        </p:nvPicPr>
        <p:blipFill rotWithShape="1">
          <a:blip r:embed="rId5"/>
          <a:srcRect l="5238" t="22460" r="3082"/>
          <a:stretch/>
        </p:blipFill>
        <p:spPr>
          <a:xfrm>
            <a:off x="3760073" y="4310629"/>
            <a:ext cx="1745877" cy="909339"/>
          </a:xfrm>
          <a:prstGeom prst="rect">
            <a:avLst/>
          </a:prstGeom>
        </p:spPr>
      </p:pic>
      <p:sp>
        <p:nvSpPr>
          <p:cNvPr id="20" name="正方形/長方形 19"/>
          <p:cNvSpPr/>
          <p:nvPr/>
        </p:nvSpPr>
        <p:spPr>
          <a:xfrm>
            <a:off x="1701965" y="3732924"/>
            <a:ext cx="6995826" cy="338554"/>
          </a:xfrm>
          <a:prstGeom prst="rect">
            <a:avLst/>
          </a:prstGeom>
        </p:spPr>
        <p:txBody>
          <a:bodyPr wrap="none">
            <a:spAutoFit/>
          </a:bodyPr>
          <a:lstStyle/>
          <a:p>
            <a:pPr lvl="0"/>
            <a:r>
              <a:rPr lang="ja-JP" altLang="en-US" sz="1600" dirty="0">
                <a:solidFill>
                  <a:prstClr val="black"/>
                </a:solidFill>
                <a:latin typeface="UD デジタル 教科書体 NK-B" panose="02020700000000000000" pitchFamily="18" charset="-128"/>
                <a:ea typeface="UD デジタル 教科書体 NK-B" panose="02020700000000000000" pitchFamily="18" charset="-128"/>
              </a:rPr>
              <a:t>とても疲れやすく、家事や仕事を最後までやり遂げれなかったり、ミスが</a:t>
            </a:r>
            <a:r>
              <a:rPr lang="ja-JP" altLang="en-US" sz="1600" dirty="0" smtClean="0">
                <a:solidFill>
                  <a:prstClr val="black"/>
                </a:solidFill>
                <a:latin typeface="UD デジタル 教科書体 NK-B" panose="02020700000000000000" pitchFamily="18" charset="-128"/>
                <a:ea typeface="UD デジタル 教科書体 NK-B" panose="02020700000000000000" pitchFamily="18" charset="-128"/>
              </a:rPr>
              <a:t>増えたり</a:t>
            </a:r>
            <a:endParaRPr lang="en-US" altLang="ja-JP" sz="1600"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21" name="下矢印 20"/>
          <p:cNvSpPr/>
          <p:nvPr/>
        </p:nvSpPr>
        <p:spPr>
          <a:xfrm>
            <a:off x="4377889" y="2512585"/>
            <a:ext cx="418653" cy="302705"/>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 name="下矢印 21"/>
          <p:cNvSpPr/>
          <p:nvPr/>
        </p:nvSpPr>
        <p:spPr>
          <a:xfrm>
            <a:off x="4377889" y="4088670"/>
            <a:ext cx="418653" cy="302705"/>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3" name="角丸四角形 22"/>
          <p:cNvSpPr/>
          <p:nvPr/>
        </p:nvSpPr>
        <p:spPr>
          <a:xfrm>
            <a:off x="357140" y="914537"/>
            <a:ext cx="2519064" cy="340593"/>
          </a:xfrm>
          <a:prstGeom prst="roundRect">
            <a:avLst>
              <a:gd name="adj" fmla="val 31727"/>
            </a:avLst>
          </a:prstGeom>
          <a:solidFill>
            <a:srgbClr val="FF5050"/>
          </a:solidFill>
          <a:ln>
            <a:solidFill>
              <a:srgbClr val="0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sz="1600" dirty="0" smtClean="0">
                <a:latin typeface="UD デジタル 教科書体 NK-B" panose="02020700000000000000" pitchFamily="18" charset="-128"/>
                <a:ea typeface="UD デジタル 教科書体 NK-B" panose="02020700000000000000" pitchFamily="18" charset="-128"/>
              </a:rPr>
              <a:t>①変化に気づき始めた頃</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26" name="正方形/長方形 25"/>
          <p:cNvSpPr/>
          <p:nvPr/>
        </p:nvSpPr>
        <p:spPr>
          <a:xfrm>
            <a:off x="357140" y="5923369"/>
            <a:ext cx="11515856" cy="797591"/>
          </a:xfrm>
          <a:prstGeom prst="rect">
            <a:avLst/>
          </a:prstGeom>
          <a:ln w="28575">
            <a:solidFill>
              <a:srgbClr val="FFC000"/>
            </a:solidFill>
          </a:ln>
        </p:spPr>
        <p:txBody>
          <a:bodyPr wrap="square">
            <a:spAutoFit/>
          </a:bodyPr>
          <a:lstStyle/>
          <a:p>
            <a:pPr>
              <a:lnSpc>
                <a:spcPct val="150000"/>
              </a:lnSpc>
            </a:pPr>
            <a:r>
              <a:rPr lang="ja-JP" altLang="en-US" sz="1600" dirty="0" smtClean="0">
                <a:latin typeface="UD デジタル 教科書体 N-B" panose="02020700000000000000" pitchFamily="17" charset="-128"/>
                <a:ea typeface="UD デジタル 教科書体 N-B" panose="02020700000000000000" pitchFamily="17" charset="-128"/>
              </a:rPr>
              <a:t>自分に起きている変化をやり過ごしたり、一人で悩んだりせずに、気軽に周りの人に相談することや、医療機関を受診し、少しでも早く次のステップに踏み出すことは、その後の人生をよりよく生きるためにも大切</a:t>
            </a:r>
            <a:r>
              <a:rPr lang="ja-JP" altLang="en-US" sz="1600" dirty="0">
                <a:latin typeface="UD デジタル 教科書体 N-B" panose="02020700000000000000" pitchFamily="17" charset="-128"/>
                <a:ea typeface="UD デジタル 教科書体 N-B" panose="02020700000000000000" pitchFamily="17" charset="-128"/>
              </a:rPr>
              <a:t>！</a:t>
            </a:r>
            <a:endParaRPr lang="en-US" altLang="ja-JP" sz="1600" dirty="0" smtClean="0">
              <a:latin typeface="UD デジタル 教科書体 N-B" panose="02020700000000000000" pitchFamily="17" charset="-128"/>
              <a:ea typeface="UD デジタル 教科書体 N-B" panose="02020700000000000000" pitchFamily="17" charset="-128"/>
            </a:endParaRPr>
          </a:p>
        </p:txBody>
      </p:sp>
      <p:pic>
        <p:nvPicPr>
          <p:cNvPr id="27" name="図 26">
            <a:extLst>
              <a:ext uri="{FF2B5EF4-FFF2-40B4-BE49-F238E27FC236}">
                <a16:creationId xmlns:a16="http://schemas.microsoft.com/office/drawing/2014/main" id="{296D7C04-5C0B-44DE-B9F0-F7A3C59FD204}"/>
              </a:ext>
            </a:extLst>
          </p:cNvPr>
          <p:cNvPicPr>
            <a:picLocks noChangeAspect="1"/>
          </p:cNvPicPr>
          <p:nvPr/>
        </p:nvPicPr>
        <p:blipFill>
          <a:blip r:embed="rId6"/>
          <a:stretch>
            <a:fillRect/>
          </a:stretch>
        </p:blipFill>
        <p:spPr>
          <a:xfrm>
            <a:off x="10748560" y="4509940"/>
            <a:ext cx="1264654" cy="1155139"/>
          </a:xfrm>
          <a:prstGeom prst="rect">
            <a:avLst/>
          </a:prstGeom>
        </p:spPr>
      </p:pic>
      <p:sp>
        <p:nvSpPr>
          <p:cNvPr id="29" name="角丸四角形吹き出し 28"/>
          <p:cNvSpPr/>
          <p:nvPr/>
        </p:nvSpPr>
        <p:spPr>
          <a:xfrm>
            <a:off x="8782048" y="1018138"/>
            <a:ext cx="2852336" cy="3061166"/>
          </a:xfrm>
          <a:prstGeom prst="wedgeRoundRectCallout">
            <a:avLst>
              <a:gd name="adj1" fmla="val 25055"/>
              <a:gd name="adj2" fmla="val 57516"/>
              <a:gd name="adj3" fmla="val 16667"/>
            </a:avLst>
          </a:prstGeom>
          <a:solidFill>
            <a:srgbClr val="FFCC66"/>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本人の変化に気づいた</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周りの人の関</a:t>
            </a:r>
            <a:r>
              <a:rPr lang="ja-JP" altLang="en-US" sz="1400" dirty="0">
                <a:solidFill>
                  <a:srgbClr val="C00000"/>
                </a:solidFill>
                <a:latin typeface="UD デジタル 教科書体 NK-B" panose="02020700000000000000" pitchFamily="18" charset="-128"/>
                <a:ea typeface="UD デジタル 教科書体 NK-B" panose="02020700000000000000" pitchFamily="18" charset="-128"/>
              </a:rPr>
              <a:t>わ</a:t>
            </a: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りもとても重要！</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1400" dirty="0">
                <a:solidFill>
                  <a:srgbClr val="C00000"/>
                </a:solidFill>
                <a:latin typeface="UD デジタル 教科書体 NK-B" panose="02020700000000000000" pitchFamily="18" charset="-128"/>
                <a:ea typeface="UD デジタル 教科書体 NK-B" panose="02020700000000000000" pitchFamily="18" charset="-128"/>
              </a:rPr>
              <a:t>不安</a:t>
            </a: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をあおることのないよう</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今まで通りに！</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1400" dirty="0">
                <a:solidFill>
                  <a:srgbClr val="C00000"/>
                </a:solidFill>
                <a:latin typeface="UD デジタル 教科書体 NK-B" panose="02020700000000000000" pitchFamily="18" charset="-128"/>
                <a:ea typeface="UD デジタル 教科書体 NK-B" panose="02020700000000000000" pitchFamily="18" charset="-128"/>
              </a:rPr>
              <a:t>前向</a:t>
            </a: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きな応援や</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アドバイスをしてくれる</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仲間がいるだけ</a:t>
            </a:r>
            <a:r>
              <a:rPr lang="ja-JP" altLang="en-US" sz="1400" dirty="0">
                <a:solidFill>
                  <a:srgbClr val="C00000"/>
                </a:solidFill>
                <a:latin typeface="UD デジタル 教科書体 NK-B" panose="02020700000000000000" pitchFamily="18" charset="-128"/>
                <a:ea typeface="UD デジタル 教科書体 NK-B" panose="02020700000000000000" pitchFamily="18" charset="-128"/>
              </a:rPr>
              <a:t>で</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本人も相談や受診に</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1400" dirty="0" smtClean="0">
                <a:solidFill>
                  <a:srgbClr val="C00000"/>
                </a:solidFill>
                <a:latin typeface="UD デジタル 教科書体 NK-B" panose="02020700000000000000" pitchFamily="18" charset="-128"/>
                <a:ea typeface="UD デジタル 教科書体 NK-B" panose="02020700000000000000" pitchFamily="18" charset="-128"/>
              </a:rPr>
              <a:t>行きやすくなります。</a:t>
            </a:r>
            <a:endParaRPr lang="en-US" altLang="ja-JP" sz="1400" dirty="0" smtClean="0">
              <a:solidFill>
                <a:srgbClr val="C00000"/>
              </a:solidFill>
              <a:latin typeface="UD デジタル 教科書体 NK-B" panose="02020700000000000000" pitchFamily="18" charset="-128"/>
              <a:ea typeface="UD デジタル 教科書体 NK-B" panose="02020700000000000000" pitchFamily="18" charset="-128"/>
            </a:endParaRPr>
          </a:p>
        </p:txBody>
      </p:sp>
      <p:sp>
        <p:nvSpPr>
          <p:cNvPr id="18" name="正方形/長方形 17"/>
          <p:cNvSpPr/>
          <p:nvPr/>
        </p:nvSpPr>
        <p:spPr>
          <a:xfrm>
            <a:off x="13283" y="42690"/>
            <a:ext cx="12203570" cy="892552"/>
          </a:xfrm>
          <a:prstGeom prst="rect">
            <a:avLst/>
          </a:prstGeom>
        </p:spPr>
        <p:txBody>
          <a:bodyPr wrap="square">
            <a:spAutoFit/>
          </a:bodyPr>
          <a:lstStyle/>
          <a:p>
            <a:pPr lvl="0" algn="ctr"/>
            <a:endParaRPr lang="en-US" altLang="ja-JP" dirty="0" smtClean="0">
              <a:solidFill>
                <a:srgbClr val="FF0000"/>
              </a:solidFill>
              <a:latin typeface="UD デジタル 教科書体 NK-B" panose="02020700000000000000" pitchFamily="18" charset="-128"/>
              <a:ea typeface="UD デジタル 教科書体 NK-B" panose="02020700000000000000" pitchFamily="18" charset="-128"/>
            </a:endParaRPr>
          </a:p>
          <a:p>
            <a:pPr lvl="0" algn="ctr"/>
            <a:r>
              <a:rPr lang="ja-JP" altLang="en-US" dirty="0" smtClean="0">
                <a:solidFill>
                  <a:srgbClr val="FF0000"/>
                </a:solidFill>
                <a:latin typeface="UD デジタル 教科書体 NK-B" panose="02020700000000000000" pitchFamily="18" charset="-128"/>
                <a:ea typeface="UD デジタル 教科書体 NK-B" panose="02020700000000000000" pitchFamily="18" charset="-128"/>
              </a:rPr>
              <a:t>いい</a:t>
            </a:r>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日々、いい人生を、地域の中で“先輩”からの</a:t>
            </a:r>
            <a:r>
              <a:rPr lang="ja-JP" altLang="en-US" dirty="0" smtClean="0">
                <a:solidFill>
                  <a:srgbClr val="FF0000"/>
                </a:solidFill>
                <a:latin typeface="UD デジタル 教科書体 NK-B" panose="02020700000000000000" pitchFamily="18" charset="-128"/>
                <a:ea typeface="UD デジタル 教科書体 NK-B" panose="02020700000000000000" pitchFamily="18" charset="-128"/>
              </a:rPr>
              <a:t>アドバイス</a:t>
            </a:r>
            <a:endParaRPr lang="en-US" altLang="ja-JP" sz="23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solidFill>
                  <a:srgbClr val="FFC000"/>
                </a:solidFill>
                <a:latin typeface="UD デジタル 教科書体 NK-B" panose="02020700000000000000" pitchFamily="18" charset="-128"/>
                <a:ea typeface="UD デジタル 教科書体 NK-B" panose="02020700000000000000" pitchFamily="18" charset="-128"/>
              </a:rPr>
              <a:t>・・・・・・・・・・・・・・・・・・・・・・・・・・・・・・・・・・・・・・・・・・・・・・・・・・・・・・・・・・・・・・・・・・・・・・・・・・・・・・・・・・・・・・・・・・・・・・・・・・・・</a:t>
            </a:r>
            <a:endParaRPr lang="en-US" altLang="ja-JP" sz="1600" dirty="0" smtClean="0">
              <a:solidFill>
                <a:srgbClr val="FFC000"/>
              </a:solidFill>
              <a:latin typeface="UD デジタル 教科書体 NK-B" panose="02020700000000000000" pitchFamily="18" charset="-128"/>
              <a:ea typeface="UD デジタル 教科書体 NK-B" panose="02020700000000000000" pitchFamily="18" charset="-128"/>
            </a:endParaRPr>
          </a:p>
        </p:txBody>
      </p:sp>
      <p:sp>
        <p:nvSpPr>
          <p:cNvPr id="24" name="正方形/長方形 23"/>
          <p:cNvSpPr/>
          <p:nvPr/>
        </p:nvSpPr>
        <p:spPr>
          <a:xfrm>
            <a:off x="10509708" y="342108"/>
            <a:ext cx="1363288" cy="2937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latin typeface="UD デジタル 教科書体 N-B" panose="02020700000000000000" pitchFamily="17" charset="-128"/>
                <a:ea typeface="UD デジタル 教科書体 N-B" panose="02020700000000000000" pitchFamily="17" charset="-128"/>
              </a:rPr>
              <a:t>テキスト</a:t>
            </a:r>
            <a:r>
              <a:rPr kumimoji="1" lang="en-US" altLang="ja-JP" sz="1600" dirty="0" smtClean="0">
                <a:latin typeface="UD デジタル 教科書体 N-B" panose="02020700000000000000" pitchFamily="17" charset="-128"/>
                <a:ea typeface="UD デジタル 教科書体 N-B" panose="02020700000000000000" pitchFamily="17" charset="-128"/>
              </a:rPr>
              <a:t>P.8</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
        <p:nvSpPr>
          <p:cNvPr id="3" name="AutoShape 2" descr="https://blogger.googleusercontent.com/img/b/R29vZ2xl/AVvXsEgIGR_164LpykRnYGhziTztcE7Mj6mFiY-Elh6t5IyRBFXSnClkEfYuq3Kf7TAcqCwdA3QhkHl9f-6qtIvsVvdal6d8-eyHcuSj2cPav3u4qRs2CumiOV2fccnXf9QVkccJQnPAEL-wCr0/s800/ojiisan04_cry.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 name="図 3"/>
          <p:cNvPicPr>
            <a:picLocks noChangeAspect="1"/>
          </p:cNvPicPr>
          <p:nvPr/>
        </p:nvPicPr>
        <p:blipFill>
          <a:blip r:embed="rId7"/>
          <a:stretch>
            <a:fillRect/>
          </a:stretch>
        </p:blipFill>
        <p:spPr>
          <a:xfrm>
            <a:off x="4636850" y="2854231"/>
            <a:ext cx="836386" cy="885089"/>
          </a:xfrm>
          <a:prstGeom prst="rect">
            <a:avLst/>
          </a:prstGeom>
        </p:spPr>
      </p:pic>
      <p:pic>
        <p:nvPicPr>
          <p:cNvPr id="5" name="図 4"/>
          <p:cNvPicPr>
            <a:picLocks noChangeAspect="1"/>
          </p:cNvPicPr>
          <p:nvPr/>
        </p:nvPicPr>
        <p:blipFill>
          <a:blip r:embed="rId8"/>
          <a:stretch>
            <a:fillRect/>
          </a:stretch>
        </p:blipFill>
        <p:spPr>
          <a:xfrm>
            <a:off x="3739543" y="2793425"/>
            <a:ext cx="797366" cy="945895"/>
          </a:xfrm>
          <a:prstGeom prst="rect">
            <a:avLst/>
          </a:prstGeom>
        </p:spPr>
      </p:pic>
      <p:sp>
        <p:nvSpPr>
          <p:cNvPr id="25" name="正方形/長方形 24"/>
          <p:cNvSpPr/>
          <p:nvPr/>
        </p:nvSpPr>
        <p:spPr>
          <a:xfrm>
            <a:off x="460375" y="5279281"/>
            <a:ext cx="10567972" cy="584775"/>
          </a:xfrm>
          <a:prstGeom prst="rect">
            <a:avLst/>
          </a:prstGeom>
        </p:spPr>
        <p:txBody>
          <a:bodyPr wrap="square">
            <a:spAutoFit/>
          </a:bodyPr>
          <a:lstStyle/>
          <a:p>
            <a:r>
              <a:rPr lang="ja-JP" altLang="en-US" sz="1600" dirty="0" smtClean="0">
                <a:latin typeface="UD デジタル 教科書体 NK-B" panose="02020700000000000000" pitchFamily="18" charset="-128"/>
                <a:ea typeface="UD デジタル 教科書体 NK-B" panose="02020700000000000000" pitchFamily="18" charset="-128"/>
              </a:rPr>
              <a:t>特に周囲の音がうるさかったり、スピードを求められたり</a:t>
            </a:r>
            <a:r>
              <a:rPr lang="ja-JP" altLang="en-US" sz="1600" dirty="0">
                <a:latin typeface="UD デジタル 教科書体 NK-B" panose="02020700000000000000" pitchFamily="18" charset="-128"/>
                <a:ea typeface="UD デジタル 教科書体 NK-B" panose="02020700000000000000" pitchFamily="18" charset="-128"/>
              </a:rPr>
              <a:t>する場面（急がせたり、</a:t>
            </a:r>
            <a:r>
              <a:rPr lang="ja-JP" altLang="en-US" sz="1600" dirty="0" smtClean="0">
                <a:latin typeface="UD デジタル 教科書体 NK-B" panose="02020700000000000000" pitchFamily="18" charset="-128"/>
                <a:ea typeface="UD デジタル 教科書体 NK-B" panose="02020700000000000000" pitchFamily="18" charset="-128"/>
              </a:rPr>
              <a:t>焦らせたりする</a:t>
            </a:r>
            <a:r>
              <a:rPr lang="ja-JP" altLang="en-US" sz="1600" dirty="0">
                <a:latin typeface="UD デジタル 教科書体 NK-B" panose="02020700000000000000" pitchFamily="18" charset="-128"/>
                <a:ea typeface="UD デジタル 教科書体 NK-B" panose="02020700000000000000" pitchFamily="18" charset="-128"/>
              </a:rPr>
              <a:t>場面）で</a:t>
            </a:r>
            <a:r>
              <a:rPr lang="ja-JP" altLang="en-US" sz="1600" dirty="0" smtClean="0">
                <a:latin typeface="UD デジタル 教科書体 NK-B" panose="02020700000000000000" pitchFamily="18" charset="-128"/>
                <a:ea typeface="UD デジタル 教科書体 NK-B" panose="02020700000000000000" pitchFamily="18" charset="-128"/>
              </a:rPr>
              <a:t>はストレスが募って、</a:t>
            </a:r>
            <a:endParaRPr lang="en-US" altLang="ja-JP" sz="1600" dirty="0" smtClean="0">
              <a:latin typeface="UD デジタル 教科書体 NK-B" panose="02020700000000000000" pitchFamily="18" charset="-128"/>
              <a:ea typeface="UD デジタル 教科書体 NK-B" panose="02020700000000000000" pitchFamily="18" charset="-128"/>
            </a:endParaRPr>
          </a:p>
          <a:p>
            <a:r>
              <a:rPr lang="ja-JP" altLang="en-US" sz="1600" dirty="0" smtClean="0">
                <a:latin typeface="UD デジタル 教科書体 NK-B" panose="02020700000000000000" pitchFamily="18" charset="-128"/>
                <a:ea typeface="UD デジタル 教科書体 NK-B" panose="02020700000000000000" pitchFamily="18" charset="-128"/>
              </a:rPr>
              <a:t>できるはずのこともできなくなります。</a:t>
            </a:r>
            <a:r>
              <a:rPr lang="ja-JP" altLang="en-US" sz="1600" dirty="0">
                <a:latin typeface="UD デジタル 教科書体 NK-B" panose="02020700000000000000" pitchFamily="18" charset="-128"/>
                <a:ea typeface="UD デジタル 教科書体 NK-B" panose="02020700000000000000" pitchFamily="18" charset="-128"/>
              </a:rPr>
              <a:t>　</a:t>
            </a:r>
            <a:r>
              <a:rPr lang="ja-JP" altLang="en-US" sz="1600" dirty="0" smtClean="0">
                <a:latin typeface="UD デジタル 教科書体 NK-B" panose="02020700000000000000" pitchFamily="18" charset="-128"/>
                <a:ea typeface="UD デジタル 教科書体 NK-B" panose="02020700000000000000" pitchFamily="18" charset="-128"/>
              </a:rPr>
              <a:t>　　このようなときに、周囲の人とちょっとしたトラブルもおこりがちです</a:t>
            </a:r>
            <a:endParaRPr lang="ja-JP" altLang="en-US" sz="1600" dirty="0"/>
          </a:p>
        </p:txBody>
      </p:sp>
    </p:spTree>
    <p:extLst>
      <p:ext uri="{BB962C8B-B14F-4D97-AF65-F5344CB8AC3E}">
        <p14:creationId xmlns:p14="http://schemas.microsoft.com/office/powerpoint/2010/main" val="351227445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TotalTime>
  <Words>18263</Words>
  <Application>Microsoft Office PowerPoint</Application>
  <PresentationFormat>ワイド画面</PresentationFormat>
  <Paragraphs>1381</Paragraphs>
  <Slides>49</Slides>
  <Notes>49</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49</vt:i4>
      </vt:variant>
    </vt:vector>
  </HeadingPairs>
  <TitlesOfParts>
    <vt:vector size="61" baseType="lpstr">
      <vt:lpstr>HGPｺﾞｼｯｸM</vt:lpstr>
      <vt:lpstr>HG丸ｺﾞｼｯｸM-PRO</vt:lpstr>
      <vt:lpstr>ＭＳ Ｐゴシック</vt:lpstr>
      <vt:lpstr>Shuei MaruGo B</vt:lpstr>
      <vt:lpstr>UD デジタル 教科書体 N-B</vt:lpstr>
      <vt:lpstr>UD デジタル 教科書体 NK-B</vt:lpstr>
      <vt:lpstr>游ゴシック</vt:lpstr>
      <vt:lpstr>游ゴシック Light</vt:lpstr>
      <vt:lpstr>游明朝</vt:lpstr>
      <vt:lpstr>Arial</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門真市</dc:creator>
  <cp:lastModifiedBy>門真市</cp:lastModifiedBy>
  <cp:revision>164</cp:revision>
  <cp:lastPrinted>2024-12-06T04:49:11Z</cp:lastPrinted>
  <dcterms:created xsi:type="dcterms:W3CDTF">2024-11-20T06:40:25Z</dcterms:created>
  <dcterms:modified xsi:type="dcterms:W3CDTF">2025-04-25T05:50:11Z</dcterms:modified>
</cp:coreProperties>
</file>