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68" d="100"/>
          <a:sy n="68" d="100"/>
        </p:scale>
        <p:origin x="5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77AE1-B002-4FA7-B18E-31DDB473B4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F591E97-2A24-4760-87B7-2CFD45FDFB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E613FC7-A7CF-456C-AF83-A89EAD1A1EFB}"/>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CB0703FC-E88C-4BD4-881E-2A089C6C76B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BE3C0BC-8EEB-44D2-A1C0-9689780CA8DB}"/>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3834825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B90A41-2572-48C9-9B3C-A121123B4D7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F41E1A0-2C99-44E3-9C9A-556E906248F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CC642AA-FFC3-4B22-B52B-685BE4FAC221}"/>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E5210DD9-7004-4C1E-9294-AD5B569712A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9851C05-97C8-4C6D-A8B3-0D299391194D}"/>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3411387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B16AF4F-7546-4D68-ACBC-C6728BF23CE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E6686A7-F4D8-4798-BAC8-C4083DD1403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2C895B7-94F8-472C-B2E1-9869E52C29A2}"/>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782ECE4E-C94C-46FD-9CEA-1F57B690975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434A24-F34A-4EAC-9243-6E190E40842C}"/>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106306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BD646D-FC7E-4E14-AF1B-913BA640F22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184428D-BC8D-4AEF-BB7D-92F9725CCB1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E9FEA5A-4802-48AE-9AF1-E594568CF15D}"/>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85001935-6B55-43F8-9929-CADFC168759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69C858D-16D4-4D0B-94BA-17B0A9903E09}"/>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283773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151E0B-623B-46E9-854C-143A583B3591}"/>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5AE5214-2A0B-4D20-937F-A06D7B035D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1B8B591-7D15-4B92-841D-1145ED5C211F}"/>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FD6CC3B8-79AF-43F4-A62C-8328ACBB0FD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5232677-EB02-4712-9333-D6A9C8DB54A0}"/>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18738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F47C89-B26A-4C51-9FF9-DA5547925AA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5979B62-8DAE-46A8-BE9D-DF63C0E924AA}"/>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C5ED8EE-EB6D-4373-A96C-BDC1719677D1}"/>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93B3CF4-1050-41A7-B5FA-CE683226CF0D}"/>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6" name="フッター プレースホルダー 5">
            <a:extLst>
              <a:ext uri="{FF2B5EF4-FFF2-40B4-BE49-F238E27FC236}">
                <a16:creationId xmlns:a16="http://schemas.microsoft.com/office/drawing/2014/main" id="{A87A9DB0-DE8D-4EE3-ABE5-497601FE6E3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7518341-CE93-4B28-84FB-1410AC0A7FCD}"/>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2051913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087B51-45BB-4AAD-BE95-5178C7E6A94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5F034B3-54B7-4638-B63B-8E5A3DA7BF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53541E99-529F-434C-A95D-007E45DA8B6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6304D3A-A94B-403C-B324-3FCDA23026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B90FC15-BE3D-4F8D-A31B-4F764733D6CB}"/>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A002C0BE-3FD4-494D-ABBD-A7C1AE702713}"/>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8" name="フッター プレースホルダー 7">
            <a:extLst>
              <a:ext uri="{FF2B5EF4-FFF2-40B4-BE49-F238E27FC236}">
                <a16:creationId xmlns:a16="http://schemas.microsoft.com/office/drawing/2014/main" id="{8AC1BF3C-E2CA-4E7E-B537-F3A36B4B483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C8FC825-7EC3-4DC6-9E51-EE721458EC12}"/>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3597757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B22058-2B21-4D28-8E21-4371EA92E75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974C99B-6075-4FB8-8B8B-DF207AD32075}"/>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4" name="フッター プレースホルダー 3">
            <a:extLst>
              <a:ext uri="{FF2B5EF4-FFF2-40B4-BE49-F238E27FC236}">
                <a16:creationId xmlns:a16="http://schemas.microsoft.com/office/drawing/2014/main" id="{7A51415E-F5DA-48F2-B47A-3D3A0E7D163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B3FCF9D-F474-43C0-B7E3-32B67B810637}"/>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665264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67B411F-84E8-45D3-B3CD-8F14E874B877}"/>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3" name="フッター プレースホルダー 2">
            <a:extLst>
              <a:ext uri="{FF2B5EF4-FFF2-40B4-BE49-F238E27FC236}">
                <a16:creationId xmlns:a16="http://schemas.microsoft.com/office/drawing/2014/main" id="{967F428B-C149-430E-86FF-B1D450CB2931}"/>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1D96C48-CD24-49DF-B7A6-0315EE1B318F}"/>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2925296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BAF62A-8312-46C0-88C9-BF19AE79574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D4775E0-FAE2-4A85-9323-706423B8FE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AE776EF-5EDD-4ABF-9B06-A5400F8670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5E4A885-4E25-45DE-AEA0-764C7C0AE128}"/>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6" name="フッター プレースホルダー 5">
            <a:extLst>
              <a:ext uri="{FF2B5EF4-FFF2-40B4-BE49-F238E27FC236}">
                <a16:creationId xmlns:a16="http://schemas.microsoft.com/office/drawing/2014/main" id="{C2937DE5-FAC9-4DE3-B35E-6DBB5B76584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B35AAF1-7916-4C9C-85DE-BF4EAD48DC6F}"/>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1714056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0826B5-3330-41CF-BF10-6DE7A6E2F48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E219E7A-6D5B-4670-BC8E-661683B8A0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6D0DA7D1-5B29-44F8-8351-DF54818663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A6EA356-0FB3-4644-B136-C5F917109075}"/>
              </a:ext>
            </a:extLst>
          </p:cNvPr>
          <p:cNvSpPr>
            <a:spLocks noGrp="1"/>
          </p:cNvSpPr>
          <p:nvPr>
            <p:ph type="dt" sz="half" idx="10"/>
          </p:nvPr>
        </p:nvSpPr>
        <p:spPr/>
        <p:txBody>
          <a:bodyPr/>
          <a:lstStyle/>
          <a:p>
            <a:fld id="{9D43ACEC-CA03-4218-BB89-4EB75CF785B3}" type="datetimeFigureOut">
              <a:rPr kumimoji="1" lang="ja-JP" altLang="en-US" smtClean="0"/>
              <a:t>2025/3/17</a:t>
            </a:fld>
            <a:endParaRPr kumimoji="1" lang="ja-JP" altLang="en-US"/>
          </a:p>
        </p:txBody>
      </p:sp>
      <p:sp>
        <p:nvSpPr>
          <p:cNvPr id="6" name="フッター プレースホルダー 5">
            <a:extLst>
              <a:ext uri="{FF2B5EF4-FFF2-40B4-BE49-F238E27FC236}">
                <a16:creationId xmlns:a16="http://schemas.microsoft.com/office/drawing/2014/main" id="{F75EAA43-B94F-4467-BEBD-F829404F55B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06EB7A0-E2CA-4CD0-AEE1-B8F6C2AC4055}"/>
              </a:ext>
            </a:extLst>
          </p:cNvPr>
          <p:cNvSpPr>
            <a:spLocks noGrp="1"/>
          </p:cNvSpPr>
          <p:nvPr>
            <p:ph type="sldNum" sz="quarter" idx="12"/>
          </p:nvPr>
        </p:nvSpPr>
        <p:spPr/>
        <p:txBody>
          <a:body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2513409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AB41D2E-5CDF-4600-8DC6-A22EA61200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7993BC3-9115-4596-A335-2991E61685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37F202E-C7FF-4B5B-9A73-3E5BC32FF1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43ACEC-CA03-4218-BB89-4EB75CF785B3}" type="datetimeFigureOut">
              <a:rPr kumimoji="1" lang="ja-JP" altLang="en-US" smtClean="0"/>
              <a:t>2025/3/17</a:t>
            </a:fld>
            <a:endParaRPr kumimoji="1" lang="ja-JP" altLang="en-US"/>
          </a:p>
        </p:txBody>
      </p:sp>
      <p:sp>
        <p:nvSpPr>
          <p:cNvPr id="5" name="フッター プレースホルダー 4">
            <a:extLst>
              <a:ext uri="{FF2B5EF4-FFF2-40B4-BE49-F238E27FC236}">
                <a16:creationId xmlns:a16="http://schemas.microsoft.com/office/drawing/2014/main" id="{D9F71B9C-C011-4B6F-963E-E977F03FAE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05DA127-9F13-40CB-B97F-52D9EC630E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F2C5B2-E85D-4E67-AD74-0151E45DF0FB}" type="slidenum">
              <a:rPr kumimoji="1" lang="ja-JP" altLang="en-US" smtClean="0"/>
              <a:t>‹#›</a:t>
            </a:fld>
            <a:endParaRPr kumimoji="1" lang="ja-JP" altLang="en-US"/>
          </a:p>
        </p:txBody>
      </p:sp>
    </p:spTree>
    <p:extLst>
      <p:ext uri="{BB962C8B-B14F-4D97-AF65-F5344CB8AC3E}">
        <p14:creationId xmlns:p14="http://schemas.microsoft.com/office/powerpoint/2010/main" val="884330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_XqGcR4FZVk" TargetMode="External"/><Relationship Id="rId2" Type="http://schemas.openxmlformats.org/officeDocument/2006/relationships/hyperlink" Target="https://www.pref.osaka.lg.jp/o100020/hokeniryokikaku/jinseikaigi_jigyou/acp_shizai.html"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3E7EC065-A5EA-405B-8333-D9769C8026CB}"/>
              </a:ext>
            </a:extLst>
          </p:cNvPr>
          <p:cNvPicPr>
            <a:picLocks noChangeAspect="1"/>
          </p:cNvPicPr>
          <p:nvPr/>
        </p:nvPicPr>
        <p:blipFill>
          <a:blip r:embed="rId2"/>
          <a:stretch>
            <a:fillRect/>
          </a:stretch>
        </p:blipFill>
        <p:spPr>
          <a:xfrm>
            <a:off x="0" y="-95416"/>
            <a:ext cx="12192000" cy="6858000"/>
          </a:xfrm>
          <a:prstGeom prst="rect">
            <a:avLst/>
          </a:prstGeom>
        </p:spPr>
      </p:pic>
      <p:sp>
        <p:nvSpPr>
          <p:cNvPr id="10" name="正方形/長方形 9">
            <a:extLst>
              <a:ext uri="{FF2B5EF4-FFF2-40B4-BE49-F238E27FC236}">
                <a16:creationId xmlns:a16="http://schemas.microsoft.com/office/drawing/2014/main" id="{5A72C17D-7BC6-4324-A7DB-6EC7FC60A163}"/>
              </a:ext>
            </a:extLst>
          </p:cNvPr>
          <p:cNvSpPr/>
          <p:nvPr/>
        </p:nvSpPr>
        <p:spPr>
          <a:xfrm>
            <a:off x="638175" y="1943100"/>
            <a:ext cx="10553700" cy="14859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b="0" i="0" u="none" strike="noStrike" baseline="0" dirty="0">
                <a:solidFill>
                  <a:srgbClr val="000000"/>
                </a:solidFill>
                <a:latin typeface="ＭＳ ゴシック" panose="020B0609070205080204" pitchFamily="49" charset="-128"/>
                <a:ea typeface="ＭＳ ゴシック" panose="020B0609070205080204" pitchFamily="49" charset="-128"/>
              </a:rPr>
              <a:t>介護サービス利用者の体調急変時における救急</a:t>
            </a:r>
            <a:r>
              <a:rPr lang="ja-JP" altLang="en-US" sz="2800" b="0" i="0" u="none" baseline="0" dirty="0">
                <a:solidFill>
                  <a:schemeClr val="tx1"/>
                </a:solidFill>
                <a:latin typeface="ＭＳ ゴシック" panose="020B0609070205080204" pitchFamily="49" charset="-128"/>
                <a:ea typeface="ＭＳ ゴシック" panose="020B0609070205080204" pitchFamily="49" charset="-128"/>
              </a:rPr>
              <a:t>要請</a:t>
            </a:r>
            <a:r>
              <a:rPr lang="ja-JP" altLang="en-US" sz="2800" b="0" i="0" u="none" strike="noStrike" baseline="0" dirty="0">
                <a:solidFill>
                  <a:srgbClr val="000000"/>
                </a:solidFill>
                <a:latin typeface="ＭＳ ゴシック" panose="020B0609070205080204" pitchFamily="49" charset="-128"/>
                <a:ea typeface="ＭＳ ゴシック" panose="020B0609070205080204" pitchFamily="49" charset="-128"/>
              </a:rPr>
              <a:t>時のお願い</a:t>
            </a:r>
            <a:endParaRPr lang="en-US" altLang="ja-JP" sz="2800" b="0" i="0" u="none" strike="noStrike" baseline="0" dirty="0">
              <a:solidFill>
                <a:srgbClr val="000000"/>
              </a:solidFill>
              <a:latin typeface="ＭＳ ゴシック" panose="020B0609070205080204" pitchFamily="49" charset="-128"/>
              <a:ea typeface="ＭＳ ゴシック" panose="020B0609070205080204" pitchFamily="49" charset="-128"/>
            </a:endParaRPr>
          </a:p>
          <a:p>
            <a:pPr algn="ctr"/>
            <a:r>
              <a:rPr kumimoji="1" lang="ja-JP" altLang="en-US" sz="2000" dirty="0">
                <a:solidFill>
                  <a:srgbClr val="000000"/>
                </a:solidFill>
                <a:latin typeface="ＭＳ 明朝" panose="02020609040205080304" pitchFamily="17" charset="-128"/>
                <a:ea typeface="ＭＳ 明朝" panose="02020609040205080304" pitchFamily="17" charset="-128"/>
              </a:rPr>
              <a:t>～人生会議（ＡＣＰ）と救急搬送情報共有シートの整備について～</a:t>
            </a:r>
            <a:endParaRPr kumimoji="1" lang="ja-JP" altLang="en-US" dirty="0">
              <a:latin typeface="ＭＳ 明朝" panose="02020609040205080304" pitchFamily="17" charset="-128"/>
              <a:ea typeface="ＭＳ 明朝" panose="02020609040205080304" pitchFamily="17" charset="-128"/>
            </a:endParaRPr>
          </a:p>
        </p:txBody>
      </p:sp>
      <p:sp>
        <p:nvSpPr>
          <p:cNvPr id="11" name="正方形/長方形 10">
            <a:extLst>
              <a:ext uri="{FF2B5EF4-FFF2-40B4-BE49-F238E27FC236}">
                <a16:creationId xmlns:a16="http://schemas.microsoft.com/office/drawing/2014/main" id="{01D023A0-A73A-4ACE-B417-984DA16F61C4}"/>
              </a:ext>
            </a:extLst>
          </p:cNvPr>
          <p:cNvSpPr/>
          <p:nvPr/>
        </p:nvSpPr>
        <p:spPr>
          <a:xfrm>
            <a:off x="4802589" y="4492487"/>
            <a:ext cx="6265462" cy="124156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000" dirty="0">
                <a:solidFill>
                  <a:srgbClr val="000000"/>
                </a:solidFill>
                <a:latin typeface="ＭＳ ゴシック" panose="020B0609070205080204" pitchFamily="49" charset="-128"/>
                <a:ea typeface="ＭＳ ゴシック" panose="020B0609070205080204" pitchFamily="49" charset="-128"/>
              </a:rPr>
              <a:t>大阪府　健康医療部　保健医療室　保健医療企画課</a:t>
            </a:r>
            <a:endParaRPr lang="en-US" altLang="ja-JP" sz="2000" dirty="0">
              <a:solidFill>
                <a:srgbClr val="000000"/>
              </a:solidFill>
              <a:latin typeface="ＭＳ ゴシック" panose="020B0609070205080204" pitchFamily="49" charset="-128"/>
              <a:ea typeface="ＭＳ ゴシック" panose="020B0609070205080204" pitchFamily="49" charset="-128"/>
            </a:endParaRPr>
          </a:p>
          <a:p>
            <a:pPr algn="ctr"/>
            <a:r>
              <a:rPr lang="ja-JP" altLang="en-US" sz="2000" dirty="0">
                <a:solidFill>
                  <a:srgbClr val="000000"/>
                </a:solidFill>
                <a:latin typeface="ＭＳ ゴシック" panose="020B0609070205080204" pitchFamily="49" charset="-128"/>
                <a:ea typeface="ＭＳ ゴシック" panose="020B0609070205080204" pitchFamily="49" charset="-128"/>
              </a:rPr>
              <a:t>大阪府　福祉部　高齢介護室　</a:t>
            </a:r>
            <a:r>
              <a:rPr lang="ja-JP" altLang="en-US" sz="2000">
                <a:solidFill>
                  <a:srgbClr val="000000"/>
                </a:solidFill>
                <a:latin typeface="ＭＳ ゴシック" panose="020B0609070205080204" pitchFamily="49" charset="-128"/>
                <a:ea typeface="ＭＳ ゴシック" panose="020B0609070205080204" pitchFamily="49" charset="-128"/>
              </a:rPr>
              <a:t>介護事業者課</a:t>
            </a:r>
            <a:endParaRPr lang="en-US" altLang="ja-JP" sz="2000">
              <a:solidFill>
                <a:srgbClr val="000000"/>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4030505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7096644F-9F56-430B-8DF5-FF5617A4E53C}"/>
              </a:ext>
            </a:extLst>
          </p:cNvPr>
          <p:cNvSpPr/>
          <p:nvPr/>
        </p:nvSpPr>
        <p:spPr>
          <a:xfrm>
            <a:off x="37035" y="342011"/>
            <a:ext cx="12030638" cy="64321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3200" spc="-150" dirty="0">
                <a:solidFill>
                  <a:schemeClr val="tx1"/>
                </a:solidFill>
                <a:latin typeface="ＭＳ ゴシック" panose="020B0609070205080204" pitchFamily="49" charset="-128"/>
                <a:ea typeface="ＭＳ ゴシック" panose="020B0609070205080204" pitchFamily="49" charset="-128"/>
              </a:rPr>
              <a:t>予め</a:t>
            </a:r>
            <a:r>
              <a:rPr lang="ja-JP" altLang="en-US" sz="3200" spc="-150" dirty="0">
                <a:latin typeface="ＭＳ ゴシック" panose="020B0609070205080204" pitchFamily="49" charset="-128"/>
                <a:ea typeface="ＭＳ ゴシック" panose="020B0609070205080204" pitchFamily="49" charset="-128"/>
              </a:rPr>
              <a:t>確認しよう！いざとなった時のご本人・ご家族が望む対応を</a:t>
            </a:r>
            <a:r>
              <a:rPr lang="en-US" altLang="ja-JP" sz="3200" spc="-150" dirty="0">
                <a:latin typeface="ＭＳ ゴシック" panose="020B0609070205080204" pitchFamily="49" charset="-128"/>
                <a:ea typeface="ＭＳ ゴシック" panose="020B0609070205080204" pitchFamily="49" charset="-128"/>
              </a:rPr>
              <a:t>!!</a:t>
            </a:r>
            <a:endParaRPr kumimoji="1" lang="ja-JP" altLang="en-US" sz="3200" spc="-150" dirty="0">
              <a:latin typeface="ＭＳ ゴシック" panose="020B0609070205080204" pitchFamily="49" charset="-128"/>
              <a:ea typeface="ＭＳ ゴシック" panose="020B0609070205080204" pitchFamily="49" charset="-128"/>
            </a:endParaRPr>
          </a:p>
        </p:txBody>
      </p:sp>
      <p:sp>
        <p:nvSpPr>
          <p:cNvPr id="17" name="四角形: 角を丸くする 16">
            <a:extLst>
              <a:ext uri="{FF2B5EF4-FFF2-40B4-BE49-F238E27FC236}">
                <a16:creationId xmlns:a16="http://schemas.microsoft.com/office/drawing/2014/main" id="{81A2FF7D-3AE1-4E20-8905-D14E996706EC}"/>
              </a:ext>
            </a:extLst>
          </p:cNvPr>
          <p:cNvSpPr/>
          <p:nvPr/>
        </p:nvSpPr>
        <p:spPr>
          <a:xfrm>
            <a:off x="80681" y="1811839"/>
            <a:ext cx="888626" cy="2626660"/>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サービス利用者</a:t>
            </a:r>
            <a:r>
              <a:rPr kumimoji="1" lang="ja-JP" altLang="en-US" sz="1600" dirty="0"/>
              <a:t>の</a:t>
            </a:r>
            <a:endParaRPr kumimoji="1" lang="en-US" altLang="ja-JP" sz="1600" dirty="0"/>
          </a:p>
          <a:p>
            <a:pPr algn="ctr"/>
            <a:r>
              <a:rPr kumimoji="1" lang="ja-JP" altLang="en-US" sz="1600" dirty="0"/>
              <a:t>心臓と呼吸が止まる</a:t>
            </a:r>
          </a:p>
        </p:txBody>
      </p:sp>
      <p:sp>
        <p:nvSpPr>
          <p:cNvPr id="18" name="矢印: 右 17">
            <a:extLst>
              <a:ext uri="{FF2B5EF4-FFF2-40B4-BE49-F238E27FC236}">
                <a16:creationId xmlns:a16="http://schemas.microsoft.com/office/drawing/2014/main" id="{61473901-F131-4C21-9198-78E61AE71599}"/>
              </a:ext>
            </a:extLst>
          </p:cNvPr>
          <p:cNvSpPr/>
          <p:nvPr/>
        </p:nvSpPr>
        <p:spPr>
          <a:xfrm>
            <a:off x="969307" y="2257225"/>
            <a:ext cx="7315199" cy="12291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a:extLst>
              <a:ext uri="{FF2B5EF4-FFF2-40B4-BE49-F238E27FC236}">
                <a16:creationId xmlns:a16="http://schemas.microsoft.com/office/drawing/2014/main" id="{D7A06EEF-8133-4E1B-ABD9-B04FF4A9B732}"/>
              </a:ext>
            </a:extLst>
          </p:cNvPr>
          <p:cNvPicPr>
            <a:picLocks noChangeAspect="1"/>
          </p:cNvPicPr>
          <p:nvPr/>
        </p:nvPicPr>
        <p:blipFill>
          <a:blip r:embed="rId2"/>
          <a:stretch>
            <a:fillRect/>
          </a:stretch>
        </p:blipFill>
        <p:spPr>
          <a:xfrm>
            <a:off x="9385299" y="4547755"/>
            <a:ext cx="2400000" cy="1800000"/>
          </a:xfrm>
          <a:prstGeom prst="rect">
            <a:avLst/>
          </a:prstGeom>
        </p:spPr>
      </p:pic>
      <p:sp>
        <p:nvSpPr>
          <p:cNvPr id="20" name="矢印: 折線 19">
            <a:extLst>
              <a:ext uri="{FF2B5EF4-FFF2-40B4-BE49-F238E27FC236}">
                <a16:creationId xmlns:a16="http://schemas.microsoft.com/office/drawing/2014/main" id="{4A682599-C58A-43F2-BA44-FFF9718A49BA}"/>
              </a:ext>
            </a:extLst>
          </p:cNvPr>
          <p:cNvSpPr/>
          <p:nvPr/>
        </p:nvSpPr>
        <p:spPr>
          <a:xfrm flipV="1">
            <a:off x="1536977" y="3138050"/>
            <a:ext cx="6766580" cy="266587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四角形: 角を丸くする 21">
            <a:extLst>
              <a:ext uri="{FF2B5EF4-FFF2-40B4-BE49-F238E27FC236}">
                <a16:creationId xmlns:a16="http://schemas.microsoft.com/office/drawing/2014/main" id="{D7792360-423D-4214-8CA4-608BFAB32E66}"/>
              </a:ext>
            </a:extLst>
          </p:cNvPr>
          <p:cNvSpPr/>
          <p:nvPr/>
        </p:nvSpPr>
        <p:spPr>
          <a:xfrm>
            <a:off x="1392548" y="2125379"/>
            <a:ext cx="949927" cy="1479962"/>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kumimoji="1" lang="ja-JP" altLang="en-US" sz="1600" dirty="0"/>
              <a:t>職員が発見</a:t>
            </a:r>
            <a:endParaRPr kumimoji="1" lang="en-US" altLang="ja-JP" sz="1600" dirty="0"/>
          </a:p>
        </p:txBody>
      </p:sp>
      <p:pic>
        <p:nvPicPr>
          <p:cNvPr id="23" name="Picture 6">
            <a:extLst>
              <a:ext uri="{FF2B5EF4-FFF2-40B4-BE49-F238E27FC236}">
                <a16:creationId xmlns:a16="http://schemas.microsoft.com/office/drawing/2014/main" id="{6311389D-28D4-4C9D-8DBD-0DC768E8E9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1601" y="1667380"/>
            <a:ext cx="1379000" cy="126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41C954EC-FD9E-47C8-82FE-9795B511AF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575" y="4510211"/>
            <a:ext cx="1260000" cy="1260000"/>
          </a:xfrm>
          <a:prstGeom prst="rect">
            <a:avLst/>
          </a:prstGeom>
          <a:noFill/>
          <a:extLst>
            <a:ext uri="{909E8E84-426E-40DD-AFC4-6F175D3DCCD1}">
              <a14:hiddenFill xmlns:a14="http://schemas.microsoft.com/office/drawing/2010/main">
                <a:solidFill>
                  <a:srgbClr val="FFFFFF"/>
                </a:solidFill>
              </a14:hiddenFill>
            </a:ext>
          </a:extLst>
        </p:spPr>
      </p:pic>
      <p:sp>
        <p:nvSpPr>
          <p:cNvPr id="25" name="四角形: 角を丸くする 24">
            <a:extLst>
              <a:ext uri="{FF2B5EF4-FFF2-40B4-BE49-F238E27FC236}">
                <a16:creationId xmlns:a16="http://schemas.microsoft.com/office/drawing/2014/main" id="{646FF40E-308D-437A-97B1-B1CC0CB9CB25}"/>
              </a:ext>
            </a:extLst>
          </p:cNvPr>
          <p:cNvSpPr/>
          <p:nvPr/>
        </p:nvSpPr>
        <p:spPr>
          <a:xfrm>
            <a:off x="2437726" y="1557466"/>
            <a:ext cx="9476369" cy="2047875"/>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885C65AD-0336-4C6A-ACD0-2A75E18899B1}"/>
              </a:ext>
            </a:extLst>
          </p:cNvPr>
          <p:cNvSpPr/>
          <p:nvPr/>
        </p:nvSpPr>
        <p:spPr>
          <a:xfrm>
            <a:off x="2401864" y="4207437"/>
            <a:ext cx="9476369" cy="2047875"/>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27" name="図 26">
            <a:extLst>
              <a:ext uri="{FF2B5EF4-FFF2-40B4-BE49-F238E27FC236}">
                <a16:creationId xmlns:a16="http://schemas.microsoft.com/office/drawing/2014/main" id="{975D48C9-1710-445A-87FA-058F7AF5D46E}"/>
              </a:ext>
            </a:extLst>
          </p:cNvPr>
          <p:cNvPicPr>
            <a:picLocks noChangeAspect="1"/>
          </p:cNvPicPr>
          <p:nvPr/>
        </p:nvPicPr>
        <p:blipFill rotWithShape="1">
          <a:blip r:embed="rId5"/>
          <a:srcRect l="14667" t="15001" r="22500" b="19499"/>
          <a:stretch/>
        </p:blipFill>
        <p:spPr>
          <a:xfrm>
            <a:off x="3410533" y="2603440"/>
            <a:ext cx="1036035" cy="1080000"/>
          </a:xfrm>
          <a:prstGeom prst="rect">
            <a:avLst/>
          </a:prstGeom>
        </p:spPr>
      </p:pic>
      <p:sp>
        <p:nvSpPr>
          <p:cNvPr id="29" name="四角形: 角を丸くする 28">
            <a:extLst>
              <a:ext uri="{FF2B5EF4-FFF2-40B4-BE49-F238E27FC236}">
                <a16:creationId xmlns:a16="http://schemas.microsoft.com/office/drawing/2014/main" id="{627750BA-C94E-483A-840E-B548FA91469D}"/>
              </a:ext>
            </a:extLst>
          </p:cNvPr>
          <p:cNvSpPr/>
          <p:nvPr/>
        </p:nvSpPr>
        <p:spPr>
          <a:xfrm>
            <a:off x="4469242" y="1892863"/>
            <a:ext cx="949927" cy="1612639"/>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配置医師等に</a:t>
            </a:r>
            <a:endParaRPr lang="en-US" altLang="ja-JP" sz="1600" dirty="0"/>
          </a:p>
          <a:p>
            <a:pPr algn="ctr"/>
            <a:r>
              <a:rPr lang="ja-JP" altLang="en-US" sz="1600" dirty="0"/>
              <a:t>連絡</a:t>
            </a:r>
            <a:endParaRPr kumimoji="1" lang="en-US" altLang="ja-JP" sz="1600" dirty="0"/>
          </a:p>
        </p:txBody>
      </p:sp>
      <p:sp>
        <p:nvSpPr>
          <p:cNvPr id="30" name="四角形: 角を丸くする 29">
            <a:extLst>
              <a:ext uri="{FF2B5EF4-FFF2-40B4-BE49-F238E27FC236}">
                <a16:creationId xmlns:a16="http://schemas.microsoft.com/office/drawing/2014/main" id="{190634BD-81D0-488C-8F64-BD3A97B5E0AB}"/>
              </a:ext>
            </a:extLst>
          </p:cNvPr>
          <p:cNvSpPr/>
          <p:nvPr/>
        </p:nvSpPr>
        <p:spPr>
          <a:xfrm>
            <a:off x="5872893" y="1892863"/>
            <a:ext cx="949927" cy="1612639"/>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配置医師等が</a:t>
            </a:r>
            <a:endParaRPr lang="en-US" altLang="ja-JP" sz="1600" dirty="0"/>
          </a:p>
          <a:p>
            <a:pPr algn="ctr"/>
            <a:r>
              <a:rPr kumimoji="1" lang="ja-JP" altLang="en-US" sz="1600" dirty="0"/>
              <a:t>死亡確認</a:t>
            </a:r>
            <a:endParaRPr kumimoji="1" lang="en-US" altLang="ja-JP" sz="1600" dirty="0"/>
          </a:p>
        </p:txBody>
      </p:sp>
      <p:sp>
        <p:nvSpPr>
          <p:cNvPr id="31" name="四角形: 角を丸くする 30">
            <a:extLst>
              <a:ext uri="{FF2B5EF4-FFF2-40B4-BE49-F238E27FC236}">
                <a16:creationId xmlns:a16="http://schemas.microsoft.com/office/drawing/2014/main" id="{B3176C20-2CEF-48C7-B7E5-F5EF5F83F971}"/>
              </a:ext>
            </a:extLst>
          </p:cNvPr>
          <p:cNvSpPr/>
          <p:nvPr/>
        </p:nvSpPr>
        <p:spPr>
          <a:xfrm>
            <a:off x="8401191" y="1946030"/>
            <a:ext cx="949927" cy="1612639"/>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施設での看取り</a:t>
            </a:r>
            <a:endParaRPr kumimoji="1" lang="en-US" altLang="ja-JP" sz="1600" dirty="0"/>
          </a:p>
        </p:txBody>
      </p:sp>
      <p:sp>
        <p:nvSpPr>
          <p:cNvPr id="32" name="四角形: 角を丸くする 31">
            <a:extLst>
              <a:ext uri="{FF2B5EF4-FFF2-40B4-BE49-F238E27FC236}">
                <a16:creationId xmlns:a16="http://schemas.microsoft.com/office/drawing/2014/main" id="{05F167EC-C197-4064-ABDA-7F7D506EE5DD}"/>
              </a:ext>
            </a:extLst>
          </p:cNvPr>
          <p:cNvSpPr/>
          <p:nvPr/>
        </p:nvSpPr>
        <p:spPr>
          <a:xfrm>
            <a:off x="2590230" y="4478837"/>
            <a:ext cx="949927" cy="1670393"/>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救急隊到着</a:t>
            </a:r>
            <a:endParaRPr kumimoji="1" lang="en-US" altLang="ja-JP" sz="1600" dirty="0"/>
          </a:p>
        </p:txBody>
      </p:sp>
      <p:sp>
        <p:nvSpPr>
          <p:cNvPr id="33" name="四角形: 角を丸くする 32">
            <a:extLst>
              <a:ext uri="{FF2B5EF4-FFF2-40B4-BE49-F238E27FC236}">
                <a16:creationId xmlns:a16="http://schemas.microsoft.com/office/drawing/2014/main" id="{B045B762-2071-4C67-9379-04F0E847E3E0}"/>
              </a:ext>
            </a:extLst>
          </p:cNvPr>
          <p:cNvSpPr/>
          <p:nvPr/>
        </p:nvSpPr>
        <p:spPr>
          <a:xfrm>
            <a:off x="3810893" y="4487647"/>
            <a:ext cx="949927" cy="1670393"/>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心肺蘇生</a:t>
            </a:r>
            <a:endParaRPr kumimoji="1" lang="en-US" altLang="ja-JP" sz="1600" dirty="0"/>
          </a:p>
        </p:txBody>
      </p:sp>
      <p:sp>
        <p:nvSpPr>
          <p:cNvPr id="34" name="四角形: 角を丸くする 33">
            <a:extLst>
              <a:ext uri="{FF2B5EF4-FFF2-40B4-BE49-F238E27FC236}">
                <a16:creationId xmlns:a16="http://schemas.microsoft.com/office/drawing/2014/main" id="{1CBFDC70-947F-44A4-B049-74FF16267469}"/>
              </a:ext>
            </a:extLst>
          </p:cNvPr>
          <p:cNvSpPr/>
          <p:nvPr/>
        </p:nvSpPr>
        <p:spPr>
          <a:xfrm>
            <a:off x="5384236" y="4440507"/>
            <a:ext cx="1527402" cy="1717534"/>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心肺蘇生を</a:t>
            </a:r>
            <a:endParaRPr lang="en-US" altLang="ja-JP" sz="1600" dirty="0"/>
          </a:p>
          <a:p>
            <a:pPr algn="ctr"/>
            <a:r>
              <a:rPr kumimoji="1" lang="ja-JP" altLang="en-US" sz="1600" dirty="0"/>
              <a:t>継続し</a:t>
            </a:r>
            <a:endParaRPr kumimoji="1" lang="en-US" altLang="ja-JP" sz="1600" dirty="0"/>
          </a:p>
          <a:p>
            <a:pPr algn="ctr"/>
            <a:r>
              <a:rPr lang="ja-JP" altLang="en-US" sz="1600" dirty="0"/>
              <a:t>医療機関へ</a:t>
            </a:r>
            <a:endParaRPr lang="en-US" altLang="ja-JP" sz="1600" dirty="0"/>
          </a:p>
          <a:p>
            <a:pPr algn="ctr"/>
            <a:r>
              <a:rPr kumimoji="1" lang="ja-JP" altLang="en-US" sz="1600" dirty="0"/>
              <a:t>搬送</a:t>
            </a:r>
            <a:endParaRPr kumimoji="1" lang="en-US" altLang="ja-JP" sz="1600" dirty="0"/>
          </a:p>
        </p:txBody>
      </p:sp>
      <p:sp>
        <p:nvSpPr>
          <p:cNvPr id="35" name="四角形: 角を丸くする 34">
            <a:extLst>
              <a:ext uri="{FF2B5EF4-FFF2-40B4-BE49-F238E27FC236}">
                <a16:creationId xmlns:a16="http://schemas.microsoft.com/office/drawing/2014/main" id="{6AF4DD60-9FAB-43FE-B524-282CDF280B0B}"/>
              </a:ext>
            </a:extLst>
          </p:cNvPr>
          <p:cNvSpPr/>
          <p:nvPr/>
        </p:nvSpPr>
        <p:spPr>
          <a:xfrm>
            <a:off x="8373856" y="4383356"/>
            <a:ext cx="1201484" cy="1708010"/>
          </a:xfrm>
          <a:prstGeom prst="roundRect">
            <a:avLst/>
          </a:prstGeom>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t>搬送先医療機関</a:t>
            </a:r>
            <a:endParaRPr lang="en-US" altLang="ja-JP" sz="1600" dirty="0"/>
          </a:p>
          <a:p>
            <a:pPr algn="ctr"/>
            <a:r>
              <a:rPr kumimoji="1" lang="ja-JP" altLang="en-US" sz="1600" dirty="0"/>
              <a:t>での診察・治療</a:t>
            </a:r>
            <a:endParaRPr kumimoji="1" lang="en-US" altLang="ja-JP" sz="1600" dirty="0"/>
          </a:p>
          <a:p>
            <a:pPr algn="ctr"/>
            <a:r>
              <a:rPr lang="ja-JP" altLang="en-US" sz="1600" dirty="0"/>
              <a:t>・死亡確認</a:t>
            </a:r>
            <a:endParaRPr kumimoji="1" lang="en-US" altLang="ja-JP" sz="1600" dirty="0"/>
          </a:p>
        </p:txBody>
      </p:sp>
      <p:sp>
        <p:nvSpPr>
          <p:cNvPr id="36" name="四角形: 角を丸くする 35">
            <a:extLst>
              <a:ext uri="{FF2B5EF4-FFF2-40B4-BE49-F238E27FC236}">
                <a16:creationId xmlns:a16="http://schemas.microsoft.com/office/drawing/2014/main" id="{E4794D2F-75CF-4C27-A863-1E5E40AC95F8}"/>
              </a:ext>
            </a:extLst>
          </p:cNvPr>
          <p:cNvSpPr/>
          <p:nvPr/>
        </p:nvSpPr>
        <p:spPr>
          <a:xfrm>
            <a:off x="2437726" y="1351941"/>
            <a:ext cx="3798823" cy="385626"/>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r>
              <a:rPr lang="ja-JP" altLang="en-US" b="1" dirty="0">
                <a:latin typeface="ＭＳ ゴシック" panose="020B0609070205080204" pitchFamily="49" charset="-128"/>
                <a:ea typeface="ＭＳ ゴシック" panose="020B0609070205080204" pitchFamily="49" charset="-128"/>
              </a:rPr>
              <a:t>配置医師・かかりつけ医</a:t>
            </a:r>
            <a:r>
              <a:rPr kumimoji="1" lang="ja-JP" altLang="en-US" b="1" dirty="0">
                <a:latin typeface="ＭＳ ゴシック" panose="020B0609070205080204" pitchFamily="49" charset="-128"/>
                <a:ea typeface="ＭＳ ゴシック" panose="020B0609070205080204" pitchFamily="49" charset="-128"/>
              </a:rPr>
              <a:t>等に連絡</a:t>
            </a:r>
          </a:p>
        </p:txBody>
      </p:sp>
      <p:sp>
        <p:nvSpPr>
          <p:cNvPr id="37" name="四角形: 角を丸くする 36">
            <a:extLst>
              <a:ext uri="{FF2B5EF4-FFF2-40B4-BE49-F238E27FC236}">
                <a16:creationId xmlns:a16="http://schemas.microsoft.com/office/drawing/2014/main" id="{10613054-0695-4B34-8DC9-861DD155CB75}"/>
              </a:ext>
            </a:extLst>
          </p:cNvPr>
          <p:cNvSpPr/>
          <p:nvPr/>
        </p:nvSpPr>
        <p:spPr>
          <a:xfrm>
            <a:off x="2456293" y="3904921"/>
            <a:ext cx="1703889" cy="385626"/>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r>
              <a:rPr lang="ja-JP" altLang="en-US" b="1" dirty="0">
                <a:latin typeface="ＭＳ ゴシック" panose="020B0609070205080204" pitchFamily="49" charset="-128"/>
                <a:ea typeface="ＭＳ ゴシック" panose="020B0609070205080204" pitchFamily="49" charset="-128"/>
              </a:rPr>
              <a:t>救急車を要請</a:t>
            </a:r>
            <a:endParaRPr kumimoji="1" lang="ja-JP" altLang="en-US" b="1" dirty="0">
              <a:latin typeface="ＭＳ ゴシック" panose="020B0609070205080204" pitchFamily="49" charset="-128"/>
              <a:ea typeface="ＭＳ ゴシック" panose="020B0609070205080204" pitchFamily="49" charset="-128"/>
            </a:endParaRPr>
          </a:p>
        </p:txBody>
      </p:sp>
      <p:pic>
        <p:nvPicPr>
          <p:cNvPr id="39" name="図 38">
            <a:extLst>
              <a:ext uri="{FF2B5EF4-FFF2-40B4-BE49-F238E27FC236}">
                <a16:creationId xmlns:a16="http://schemas.microsoft.com/office/drawing/2014/main" id="{F4FBAB5E-F571-47D7-A5BF-01E0E3C26B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14585" y="1732957"/>
            <a:ext cx="2256000" cy="1692000"/>
          </a:xfrm>
          <a:prstGeom prst="rect">
            <a:avLst/>
          </a:prstGeom>
        </p:spPr>
      </p:pic>
      <p:sp>
        <p:nvSpPr>
          <p:cNvPr id="2" name="四角形: 角を丸くする 1">
            <a:extLst>
              <a:ext uri="{FF2B5EF4-FFF2-40B4-BE49-F238E27FC236}">
                <a16:creationId xmlns:a16="http://schemas.microsoft.com/office/drawing/2014/main" id="{302F3C32-049A-46DF-8646-1C543B6D73D5}"/>
              </a:ext>
            </a:extLst>
          </p:cNvPr>
          <p:cNvSpPr/>
          <p:nvPr/>
        </p:nvSpPr>
        <p:spPr>
          <a:xfrm>
            <a:off x="93339" y="229493"/>
            <a:ext cx="11954800" cy="94751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41176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D8A319-177D-4A25-89AB-64C5C0CAC438}"/>
              </a:ext>
            </a:extLst>
          </p:cNvPr>
          <p:cNvSpPr>
            <a:spLocks noGrp="1"/>
          </p:cNvSpPr>
          <p:nvPr>
            <p:ph type="title"/>
          </p:nvPr>
        </p:nvSpPr>
        <p:spPr>
          <a:xfrm>
            <a:off x="276225" y="288130"/>
            <a:ext cx="5362575" cy="785813"/>
          </a:xfrm>
          <a:ln>
            <a:noFill/>
          </a:ln>
        </p:spPr>
        <p:txBody>
          <a:bodyPr/>
          <a:lstStyle/>
          <a:p>
            <a:r>
              <a:rPr kumimoji="1" lang="ja-JP" altLang="en-US" dirty="0"/>
              <a:t>だから今、</a:t>
            </a:r>
            <a:r>
              <a:rPr kumimoji="1" lang="ja-JP" altLang="en-US" b="1" dirty="0">
                <a:ln w="22225">
                  <a:solidFill>
                    <a:schemeClr val="accent2"/>
                  </a:solidFill>
                  <a:prstDash val="solid"/>
                </a:ln>
                <a:solidFill>
                  <a:schemeClr val="accent2">
                    <a:lumMod val="40000"/>
                    <a:lumOff val="60000"/>
                  </a:schemeClr>
                </a:solidFill>
              </a:rPr>
              <a:t>人生会議</a:t>
            </a:r>
            <a:endParaRPr kumimoji="1" lang="ja-JP" altLang="en-US" dirty="0"/>
          </a:p>
        </p:txBody>
      </p:sp>
      <p:sp>
        <p:nvSpPr>
          <p:cNvPr id="4" name="正方形/長方形 3">
            <a:extLst>
              <a:ext uri="{FF2B5EF4-FFF2-40B4-BE49-F238E27FC236}">
                <a16:creationId xmlns:a16="http://schemas.microsoft.com/office/drawing/2014/main" id="{6E4D0C77-ED36-4DED-B3B6-A3F18114833F}"/>
              </a:ext>
            </a:extLst>
          </p:cNvPr>
          <p:cNvSpPr/>
          <p:nvPr/>
        </p:nvSpPr>
        <p:spPr>
          <a:xfrm>
            <a:off x="381000" y="1276350"/>
            <a:ext cx="11525250" cy="322897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dirty="0">
                <a:latin typeface="ＭＳ ゴシック" panose="020B0609070205080204" pitchFamily="49" charset="-128"/>
                <a:ea typeface="ＭＳ ゴシック" panose="020B0609070205080204" pitchFamily="49" charset="-128"/>
              </a:rPr>
              <a:t>　</a:t>
            </a:r>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誰でも、いつでも、命にかかわる大きなけがや病気をする可能性があります。</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000" dirty="0">
                <a:solidFill>
                  <a:schemeClr val="tx1"/>
                </a:solidFill>
                <a:latin typeface="HG丸ｺﾞｼｯｸM-PRO" panose="020F0600000000000000" pitchFamily="50" charset="-128"/>
                <a:ea typeface="HG丸ｺﾞｼｯｸM-PRO" panose="020F0600000000000000" pitchFamily="50" charset="-128"/>
              </a:rPr>
              <a:t>　</a:t>
            </a:r>
            <a:r>
              <a:rPr lang="ja-JP" altLang="en-US" sz="2000" spc="50" dirty="0">
                <a:solidFill>
                  <a:schemeClr val="tx1"/>
                </a:solidFill>
                <a:latin typeface="HG丸ｺﾞｼｯｸM-PRO" panose="020F0600000000000000" pitchFamily="50" charset="-128"/>
                <a:ea typeface="HG丸ｺﾞｼｯｸM-PRO" panose="020F0600000000000000" pitchFamily="50" charset="-128"/>
              </a:rPr>
              <a:t>自らが希望する医療やケアを受けるために大切にしていることや望んでいること、どこでどの</a:t>
            </a:r>
            <a:endParaRPr lang="en-US" altLang="ja-JP" sz="2000" spc="5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000" spc="50" dirty="0">
                <a:solidFill>
                  <a:schemeClr val="tx1"/>
                </a:solidFill>
                <a:latin typeface="HG丸ｺﾞｼｯｸM-PRO" panose="020F0600000000000000" pitchFamily="50" charset="-128"/>
                <a:ea typeface="HG丸ｺﾞｼｯｸM-PRO" panose="020F0600000000000000" pitchFamily="50" charset="-128"/>
              </a:rPr>
              <a:t>ような医療やケアを望むか自分自身で前もって考え、周囲の信頼できる人たちと話し合い、共有</a:t>
            </a:r>
            <a:endParaRPr lang="en-US" altLang="ja-JP" sz="2000" spc="5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しておくことを人生会議（ＡＣＰ：アドバンス・ケア・プランニング）といいます。</a:t>
            </a:r>
            <a:endParaRPr kumimoji="1" lang="en-US" altLang="ja-JP" sz="200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sz="2000" dirty="0">
                <a:solidFill>
                  <a:schemeClr val="tx1"/>
                </a:solidFill>
                <a:latin typeface="HG丸ｺﾞｼｯｸM-PRO" panose="020F0600000000000000" pitchFamily="50" charset="-128"/>
                <a:ea typeface="HG丸ｺﾞｼｯｸM-PRO" panose="020F0600000000000000" pitchFamily="50" charset="-128"/>
              </a:rPr>
              <a:t>　人生会議を重ねることであなたが自分の気持ち</a:t>
            </a:r>
            <a:r>
              <a:rPr lang="ja-JP" altLang="en-US" sz="2000" dirty="0">
                <a:solidFill>
                  <a:schemeClr val="tx1"/>
                </a:solidFill>
                <a:latin typeface="HG丸ｺﾞｼｯｸM-PRO" panose="020F0600000000000000" pitchFamily="50" charset="-128"/>
                <a:ea typeface="HG丸ｺﾞｼｯｸM-PRO" panose="020F0600000000000000" pitchFamily="50" charset="-128"/>
              </a:rPr>
              <a:t>を話せなくなった「もしものとき」に、あなたの</a:t>
            </a:r>
            <a:endParaRPr lang="en-US" altLang="ja-JP" sz="20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000" dirty="0">
                <a:solidFill>
                  <a:schemeClr val="tx1"/>
                </a:solidFill>
                <a:latin typeface="HG丸ｺﾞｼｯｸM-PRO" panose="020F0600000000000000" pitchFamily="50" charset="-128"/>
                <a:ea typeface="HG丸ｺﾞｼｯｸM-PRO" panose="020F0600000000000000" pitchFamily="50" charset="-128"/>
              </a:rPr>
              <a:t>心の声を伝えるかけがえのないものになり、あなたの大切な人の心のご負担を軽くするでしょう。</a:t>
            </a:r>
            <a:endParaRPr kumimoji="1" lang="ja-JP" altLang="en-US" sz="2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5" name="正方形/長方形 4">
            <a:extLst>
              <a:ext uri="{FF2B5EF4-FFF2-40B4-BE49-F238E27FC236}">
                <a16:creationId xmlns:a16="http://schemas.microsoft.com/office/drawing/2014/main" id="{71F22441-3381-49B1-BB16-52932FF3E166}"/>
              </a:ext>
            </a:extLst>
          </p:cNvPr>
          <p:cNvSpPr/>
          <p:nvPr/>
        </p:nvSpPr>
        <p:spPr>
          <a:xfrm>
            <a:off x="380999" y="4674395"/>
            <a:ext cx="11525250" cy="189547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b="1" i="0" dirty="0">
                <a:solidFill>
                  <a:schemeClr val="tx1"/>
                </a:solidFill>
                <a:effectLst/>
                <a:latin typeface="ＭＳ ゴシック" panose="020B0609070205080204" pitchFamily="49" charset="-128"/>
                <a:ea typeface="ＭＳ ゴシック" panose="020B0609070205080204" pitchFamily="49" charset="-128"/>
              </a:rPr>
              <a:t>大阪府ホームページ：人生会議（ＡＣＰ）啓発資材を配布しています</a:t>
            </a:r>
            <a:endParaRPr lang="en-US" altLang="ja-JP" b="1" i="0" dirty="0">
              <a:solidFill>
                <a:schemeClr val="tx1"/>
              </a:solidFill>
              <a:effectLst/>
              <a:latin typeface="ＭＳ ゴシック" panose="020B0609070205080204" pitchFamily="49" charset="-128"/>
              <a:ea typeface="ＭＳ ゴシック" panose="020B0609070205080204" pitchFamily="49" charset="-128"/>
            </a:endParaRPr>
          </a:p>
          <a:p>
            <a:r>
              <a:rPr lang="ja-JP" altLang="en-US" sz="1600" b="1" dirty="0">
                <a:solidFill>
                  <a:schemeClr val="tx1"/>
                </a:solidFill>
                <a:latin typeface="ＭＳ ゴシック" panose="020B0609070205080204" pitchFamily="49" charset="-128"/>
                <a:ea typeface="ＭＳ ゴシック" panose="020B0609070205080204" pitchFamily="49" charset="-128"/>
              </a:rPr>
              <a:t>　⇒</a:t>
            </a:r>
            <a:r>
              <a:rPr lang="ja-JP" altLang="en-US" sz="1600" dirty="0">
                <a:solidFill>
                  <a:schemeClr val="tx1"/>
                </a:solidFill>
                <a:latin typeface="ＭＳ ゴシック" panose="020B0609070205080204" pitchFamily="49" charset="-128"/>
                <a:ea typeface="ＭＳ ゴシック" panose="020B0609070205080204" pitchFamily="49" charset="-128"/>
                <a:hlinkClick r:id="rId2">
                  <a:extLst>
                    <a:ext uri="{A12FA001-AC4F-418D-AE19-62706E023703}">
                      <ahyp:hlinkClr xmlns:ahyp="http://schemas.microsoft.com/office/drawing/2018/hyperlinkcolor" val="tx"/>
                    </a:ext>
                  </a:extLst>
                </a:hlinkClick>
              </a:rPr>
              <a:t>人生会議（</a:t>
            </a:r>
            <a:r>
              <a:rPr lang="en-US" altLang="ja-JP" sz="1600" dirty="0">
                <a:solidFill>
                  <a:schemeClr val="tx1"/>
                </a:solidFill>
                <a:latin typeface="ＭＳ ゴシック" panose="020B0609070205080204" pitchFamily="49" charset="-128"/>
                <a:ea typeface="ＭＳ ゴシック" panose="020B0609070205080204" pitchFamily="49" charset="-128"/>
                <a:hlinkClick r:id="rId2">
                  <a:extLst>
                    <a:ext uri="{A12FA001-AC4F-418D-AE19-62706E023703}">
                      <ahyp:hlinkClr xmlns:ahyp="http://schemas.microsoft.com/office/drawing/2018/hyperlinkcolor" val="tx"/>
                    </a:ext>
                  </a:extLst>
                </a:hlinkClick>
              </a:rPr>
              <a:t>ACP</a:t>
            </a:r>
            <a:r>
              <a:rPr lang="ja-JP" altLang="en-US" sz="1600" dirty="0">
                <a:solidFill>
                  <a:schemeClr val="tx1"/>
                </a:solidFill>
                <a:latin typeface="ＭＳ ゴシック" panose="020B0609070205080204" pitchFamily="49" charset="-128"/>
                <a:ea typeface="ＭＳ ゴシック" panose="020B0609070205080204" pitchFamily="49" charset="-128"/>
                <a:hlinkClick r:id="rId2">
                  <a:extLst>
                    <a:ext uri="{A12FA001-AC4F-418D-AE19-62706E023703}">
                      <ahyp:hlinkClr xmlns:ahyp="http://schemas.microsoft.com/office/drawing/2018/hyperlinkcolor" val="tx"/>
                    </a:ext>
                  </a:extLst>
                </a:hlinkClick>
              </a:rPr>
              <a:t>）啓発資材を配布しています／大阪府（おおさかふ）ホームページ </a:t>
            </a:r>
            <a:r>
              <a:rPr lang="en-US" altLang="ja-JP" sz="1600" dirty="0">
                <a:solidFill>
                  <a:schemeClr val="tx1"/>
                </a:solidFill>
                <a:latin typeface="ＭＳ ゴシック" panose="020B0609070205080204" pitchFamily="49" charset="-128"/>
                <a:ea typeface="ＭＳ ゴシック" panose="020B0609070205080204" pitchFamily="49" charset="-128"/>
                <a:hlinkClick r:id="rId2">
                  <a:extLst>
                    <a:ext uri="{A12FA001-AC4F-418D-AE19-62706E023703}">
                      <ahyp:hlinkClr xmlns:ahyp="http://schemas.microsoft.com/office/drawing/2018/hyperlinkcolor" val="tx"/>
                    </a:ext>
                  </a:extLst>
                </a:hlinkClick>
              </a:rPr>
              <a:t>[Osaka Prefectural Government]</a:t>
            </a:r>
            <a:endParaRPr lang="en-US" altLang="ja-JP" sz="1600" b="1" i="0" dirty="0">
              <a:solidFill>
                <a:schemeClr val="tx1"/>
              </a:solidFill>
              <a:effectLst/>
              <a:latin typeface="ＭＳ ゴシック" panose="020B0609070205080204" pitchFamily="49" charset="-128"/>
              <a:ea typeface="ＭＳ ゴシック" panose="020B0609070205080204" pitchFamily="49" charset="-128"/>
            </a:endParaRPr>
          </a:p>
          <a:p>
            <a:r>
              <a:rPr lang="ja-JP" altLang="en-US" b="1" dirty="0">
                <a:solidFill>
                  <a:srgbClr val="222222"/>
                </a:solidFill>
                <a:latin typeface="游ゴシック" panose="020B0400000000000000" pitchFamily="50" charset="-128"/>
                <a:ea typeface="游ゴシック" panose="020B0400000000000000" pitchFamily="50" charset="-128"/>
              </a:rPr>
              <a:t>　　　　　　　　</a:t>
            </a:r>
            <a:r>
              <a:rPr lang="ja-JP" altLang="en-US" dirty="0">
                <a:solidFill>
                  <a:schemeClr val="tx1"/>
                </a:solidFill>
                <a:latin typeface="ＭＳ ゴシック" panose="020B0609070205080204" pitchFamily="49" charset="-128"/>
                <a:ea typeface="ＭＳ ゴシック" panose="020B0609070205080204" pitchFamily="49" charset="-128"/>
              </a:rPr>
              <a:t>（</a:t>
            </a:r>
            <a:r>
              <a:rPr lang="ja-JP" altLang="en-US" b="0" i="0" dirty="0">
                <a:solidFill>
                  <a:srgbClr val="000000"/>
                </a:solidFill>
                <a:effectLst/>
                <a:latin typeface="ＭＳ ゴシック" panose="020B0609070205080204" pitchFamily="49" charset="-128"/>
                <a:ea typeface="ＭＳ ゴシック" panose="020B0609070205080204" pitchFamily="49" charset="-128"/>
              </a:rPr>
              <a:t>健康医療部保健医療室保健医療企画課在宅医療推進グループ）</a:t>
            </a:r>
            <a:endParaRPr lang="en-US" altLang="ja-JP" dirty="0">
              <a:solidFill>
                <a:srgbClr val="000000"/>
              </a:solidFill>
              <a:latin typeface="ＭＳ ゴシック" panose="020B0609070205080204" pitchFamily="49" charset="-128"/>
              <a:ea typeface="ＭＳ ゴシック" panose="020B0609070205080204" pitchFamily="49" charset="-128"/>
            </a:endParaRPr>
          </a:p>
          <a:p>
            <a:endParaRPr lang="en-US" altLang="ja-JP" dirty="0">
              <a:solidFill>
                <a:schemeClr val="tx1"/>
              </a:solidFill>
              <a:hlinkClick r:id="rId3">
                <a:extLst>
                  <a:ext uri="{A12FA001-AC4F-418D-AE19-62706E023703}">
                    <ahyp:hlinkClr xmlns:ahyp="http://schemas.microsoft.com/office/drawing/2018/hyperlinkcolor" val="tx"/>
                  </a:ext>
                </a:extLst>
              </a:hlinkClick>
            </a:endParaRPr>
          </a:p>
          <a:p>
            <a:pPr algn="ctr"/>
            <a:r>
              <a:rPr lang="en-US" altLang="ja-JP" sz="2000" dirty="0">
                <a:solidFill>
                  <a:schemeClr val="tx1"/>
                </a:solidFill>
                <a:hlinkClick r:id="rId3">
                  <a:extLst>
                    <a:ext uri="{A12FA001-AC4F-418D-AE19-62706E023703}">
                      <ahyp:hlinkClr xmlns:ahyp="http://schemas.microsoft.com/office/drawing/2018/hyperlinkcolor" val="tx"/>
                    </a:ext>
                  </a:extLst>
                </a:hlinkClick>
              </a:rPr>
              <a:t>【</a:t>
            </a:r>
            <a:r>
              <a:rPr lang="ja-JP" altLang="en-US" sz="2000" dirty="0">
                <a:solidFill>
                  <a:schemeClr val="tx1"/>
                </a:solidFill>
                <a:hlinkClick r:id="rId3">
                  <a:extLst>
                    <a:ext uri="{A12FA001-AC4F-418D-AE19-62706E023703}">
                      <ahyp:hlinkClr xmlns:ahyp="http://schemas.microsoft.com/office/drawing/2018/hyperlinkcolor" val="tx"/>
                    </a:ext>
                  </a:extLst>
                </a:hlinkClick>
              </a:rPr>
              <a:t>人生会議アニメーション動画</a:t>
            </a:r>
            <a:r>
              <a:rPr lang="en-US" altLang="ja-JP" sz="2000" dirty="0">
                <a:solidFill>
                  <a:schemeClr val="tx1"/>
                </a:solidFill>
                <a:hlinkClick r:id="rId3">
                  <a:extLst>
                    <a:ext uri="{A12FA001-AC4F-418D-AE19-62706E023703}">
                      <ahyp:hlinkClr xmlns:ahyp="http://schemas.microsoft.com/office/drawing/2018/hyperlinkcolor" val="tx"/>
                    </a:ext>
                  </a:extLst>
                </a:hlinkClick>
              </a:rPr>
              <a:t>】</a:t>
            </a:r>
            <a:r>
              <a:rPr lang="ja-JP" altLang="en-US" sz="2000" dirty="0">
                <a:solidFill>
                  <a:schemeClr val="tx1"/>
                </a:solidFill>
                <a:hlinkClick r:id="rId3">
                  <a:extLst>
                    <a:ext uri="{A12FA001-AC4F-418D-AE19-62706E023703}">
                      <ahyp:hlinkClr xmlns:ahyp="http://schemas.microsoft.com/office/drawing/2018/hyperlinkcolor" val="tx"/>
                    </a:ext>
                  </a:extLst>
                </a:hlinkClick>
              </a:rPr>
              <a:t>人生会議</a:t>
            </a:r>
            <a:r>
              <a:rPr lang="en-US" altLang="ja-JP" sz="2000" dirty="0">
                <a:solidFill>
                  <a:schemeClr val="tx1"/>
                </a:solidFill>
                <a:hlinkClick r:id="rId3">
                  <a:extLst>
                    <a:ext uri="{A12FA001-AC4F-418D-AE19-62706E023703}">
                      <ahyp:hlinkClr xmlns:ahyp="http://schemas.microsoft.com/office/drawing/2018/hyperlinkcolor" val="tx"/>
                    </a:ext>
                  </a:extLst>
                </a:hlinkClick>
              </a:rPr>
              <a:t>―</a:t>
            </a:r>
            <a:r>
              <a:rPr lang="ja-JP" altLang="en-US" sz="2000" dirty="0">
                <a:solidFill>
                  <a:schemeClr val="tx1"/>
                </a:solidFill>
                <a:hlinkClick r:id="rId3">
                  <a:extLst>
                    <a:ext uri="{A12FA001-AC4F-418D-AE19-62706E023703}">
                      <ahyp:hlinkClr xmlns:ahyp="http://schemas.microsoft.com/office/drawing/2018/hyperlinkcolor" val="tx"/>
                    </a:ext>
                  </a:extLst>
                </a:hlinkClick>
              </a:rPr>
              <a:t>より良く生きるために</a:t>
            </a:r>
            <a:r>
              <a:rPr lang="en-US" altLang="ja-JP" sz="2000" dirty="0">
                <a:solidFill>
                  <a:schemeClr val="tx1"/>
                </a:solidFill>
                <a:hlinkClick r:id="rId3">
                  <a:extLst>
                    <a:ext uri="{A12FA001-AC4F-418D-AE19-62706E023703}">
                      <ahyp:hlinkClr xmlns:ahyp="http://schemas.microsoft.com/office/drawing/2018/hyperlinkcolor" val="tx"/>
                    </a:ext>
                  </a:extLst>
                </a:hlinkClick>
              </a:rPr>
              <a:t>―</a:t>
            </a:r>
            <a:endParaRPr kumimoji="1" lang="ja-JP" altLang="en-US" dirty="0">
              <a:solidFill>
                <a:schemeClr val="tx1"/>
              </a:solidFill>
            </a:endParaRPr>
          </a:p>
        </p:txBody>
      </p:sp>
      <p:pic>
        <p:nvPicPr>
          <p:cNvPr id="7" name="図 6">
            <a:extLst>
              <a:ext uri="{FF2B5EF4-FFF2-40B4-BE49-F238E27FC236}">
                <a16:creationId xmlns:a16="http://schemas.microsoft.com/office/drawing/2014/main" id="{B2D254C6-C9A9-498F-845E-B6EA2EE1F98D}"/>
              </a:ext>
            </a:extLst>
          </p:cNvPr>
          <p:cNvPicPr>
            <a:picLocks noChangeAspect="1"/>
          </p:cNvPicPr>
          <p:nvPr/>
        </p:nvPicPr>
        <p:blipFill rotWithShape="1">
          <a:blip r:embed="rId4"/>
          <a:srcRect l="64844" t="20139" r="26996" b="54444"/>
          <a:stretch/>
        </p:blipFill>
        <p:spPr>
          <a:xfrm>
            <a:off x="10696576" y="196509"/>
            <a:ext cx="1209674" cy="1957275"/>
          </a:xfrm>
          <a:prstGeom prst="rect">
            <a:avLst/>
          </a:prstGeom>
        </p:spPr>
      </p:pic>
    </p:spTree>
    <p:extLst>
      <p:ext uri="{BB962C8B-B14F-4D97-AF65-F5344CB8AC3E}">
        <p14:creationId xmlns:p14="http://schemas.microsoft.com/office/powerpoint/2010/main" val="2469982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B2D0D3A8-3263-40B0-8C98-24CCEE58C6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4103" y="30138"/>
            <a:ext cx="1832576" cy="1296000"/>
          </a:xfrm>
          <a:prstGeom prst="rect">
            <a:avLst/>
          </a:prstGeom>
        </p:spPr>
      </p:pic>
      <p:pic>
        <p:nvPicPr>
          <p:cNvPr id="9" name="図 8">
            <a:extLst>
              <a:ext uri="{FF2B5EF4-FFF2-40B4-BE49-F238E27FC236}">
                <a16:creationId xmlns:a16="http://schemas.microsoft.com/office/drawing/2014/main" id="{D0637DBC-2D2E-4618-979A-39175C5781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5248" y="138138"/>
            <a:ext cx="1613097" cy="1188000"/>
          </a:xfrm>
          <a:prstGeom prst="rect">
            <a:avLst/>
          </a:prstGeom>
        </p:spPr>
      </p:pic>
      <p:sp>
        <p:nvSpPr>
          <p:cNvPr id="4" name="正方形/長方形 3">
            <a:extLst>
              <a:ext uri="{FF2B5EF4-FFF2-40B4-BE49-F238E27FC236}">
                <a16:creationId xmlns:a16="http://schemas.microsoft.com/office/drawing/2014/main" id="{A721FA86-E8D2-4B6F-BAC2-0CD6F7809E4F}"/>
              </a:ext>
            </a:extLst>
          </p:cNvPr>
          <p:cNvSpPr/>
          <p:nvPr/>
        </p:nvSpPr>
        <p:spPr>
          <a:xfrm>
            <a:off x="171450" y="428625"/>
            <a:ext cx="4733925" cy="94297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400" dirty="0"/>
              <a:t>救急車を要請した場合でも･･･</a:t>
            </a:r>
          </a:p>
        </p:txBody>
      </p:sp>
      <p:sp>
        <p:nvSpPr>
          <p:cNvPr id="5" name="正方形/長方形 4">
            <a:extLst>
              <a:ext uri="{FF2B5EF4-FFF2-40B4-BE49-F238E27FC236}">
                <a16:creationId xmlns:a16="http://schemas.microsoft.com/office/drawing/2014/main" id="{1D5A6284-104B-4167-8AC4-2F1245F448B3}"/>
              </a:ext>
            </a:extLst>
          </p:cNvPr>
          <p:cNvSpPr/>
          <p:nvPr/>
        </p:nvSpPr>
        <p:spPr>
          <a:xfrm>
            <a:off x="309562" y="1312475"/>
            <a:ext cx="11572875" cy="5393725"/>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latin typeface="ＭＳ 明朝" panose="02020609040205080304" pitchFamily="17" charset="-128"/>
                <a:ea typeface="ＭＳ 明朝" panose="02020609040205080304" pitchFamily="17" charset="-128"/>
              </a:rPr>
              <a:t>　</a:t>
            </a:r>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利用者の救急搬送が必要となった場合に、病院や救急隊員から職員</a:t>
            </a:r>
            <a:r>
              <a:rPr lang="ja-JP" altLang="en-US" dirty="0">
                <a:solidFill>
                  <a:schemeClr val="tx1"/>
                </a:solidFill>
                <a:latin typeface="HG丸ｺﾞｼｯｸM-PRO" panose="020F0600000000000000" pitchFamily="50" charset="-128"/>
                <a:ea typeface="HG丸ｺﾞｼｯｸM-PRO" panose="020F0600000000000000" pitchFamily="50" charset="-128"/>
              </a:rPr>
              <a:t>の</a:t>
            </a:r>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付き添いの要請がされます。</a:t>
            </a:r>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endPar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　事業所等においては、利用者が適切に医療処置を受けることができるよう、緊急搬送時に付き添いいただいている一方で、事業所等の人員体制等によっては、必ずしも付き添いできない場合があることも想定されます。</a:t>
            </a:r>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endPar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　そのため、府健康医療部から、改めて救急搬送先となる医療機関に対して、救急搬送時に付き添いを求める際には、事業所等の実情を踏まえて過度な負担を求めることがないよう配慮を求めました。</a:t>
            </a:r>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しかしながら</a:t>
            </a:r>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、医療機関が付き添いを求める理由には、利用者の既往歴等の情報把握があります。</a:t>
            </a:r>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　緊急時に事業所等・救急隊双方が、</a:t>
            </a:r>
            <a:r>
              <a:rPr lang="ja-JP" altLang="en-US" dirty="0">
                <a:solidFill>
                  <a:schemeClr val="tx1"/>
                </a:solidFill>
                <a:latin typeface="HG丸ｺﾞｼｯｸM-PRO" panose="020F0600000000000000" pitchFamily="50" charset="-128"/>
                <a:ea typeface="HG丸ｺﾞｼｯｸM-PRO" panose="020F0600000000000000" pitchFamily="50" charset="-128"/>
              </a:rPr>
              <a:t>必要な対応が取れるよう、</a:t>
            </a:r>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事業所等で利用者の既往歴等をまとめておき、救急車を要請した場合でも、次ページの「別紙：情報共有シート」を救急隊員に情報提供し、スムーズな対応が可能となるようご協力をお願いします。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chemeClr val="tx1"/>
                </a:solidFill>
                <a:latin typeface="HG丸ｺﾞｼｯｸM-PRO" panose="020F0600000000000000" pitchFamily="50" charset="-128"/>
                <a:ea typeface="HG丸ｺﾞｼｯｸM-PRO" panose="020F0600000000000000" pitchFamily="50" charset="-128"/>
              </a:rPr>
              <a:t>　利用者の体調急変に備え、日頃より、利用者の既往歴等を把握し、別紙をご参考におまとめください。</a:t>
            </a:r>
            <a:endParaRPr lang="en-US" altLang="ja-JP" sz="1800" b="0" i="0" u="none" strike="noStrike" baseline="0" dirty="0">
              <a:solidFill>
                <a:schemeClr val="tx1"/>
              </a:solidFill>
              <a:latin typeface="HG丸ｺﾞｼｯｸM-PRO" panose="020F0600000000000000" pitchFamily="50" charset="-128"/>
              <a:ea typeface="HG丸ｺﾞｼｯｸM-PRO" panose="020F0600000000000000" pitchFamily="50" charset="-128"/>
            </a:endParaRPr>
          </a:p>
          <a:p>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kumimoji="1" lang="en-US" altLang="ja-JP" dirty="0">
                <a:solidFill>
                  <a:schemeClr val="tx1"/>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なお、誤って救急要請した場合でも、ご本人や家族の希望に基づき、かかりつけ医の判断を仰いだ上で、</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施設や在宅での看取りを行う取組が一部の地域では始まっています。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kumimoji="1" lang="ja-JP" altLang="en-US" dirty="0">
                <a:solidFill>
                  <a:schemeClr val="tx1"/>
                </a:solidFill>
                <a:latin typeface="HG丸ｺﾞｼｯｸM-PRO" panose="020F0600000000000000" pitchFamily="50" charset="-128"/>
                <a:ea typeface="HG丸ｺﾞｼｯｸM-PRO" panose="020F0600000000000000" pitchFamily="50" charset="-128"/>
              </a:rPr>
              <a:t>　その場合も、施設利用者の情報の共有が重要となってきます。</a:t>
            </a:r>
            <a:endParaRPr kumimoji="1"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82239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BA5C4E87-F6DC-4657-9694-912439CC48BA}"/>
              </a:ext>
            </a:extLst>
          </p:cNvPr>
          <p:cNvPicPr>
            <a:picLocks noChangeAspect="1"/>
          </p:cNvPicPr>
          <p:nvPr/>
        </p:nvPicPr>
        <p:blipFill rotWithShape="1">
          <a:blip r:embed="rId2"/>
          <a:srcRect l="1997" t="20555" r="1388" b="6528"/>
          <a:stretch/>
        </p:blipFill>
        <p:spPr>
          <a:xfrm>
            <a:off x="372000" y="1409699"/>
            <a:ext cx="11448000" cy="5400000"/>
          </a:xfrm>
          <a:prstGeom prst="rect">
            <a:avLst/>
          </a:prstGeom>
        </p:spPr>
      </p:pic>
      <p:sp>
        <p:nvSpPr>
          <p:cNvPr id="16" name="四角形: 角を丸くする 15">
            <a:extLst>
              <a:ext uri="{FF2B5EF4-FFF2-40B4-BE49-F238E27FC236}">
                <a16:creationId xmlns:a16="http://schemas.microsoft.com/office/drawing/2014/main" id="{ACB142FB-72A1-4EB7-8986-42693F5ADA24}"/>
              </a:ext>
            </a:extLst>
          </p:cNvPr>
          <p:cNvSpPr/>
          <p:nvPr/>
        </p:nvSpPr>
        <p:spPr>
          <a:xfrm>
            <a:off x="372000" y="285751"/>
            <a:ext cx="3942825" cy="609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dirty="0"/>
              <a:t>別紙：情報共有シート（参考様式）</a:t>
            </a:r>
            <a:endParaRPr kumimoji="1" lang="ja-JP" altLang="en-US" dirty="0"/>
          </a:p>
        </p:txBody>
      </p:sp>
      <p:sp>
        <p:nvSpPr>
          <p:cNvPr id="17" name="正方形/長方形 16">
            <a:extLst>
              <a:ext uri="{FF2B5EF4-FFF2-40B4-BE49-F238E27FC236}">
                <a16:creationId xmlns:a16="http://schemas.microsoft.com/office/drawing/2014/main" id="{39FC542D-E42E-48FF-A3DA-846D645CBC41}"/>
              </a:ext>
            </a:extLst>
          </p:cNvPr>
          <p:cNvSpPr/>
          <p:nvPr/>
        </p:nvSpPr>
        <p:spPr>
          <a:xfrm>
            <a:off x="372000" y="1033462"/>
            <a:ext cx="11629500" cy="34289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dirty="0"/>
              <a:t>　　</a:t>
            </a:r>
            <a:r>
              <a:rPr kumimoji="1" lang="en-US" altLang="ja-JP" dirty="0"/>
              <a:t>※</a:t>
            </a:r>
            <a:r>
              <a:rPr kumimoji="1" lang="ja-JP" altLang="en-US" dirty="0"/>
              <a:t>この様式は、参考様式です。項目の追加等は自由です。</a:t>
            </a:r>
          </a:p>
        </p:txBody>
      </p:sp>
      <p:pic>
        <p:nvPicPr>
          <p:cNvPr id="1032" name="Picture 8">
            <a:extLst>
              <a:ext uri="{FF2B5EF4-FFF2-40B4-BE49-F238E27FC236}">
                <a16:creationId xmlns:a16="http://schemas.microsoft.com/office/drawing/2014/main" id="{8EBC079C-C2D1-49C2-91C1-20BDA60DDD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6917" y="4376738"/>
            <a:ext cx="3181074" cy="18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72941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TotalTime>
  <Words>681</Words>
  <Application>Microsoft Office PowerPoint</Application>
  <PresentationFormat>ワイド画面</PresentationFormat>
  <Paragraphs>56</Paragraphs>
  <Slides>5</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vt:i4>
      </vt:variant>
    </vt:vector>
  </HeadingPairs>
  <TitlesOfParts>
    <vt:vector size="12" baseType="lpstr">
      <vt:lpstr>HG丸ｺﾞｼｯｸM-PRO</vt:lpstr>
      <vt:lpstr>ＭＳ ゴシック</vt:lpstr>
      <vt:lpstr>ＭＳ 明朝</vt:lpstr>
      <vt:lpstr>游ゴシック</vt:lpstr>
      <vt:lpstr>游ゴシック Light</vt:lpstr>
      <vt:lpstr>Arial</vt:lpstr>
      <vt:lpstr>Office テーマ</vt:lpstr>
      <vt:lpstr>PowerPoint プレゼンテーション</vt:lpstr>
      <vt:lpstr>PowerPoint プレゼンテーション</vt:lpstr>
      <vt:lpstr>だから今、人生会議</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鎌田　佳宏</dc:creator>
  <cp:lastModifiedBy>岡田　敦子</cp:lastModifiedBy>
  <cp:revision>36</cp:revision>
  <cp:lastPrinted>2025-03-14T03:17:22Z</cp:lastPrinted>
  <dcterms:created xsi:type="dcterms:W3CDTF">2025-03-13T00:05:26Z</dcterms:created>
  <dcterms:modified xsi:type="dcterms:W3CDTF">2025-03-17T09:51:11Z</dcterms:modified>
</cp:coreProperties>
</file>