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6" r:id="rId1"/>
  </p:sldMasterIdLst>
  <p:notesMasterIdLst>
    <p:notesMasterId r:id="rId4"/>
  </p:notesMasterIdLst>
  <p:handoutMasterIdLst>
    <p:handoutMasterId r:id="rId5"/>
  </p:handoutMasterIdLst>
  <p:sldIdLst>
    <p:sldId id="297" r:id="rId2"/>
    <p:sldId id="302" r:id="rId3"/>
  </p:sldIdLst>
  <p:sldSz cx="9906000" cy="6858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osaka-CL263" initials="o" lastIdx="16" clrIdx="0"/>
  <p:cmAuthor id="1" name="osaka-CL267" initials="o" lastIdx="2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DC4892"/>
    <a:srgbClr val="FFFF85"/>
    <a:srgbClr val="D62A80"/>
    <a:srgbClr val="FF99CC"/>
    <a:srgbClr val="FFCCFF"/>
    <a:srgbClr val="FFFFCC"/>
    <a:srgbClr val="FFFF99"/>
    <a:srgbClr val="F331BC"/>
    <a:srgbClr val="C5F1C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738" autoAdjust="0"/>
    <p:restoredTop sz="96233" autoAdjust="0"/>
  </p:normalViewPr>
  <p:slideViewPr>
    <p:cSldViewPr>
      <p:cViewPr varScale="1">
        <p:scale>
          <a:sx n="115" d="100"/>
          <a:sy n="115" d="100"/>
        </p:scale>
        <p:origin x="1386" y="108"/>
      </p:cViewPr>
      <p:guideLst>
        <p:guide orient="horz" pos="2160"/>
        <p:guide pos="3120"/>
      </p:guideLst>
    </p:cSldViewPr>
  </p:slideViewPr>
  <p:notesTextViewPr>
    <p:cViewPr>
      <p:scale>
        <a:sx n="50" d="100"/>
        <a:sy n="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a:extLst>
              <a:ext uri="{FF2B5EF4-FFF2-40B4-BE49-F238E27FC236}">
                <a16:creationId xmlns:a16="http://schemas.microsoft.com/office/drawing/2014/main" id="{757173DD-40DF-47B9-B379-2BBF8BA34358}"/>
              </a:ext>
            </a:extLst>
          </p:cNvPr>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a:extLst>
              <a:ext uri="{FF2B5EF4-FFF2-40B4-BE49-F238E27FC236}">
                <a16:creationId xmlns:a16="http://schemas.microsoft.com/office/drawing/2014/main" id="{BAF10BE1-81F5-4811-9946-4B8D9F8C7B13}"/>
              </a:ext>
            </a:extLst>
          </p:cNvPr>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98187188-5DED-4EBE-BE9C-EF139C17F334}" type="datetimeFigureOut">
              <a:rPr kumimoji="1" lang="ja-JP" altLang="en-US" smtClean="0"/>
              <a:t>2024/5/7</a:t>
            </a:fld>
            <a:endParaRPr kumimoji="1" lang="ja-JP" altLang="en-US"/>
          </a:p>
        </p:txBody>
      </p:sp>
      <p:sp>
        <p:nvSpPr>
          <p:cNvPr id="4" name="フッター プレースホルダー 3">
            <a:extLst>
              <a:ext uri="{FF2B5EF4-FFF2-40B4-BE49-F238E27FC236}">
                <a16:creationId xmlns:a16="http://schemas.microsoft.com/office/drawing/2014/main" id="{4BAB5B80-3278-447F-87D9-87775597B412}"/>
              </a:ext>
            </a:extLst>
          </p:cNvPr>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r>
              <a:rPr kumimoji="1" lang="en-US" altLang="ja-JP"/>
              <a:t>19</a:t>
            </a:r>
            <a:endParaRPr kumimoji="1" lang="ja-JP" altLang="en-US"/>
          </a:p>
        </p:txBody>
      </p:sp>
      <p:sp>
        <p:nvSpPr>
          <p:cNvPr id="5" name="スライド番号プレースホルダー 4">
            <a:extLst>
              <a:ext uri="{FF2B5EF4-FFF2-40B4-BE49-F238E27FC236}">
                <a16:creationId xmlns:a16="http://schemas.microsoft.com/office/drawing/2014/main" id="{82AA77AB-3040-468B-8119-19AFA55F1F72}"/>
              </a:ext>
            </a:extLst>
          </p:cNvPr>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D98AF3B1-EA6C-4935-B434-D59BFD6E5662}" type="slidenum">
              <a:rPr kumimoji="1" lang="ja-JP" altLang="en-US" smtClean="0"/>
              <a:t>‹#›</a:t>
            </a:fld>
            <a:endParaRPr kumimoji="1" lang="ja-JP" altLang="en-US"/>
          </a:p>
        </p:txBody>
      </p:sp>
    </p:spTree>
    <p:extLst>
      <p:ext uri="{BB962C8B-B14F-4D97-AF65-F5344CB8AC3E}">
        <p14:creationId xmlns:p14="http://schemas.microsoft.com/office/powerpoint/2010/main" val="3040391318"/>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kumimoji="1" lang="ja-JP" altLang="en-US" dirty="0"/>
          </a:p>
        </p:txBody>
      </p:sp>
      <p:sp>
        <p:nvSpPr>
          <p:cNvPr id="3" name="日付プレースホルダー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7F3D347D-A7B6-4225-AD66-BE88D267DD53}" type="datetimeFigureOut">
              <a:rPr kumimoji="1" lang="ja-JP" altLang="en-US" smtClean="0"/>
              <a:t>2024/5/7</a:t>
            </a:fld>
            <a:endParaRPr kumimoji="1" lang="ja-JP" altLang="en-US" dirty="0"/>
          </a:p>
        </p:txBody>
      </p:sp>
      <p:sp>
        <p:nvSpPr>
          <p:cNvPr id="4" name="スライド イメージ プレースホルダー 3"/>
          <p:cNvSpPr>
            <a:spLocks noGrp="1" noRot="1" noChangeAspect="1"/>
          </p:cNvSpPr>
          <p:nvPr>
            <p:ph type="sldImg" idx="2"/>
          </p:nvPr>
        </p:nvSpPr>
        <p:spPr>
          <a:xfrm>
            <a:off x="712788" y="746125"/>
            <a:ext cx="5381625" cy="3725863"/>
          </a:xfrm>
          <a:prstGeom prst="rect">
            <a:avLst/>
          </a:prstGeom>
          <a:noFill/>
          <a:ln w="12700">
            <a:solidFill>
              <a:prstClr val="black"/>
            </a:solidFill>
          </a:ln>
        </p:spPr>
        <p:txBody>
          <a:bodyPr vert="horz" lIns="91440" tIns="45720" rIns="91440" bIns="45720" rtlCol="0" anchor="ctr"/>
          <a:lstStyle/>
          <a:p>
            <a:endParaRPr lang="ja-JP" altLang="en-US" dirty="0"/>
          </a:p>
        </p:txBody>
      </p:sp>
      <p:sp>
        <p:nvSpPr>
          <p:cNvPr id="5" name="ノート プレースホルダー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r>
              <a:rPr kumimoji="1" lang="en-US" altLang="ja-JP"/>
              <a:t>19</a:t>
            </a:r>
            <a:endParaRPr kumimoji="1" lang="ja-JP" altLang="en-US" dirty="0"/>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EEDA94B6-1FB3-4DF7-BEC4-59AFC6DD8E23}" type="slidenum">
              <a:rPr kumimoji="1" lang="ja-JP" altLang="en-US" smtClean="0"/>
              <a:t>‹#›</a:t>
            </a:fld>
            <a:endParaRPr kumimoji="1" lang="ja-JP" altLang="en-US" dirty="0"/>
          </a:p>
        </p:txBody>
      </p:sp>
    </p:spTree>
    <p:extLst>
      <p:ext uri="{BB962C8B-B14F-4D97-AF65-F5344CB8AC3E}">
        <p14:creationId xmlns:p14="http://schemas.microsoft.com/office/powerpoint/2010/main" val="1511660611"/>
      </p:ext>
    </p:extLst>
  </p:cSld>
  <p:clrMap bg1="lt1" tx1="dk1" bg2="lt2" tx2="dk2" accent1="accent1" accent2="accent2" accent3="accent3" accent4="accent4" accent5="accent5" accent6="accent6" hlink="hlink" folHlink="folHlink"/>
  <p:hf sldNum="0" hd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8" name="フッター プレースホルダー 7">
            <a:extLst>
              <a:ext uri="{FF2B5EF4-FFF2-40B4-BE49-F238E27FC236}">
                <a16:creationId xmlns:a16="http://schemas.microsoft.com/office/drawing/2014/main" id="{0721A2BF-6BA8-405E-8883-A13897C20AB8}"/>
              </a:ext>
            </a:extLst>
          </p:cNvPr>
          <p:cNvSpPr>
            <a:spLocks noGrp="1"/>
          </p:cNvSpPr>
          <p:nvPr>
            <p:ph type="ftr" sz="quarter" idx="4"/>
          </p:nvPr>
        </p:nvSpPr>
        <p:spPr/>
        <p:txBody>
          <a:bodyPr/>
          <a:lstStyle/>
          <a:p>
            <a:r>
              <a:rPr kumimoji="1" lang="en-US" altLang="ja-JP"/>
              <a:t>19</a:t>
            </a:r>
            <a:endParaRPr kumimoji="1" lang="ja-JP" altLang="en-US" dirty="0"/>
          </a:p>
        </p:txBody>
      </p:sp>
    </p:spTree>
    <p:extLst>
      <p:ext uri="{BB962C8B-B14F-4D97-AF65-F5344CB8AC3E}">
        <p14:creationId xmlns:p14="http://schemas.microsoft.com/office/powerpoint/2010/main" val="21654904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8" name="フッター プレースホルダー 7">
            <a:extLst>
              <a:ext uri="{FF2B5EF4-FFF2-40B4-BE49-F238E27FC236}">
                <a16:creationId xmlns:a16="http://schemas.microsoft.com/office/drawing/2014/main" id="{13A1B02A-E6B0-4237-ADEC-4B683B05FFB7}"/>
              </a:ext>
            </a:extLst>
          </p:cNvPr>
          <p:cNvSpPr>
            <a:spLocks noGrp="1"/>
          </p:cNvSpPr>
          <p:nvPr>
            <p:ph type="ftr" sz="quarter" idx="4"/>
          </p:nvPr>
        </p:nvSpPr>
        <p:spPr/>
        <p:txBody>
          <a:bodyPr/>
          <a:lstStyle/>
          <a:p>
            <a:r>
              <a:rPr kumimoji="1" lang="en-US" altLang="ja-JP"/>
              <a:t>19</a:t>
            </a:r>
            <a:endParaRPr kumimoji="1" lang="ja-JP" altLang="en-US" dirty="0"/>
          </a:p>
        </p:txBody>
      </p:sp>
    </p:spTree>
    <p:extLst>
      <p:ext uri="{BB962C8B-B14F-4D97-AF65-F5344CB8AC3E}">
        <p14:creationId xmlns:p14="http://schemas.microsoft.com/office/powerpoint/2010/main" val="22717134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6"/>
            <a:ext cx="84201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6A00D2D8-C6AD-43CE-9B66-50AF3CCC6FBA}" type="datetime1">
              <a:rPr kumimoji="1" lang="ja-JP" altLang="en-US" smtClean="0"/>
              <a:t>2024/5/7</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15DAE3FC-6786-4D5B-881B-B4B6E608E090}" type="slidenum">
              <a:rPr kumimoji="1" lang="ja-JP" altLang="en-US" smtClean="0"/>
              <a:t>‹#›</a:t>
            </a:fld>
            <a:endParaRPr kumimoji="1" lang="ja-JP" altLang="en-US" dirty="0"/>
          </a:p>
        </p:txBody>
      </p:sp>
    </p:spTree>
    <p:extLst>
      <p:ext uri="{BB962C8B-B14F-4D97-AF65-F5344CB8AC3E}">
        <p14:creationId xmlns:p14="http://schemas.microsoft.com/office/powerpoint/2010/main" val="42352685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F0CA170C-FD96-4EEE-A2DB-7A0A79756DEC}" type="datetime1">
              <a:rPr kumimoji="1" lang="ja-JP" altLang="en-US" smtClean="0"/>
              <a:t>2024/5/7</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15DAE3FC-6786-4D5B-881B-B4B6E608E090}" type="slidenum">
              <a:rPr kumimoji="1" lang="ja-JP" altLang="en-US" smtClean="0"/>
              <a:t>‹#›</a:t>
            </a:fld>
            <a:endParaRPr kumimoji="1" lang="ja-JP" altLang="en-US" dirty="0"/>
          </a:p>
        </p:txBody>
      </p:sp>
    </p:spTree>
    <p:extLst>
      <p:ext uri="{BB962C8B-B14F-4D97-AF65-F5344CB8AC3E}">
        <p14:creationId xmlns:p14="http://schemas.microsoft.com/office/powerpoint/2010/main" val="2695913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9"/>
            <a:ext cx="222885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95300" y="274639"/>
            <a:ext cx="652145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9DB98C1E-E567-4096-8A42-AFC4AC665C84}" type="datetime1">
              <a:rPr kumimoji="1" lang="ja-JP" altLang="en-US" smtClean="0"/>
              <a:t>2024/5/7</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15DAE3FC-6786-4D5B-881B-B4B6E608E090}" type="slidenum">
              <a:rPr kumimoji="1" lang="ja-JP" altLang="en-US" smtClean="0"/>
              <a:t>‹#›</a:t>
            </a:fld>
            <a:endParaRPr kumimoji="1" lang="ja-JP" altLang="en-US" dirty="0"/>
          </a:p>
        </p:txBody>
      </p:sp>
    </p:spTree>
    <p:extLst>
      <p:ext uri="{BB962C8B-B14F-4D97-AF65-F5344CB8AC3E}">
        <p14:creationId xmlns:p14="http://schemas.microsoft.com/office/powerpoint/2010/main" val="21578290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0E100109-39BE-4DCA-8EBF-79FDA18B945B}" type="datetime1">
              <a:rPr kumimoji="1" lang="ja-JP" altLang="en-US" smtClean="0"/>
              <a:t>2024/5/7</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15DAE3FC-6786-4D5B-881B-B4B6E608E090}" type="slidenum">
              <a:rPr kumimoji="1" lang="ja-JP" altLang="en-US" smtClean="0"/>
              <a:t>‹#›</a:t>
            </a:fld>
            <a:endParaRPr kumimoji="1" lang="ja-JP" altLang="en-US" dirty="0"/>
          </a:p>
        </p:txBody>
      </p:sp>
    </p:spTree>
    <p:extLst>
      <p:ext uri="{BB962C8B-B14F-4D97-AF65-F5344CB8AC3E}">
        <p14:creationId xmlns:p14="http://schemas.microsoft.com/office/powerpoint/2010/main" val="21140600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506" y="4406901"/>
            <a:ext cx="84201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3FE0ED18-0663-4276-AD2B-31162825B052}" type="datetime1">
              <a:rPr kumimoji="1" lang="ja-JP" altLang="en-US" smtClean="0"/>
              <a:t>2024/5/7</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dirty="0"/>
          </a:p>
        </p:txBody>
      </p:sp>
      <p:sp>
        <p:nvSpPr>
          <p:cNvPr id="6" name="スライド番号プレースホルダー 5"/>
          <p:cNvSpPr>
            <a:spLocks noGrp="1"/>
          </p:cNvSpPr>
          <p:nvPr>
            <p:ph type="sldNum" sz="quarter" idx="12"/>
          </p:nvPr>
        </p:nvSpPr>
        <p:spPr/>
        <p:txBody>
          <a:bodyPr/>
          <a:lstStyle/>
          <a:p>
            <a:fld id="{15DAE3FC-6786-4D5B-881B-B4B6E608E090}" type="slidenum">
              <a:rPr kumimoji="1" lang="ja-JP" altLang="en-US" smtClean="0"/>
              <a:t>‹#›</a:t>
            </a:fld>
            <a:endParaRPr kumimoji="1" lang="ja-JP" altLang="en-US" dirty="0"/>
          </a:p>
        </p:txBody>
      </p:sp>
    </p:spTree>
    <p:extLst>
      <p:ext uri="{BB962C8B-B14F-4D97-AF65-F5344CB8AC3E}">
        <p14:creationId xmlns:p14="http://schemas.microsoft.com/office/powerpoint/2010/main" val="4690572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8A419104-1209-4EC7-B80F-B4E2259AFEE3}" type="datetime1">
              <a:rPr kumimoji="1" lang="ja-JP" altLang="en-US" smtClean="0"/>
              <a:t>2024/5/7</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15DAE3FC-6786-4D5B-881B-B4B6E608E090}" type="slidenum">
              <a:rPr kumimoji="1" lang="ja-JP" altLang="en-US" smtClean="0"/>
              <a:t>‹#›</a:t>
            </a:fld>
            <a:endParaRPr kumimoji="1" lang="ja-JP" altLang="en-US" dirty="0"/>
          </a:p>
        </p:txBody>
      </p:sp>
    </p:spTree>
    <p:extLst>
      <p:ext uri="{BB962C8B-B14F-4D97-AF65-F5344CB8AC3E}">
        <p14:creationId xmlns:p14="http://schemas.microsoft.com/office/powerpoint/2010/main" val="3453652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9E47BF9C-1B02-41D5-BC6E-3486E01CE619}" type="datetime1">
              <a:rPr kumimoji="1" lang="ja-JP" altLang="en-US" smtClean="0"/>
              <a:t>2024/5/7</a:t>
            </a:fld>
            <a:endParaRPr kumimoji="1" lang="ja-JP" altLang="en-US" dirty="0"/>
          </a:p>
        </p:txBody>
      </p:sp>
      <p:sp>
        <p:nvSpPr>
          <p:cNvPr id="8" name="フッター プレースホルダー 7"/>
          <p:cNvSpPr>
            <a:spLocks noGrp="1"/>
          </p:cNvSpPr>
          <p:nvPr>
            <p:ph type="ftr" sz="quarter" idx="11"/>
          </p:nvPr>
        </p:nvSpPr>
        <p:spPr/>
        <p:txBody>
          <a:bodyPr/>
          <a:lstStyle/>
          <a:p>
            <a:endParaRPr kumimoji="1" lang="ja-JP" altLang="en-US" dirty="0"/>
          </a:p>
        </p:txBody>
      </p:sp>
      <p:sp>
        <p:nvSpPr>
          <p:cNvPr id="9" name="スライド番号プレースホルダー 8"/>
          <p:cNvSpPr>
            <a:spLocks noGrp="1"/>
          </p:cNvSpPr>
          <p:nvPr>
            <p:ph type="sldNum" sz="quarter" idx="12"/>
          </p:nvPr>
        </p:nvSpPr>
        <p:spPr/>
        <p:txBody>
          <a:bodyPr/>
          <a:lstStyle/>
          <a:p>
            <a:fld id="{15DAE3FC-6786-4D5B-881B-B4B6E608E090}" type="slidenum">
              <a:rPr kumimoji="1" lang="ja-JP" altLang="en-US" smtClean="0"/>
              <a:t>‹#›</a:t>
            </a:fld>
            <a:endParaRPr kumimoji="1" lang="ja-JP" altLang="en-US" dirty="0"/>
          </a:p>
        </p:txBody>
      </p:sp>
    </p:spTree>
    <p:extLst>
      <p:ext uri="{BB962C8B-B14F-4D97-AF65-F5344CB8AC3E}">
        <p14:creationId xmlns:p14="http://schemas.microsoft.com/office/powerpoint/2010/main" val="42656738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3E456311-BE28-4602-BA6E-97DAD19B1D85}" type="datetime1">
              <a:rPr kumimoji="1" lang="ja-JP" altLang="en-US" smtClean="0"/>
              <a:t>2024/5/7</a:t>
            </a:fld>
            <a:endParaRPr kumimoji="1" lang="ja-JP" altLang="en-US" dirty="0"/>
          </a:p>
        </p:txBody>
      </p:sp>
      <p:sp>
        <p:nvSpPr>
          <p:cNvPr id="4" name="フッター プレースホルダー 3"/>
          <p:cNvSpPr>
            <a:spLocks noGrp="1"/>
          </p:cNvSpPr>
          <p:nvPr>
            <p:ph type="ftr" sz="quarter" idx="11"/>
          </p:nvPr>
        </p:nvSpPr>
        <p:spPr/>
        <p:txBody>
          <a:bodyPr/>
          <a:lstStyle/>
          <a:p>
            <a:endParaRPr kumimoji="1" lang="ja-JP" altLang="en-US" dirty="0"/>
          </a:p>
        </p:txBody>
      </p:sp>
      <p:sp>
        <p:nvSpPr>
          <p:cNvPr id="5" name="スライド番号プレースホルダー 4"/>
          <p:cNvSpPr>
            <a:spLocks noGrp="1"/>
          </p:cNvSpPr>
          <p:nvPr>
            <p:ph type="sldNum" sz="quarter" idx="12"/>
          </p:nvPr>
        </p:nvSpPr>
        <p:spPr/>
        <p:txBody>
          <a:bodyPr/>
          <a:lstStyle/>
          <a:p>
            <a:fld id="{15DAE3FC-6786-4D5B-881B-B4B6E608E090}" type="slidenum">
              <a:rPr kumimoji="1" lang="ja-JP" altLang="en-US" smtClean="0"/>
              <a:t>‹#›</a:t>
            </a:fld>
            <a:endParaRPr kumimoji="1" lang="ja-JP" altLang="en-US" dirty="0"/>
          </a:p>
        </p:txBody>
      </p:sp>
    </p:spTree>
    <p:extLst>
      <p:ext uri="{BB962C8B-B14F-4D97-AF65-F5344CB8AC3E}">
        <p14:creationId xmlns:p14="http://schemas.microsoft.com/office/powerpoint/2010/main" val="2845500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54827267-C49A-490C-A496-D7DE75A6F6D4}" type="datetime1">
              <a:rPr kumimoji="1" lang="ja-JP" altLang="en-US" smtClean="0"/>
              <a:t>2024/5/7</a:t>
            </a:fld>
            <a:endParaRPr kumimoji="1" lang="ja-JP" altLang="en-US" dirty="0"/>
          </a:p>
        </p:txBody>
      </p:sp>
      <p:sp>
        <p:nvSpPr>
          <p:cNvPr id="3" name="フッター プレースホルダー 2"/>
          <p:cNvSpPr>
            <a:spLocks noGrp="1"/>
          </p:cNvSpPr>
          <p:nvPr>
            <p:ph type="ftr" sz="quarter" idx="11"/>
          </p:nvPr>
        </p:nvSpPr>
        <p:spPr/>
        <p:txBody>
          <a:bodyPr/>
          <a:lstStyle/>
          <a:p>
            <a:endParaRPr kumimoji="1" lang="ja-JP" altLang="en-US" dirty="0"/>
          </a:p>
        </p:txBody>
      </p:sp>
      <p:sp>
        <p:nvSpPr>
          <p:cNvPr id="4" name="スライド番号プレースホルダー 3"/>
          <p:cNvSpPr>
            <a:spLocks noGrp="1"/>
          </p:cNvSpPr>
          <p:nvPr>
            <p:ph type="sldNum" sz="quarter" idx="12"/>
          </p:nvPr>
        </p:nvSpPr>
        <p:spPr/>
        <p:txBody>
          <a:bodyPr/>
          <a:lstStyle/>
          <a:p>
            <a:fld id="{15DAE3FC-6786-4D5B-881B-B4B6E608E090}" type="slidenum">
              <a:rPr kumimoji="1" lang="ja-JP" altLang="en-US" smtClean="0"/>
              <a:t>‹#›</a:t>
            </a:fld>
            <a:endParaRPr kumimoji="1" lang="ja-JP" altLang="en-US" dirty="0"/>
          </a:p>
        </p:txBody>
      </p:sp>
    </p:spTree>
    <p:extLst>
      <p:ext uri="{BB962C8B-B14F-4D97-AF65-F5344CB8AC3E}">
        <p14:creationId xmlns:p14="http://schemas.microsoft.com/office/powerpoint/2010/main" val="3954227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006"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51267577-8936-4358-8889-CEC3026E2EFC}" type="datetime1">
              <a:rPr kumimoji="1" lang="ja-JP" altLang="en-US" smtClean="0"/>
              <a:t>2024/5/7</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15DAE3FC-6786-4D5B-881B-B4B6E608E090}" type="slidenum">
              <a:rPr kumimoji="1" lang="ja-JP" altLang="en-US" smtClean="0"/>
              <a:t>‹#›</a:t>
            </a:fld>
            <a:endParaRPr kumimoji="1" lang="ja-JP" altLang="en-US" dirty="0"/>
          </a:p>
        </p:txBody>
      </p:sp>
    </p:spTree>
    <p:extLst>
      <p:ext uri="{BB962C8B-B14F-4D97-AF65-F5344CB8AC3E}">
        <p14:creationId xmlns:p14="http://schemas.microsoft.com/office/powerpoint/2010/main" val="601651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645" y="4800600"/>
            <a:ext cx="59436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4228CA90-DC56-4BE3-9826-CCF8A633EC1C}" type="datetime1">
              <a:rPr kumimoji="1" lang="ja-JP" altLang="en-US" smtClean="0"/>
              <a:t>2024/5/7</a:t>
            </a:fld>
            <a:endParaRPr kumimoji="1" lang="ja-JP" altLang="en-US" dirty="0"/>
          </a:p>
        </p:txBody>
      </p:sp>
      <p:sp>
        <p:nvSpPr>
          <p:cNvPr id="6" name="フッター プレースホルダー 5"/>
          <p:cNvSpPr>
            <a:spLocks noGrp="1"/>
          </p:cNvSpPr>
          <p:nvPr>
            <p:ph type="ftr" sz="quarter" idx="11"/>
          </p:nvPr>
        </p:nvSpPr>
        <p:spPr/>
        <p:txBody>
          <a:bodyPr/>
          <a:lstStyle/>
          <a:p>
            <a:endParaRPr kumimoji="1" lang="ja-JP" altLang="en-US" dirty="0"/>
          </a:p>
        </p:txBody>
      </p:sp>
      <p:sp>
        <p:nvSpPr>
          <p:cNvPr id="7" name="スライド番号プレースホルダー 6"/>
          <p:cNvSpPr>
            <a:spLocks noGrp="1"/>
          </p:cNvSpPr>
          <p:nvPr>
            <p:ph type="sldNum" sz="quarter" idx="12"/>
          </p:nvPr>
        </p:nvSpPr>
        <p:spPr/>
        <p:txBody>
          <a:bodyPr/>
          <a:lstStyle/>
          <a:p>
            <a:fld id="{15DAE3FC-6786-4D5B-881B-B4B6E608E090}" type="slidenum">
              <a:rPr kumimoji="1" lang="ja-JP" altLang="en-US" smtClean="0"/>
              <a:t>‹#›</a:t>
            </a:fld>
            <a:endParaRPr kumimoji="1" lang="ja-JP" altLang="en-US" dirty="0"/>
          </a:p>
        </p:txBody>
      </p:sp>
    </p:spTree>
    <p:extLst>
      <p:ext uri="{BB962C8B-B14F-4D97-AF65-F5344CB8AC3E}">
        <p14:creationId xmlns:p14="http://schemas.microsoft.com/office/powerpoint/2010/main" val="1659185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081CAC-2DFA-4235-8CF8-D8BCF9B8645A}" type="datetime1">
              <a:rPr kumimoji="1" lang="ja-JP" altLang="en-US" smtClean="0"/>
              <a:t>2024/5/7</a:t>
            </a:fld>
            <a:endParaRPr kumimoji="1" lang="ja-JP" altLang="en-US" dirty="0"/>
          </a:p>
        </p:txBody>
      </p:sp>
      <p:sp>
        <p:nvSpPr>
          <p:cNvPr id="5" name="フッター プレースホルダー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dirty="0"/>
          </a:p>
        </p:txBody>
      </p:sp>
      <p:sp>
        <p:nvSpPr>
          <p:cNvPr id="6" name="スライド番号プレースホルダー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5DAE3FC-6786-4D5B-881B-B4B6E608E090}" type="slidenum">
              <a:rPr kumimoji="1" lang="ja-JP" altLang="en-US" smtClean="0"/>
              <a:t>‹#›</a:t>
            </a:fld>
            <a:endParaRPr kumimoji="1" lang="ja-JP" altLang="en-US" dirty="0"/>
          </a:p>
        </p:txBody>
      </p:sp>
    </p:spTree>
    <p:extLst>
      <p:ext uri="{BB962C8B-B14F-4D97-AF65-F5344CB8AC3E}">
        <p14:creationId xmlns:p14="http://schemas.microsoft.com/office/powerpoint/2010/main" val="1535103096"/>
      </p:ext>
    </p:extLst>
  </p:cSld>
  <p:clrMap bg1="lt1" tx1="dk1" bg2="lt2" tx2="dk2" accent1="accent1" accent2="accent2" accent3="accent3" accent4="accent4" accent5="accent5" accent6="accent6" hlink="hlink" folHlink="folHlink"/>
  <p:sldLayoutIdLst>
    <p:sldLayoutId id="2147483757" r:id="rId1"/>
    <p:sldLayoutId id="2147483758" r:id="rId2"/>
    <p:sldLayoutId id="2147483759" r:id="rId3"/>
    <p:sldLayoutId id="2147483760" r:id="rId4"/>
    <p:sldLayoutId id="2147483761" r:id="rId5"/>
    <p:sldLayoutId id="2147483762" r:id="rId6"/>
    <p:sldLayoutId id="2147483763" r:id="rId7"/>
    <p:sldLayoutId id="2147483764" r:id="rId8"/>
    <p:sldLayoutId id="2147483765" r:id="rId9"/>
    <p:sldLayoutId id="2147483766" r:id="rId10"/>
    <p:sldLayoutId id="2147483767"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0" name="図 29"/>
          <p:cNvPicPr>
            <a:picLocks noChangeAspect="1"/>
          </p:cNvPicPr>
          <p:nvPr/>
        </p:nvPicPr>
        <p:blipFill rotWithShape="1">
          <a:blip r:embed="rId3"/>
          <a:srcRect l="496" t="18525" r="80629" b="28547"/>
          <a:stretch/>
        </p:blipFill>
        <p:spPr>
          <a:xfrm flipH="1">
            <a:off x="5395376" y="2912341"/>
            <a:ext cx="1213808" cy="1837276"/>
          </a:xfrm>
          <a:prstGeom prst="rect">
            <a:avLst/>
          </a:prstGeom>
          <a:effectLst>
            <a:glow rad="127000">
              <a:schemeClr val="accent1">
                <a:alpha val="0"/>
              </a:schemeClr>
            </a:glow>
            <a:softEdge rad="0"/>
          </a:effectLst>
        </p:spPr>
      </p:pic>
      <p:sp>
        <p:nvSpPr>
          <p:cNvPr id="14" name="テキスト ボックス 13"/>
          <p:cNvSpPr txBox="1"/>
          <p:nvPr/>
        </p:nvSpPr>
        <p:spPr>
          <a:xfrm>
            <a:off x="305850" y="3775099"/>
            <a:ext cx="9294301" cy="2569934"/>
          </a:xfrm>
          <a:prstGeom prst="rect">
            <a:avLst/>
          </a:prstGeom>
          <a:solidFill>
            <a:srgbClr val="FFFFCC"/>
          </a:solidFill>
          <a:ln w="28575">
            <a:solidFill>
              <a:schemeClr val="accent6"/>
            </a:solidFill>
            <a:prstDash val="lgDash"/>
          </a:ln>
        </p:spPr>
        <p:style>
          <a:lnRef idx="0">
            <a:scrgbClr r="0" g="0" b="0"/>
          </a:lnRef>
          <a:fillRef idx="0">
            <a:scrgbClr r="0" g="0" b="0"/>
          </a:fillRef>
          <a:effectRef idx="0">
            <a:scrgbClr r="0" g="0" b="0"/>
          </a:effectRef>
          <a:fontRef idx="minor">
            <a:schemeClr val="lt1"/>
          </a:fontRef>
        </p:style>
        <p:txBody>
          <a:bodyPr wrap="square" rtlCol="0">
            <a:spAutoFit/>
          </a:bodyPr>
          <a:lstStyle/>
          <a:p>
            <a:endParaRPr lang="en-US" altLang="ja-JP" sz="1600" b="1" dirty="0">
              <a:solidFill>
                <a:schemeClr val="tx1"/>
              </a:solidFill>
              <a:latin typeface="HG明朝B" panose="02020809000000000000" pitchFamily="17" charset="-128"/>
              <a:ea typeface="HG明朝B" panose="02020809000000000000" pitchFamily="17" charset="-128"/>
            </a:endParaRPr>
          </a:p>
          <a:p>
            <a:r>
              <a:rPr lang="ja-JP" altLang="en-US" sz="1600" b="1" dirty="0">
                <a:solidFill>
                  <a:schemeClr val="accent6">
                    <a:lumMod val="75000"/>
                  </a:schemeClr>
                </a:solidFill>
                <a:latin typeface="HG明朝B" panose="02020809000000000000" pitchFamily="17" charset="-128"/>
                <a:ea typeface="HG明朝B" panose="02020809000000000000" pitchFamily="17" charset="-128"/>
              </a:rPr>
              <a:t>★</a:t>
            </a:r>
            <a:r>
              <a:rPr lang="ja-JP" altLang="en-US" sz="1600" b="1" dirty="0">
                <a:solidFill>
                  <a:schemeClr val="tx1"/>
                </a:solidFill>
                <a:latin typeface="HG明朝B" panose="02020809000000000000" pitchFamily="17" charset="-128"/>
                <a:ea typeface="HG明朝B" panose="02020809000000000000" pitchFamily="17" charset="-128"/>
              </a:rPr>
              <a:t>返戻になる前に確認できる </a:t>
            </a:r>
            <a:r>
              <a:rPr lang="ja-JP" altLang="en-US" sz="2400" b="1" dirty="0">
                <a:solidFill>
                  <a:srgbClr val="FF0000"/>
                </a:solidFill>
                <a:latin typeface="HG明朝B" panose="02020809000000000000" pitchFamily="17" charset="-128"/>
                <a:ea typeface="HG明朝B" panose="02020809000000000000" pitchFamily="17" charset="-128"/>
              </a:rPr>
              <a:t>エラーがわかる！</a:t>
            </a:r>
            <a:endParaRPr lang="en-US" altLang="ja-JP" sz="2400" b="1" dirty="0">
              <a:solidFill>
                <a:srgbClr val="FF0000"/>
              </a:solidFill>
              <a:latin typeface="HG明朝B" panose="02020809000000000000" pitchFamily="17" charset="-128"/>
              <a:ea typeface="HG明朝B" panose="02020809000000000000" pitchFamily="17" charset="-128"/>
            </a:endParaRPr>
          </a:p>
          <a:p>
            <a:r>
              <a:rPr lang="ja-JP" altLang="en-US" sz="1400" dirty="0">
                <a:solidFill>
                  <a:schemeClr val="tx1"/>
                </a:solidFill>
                <a:latin typeface="HG明朝B" panose="02020809000000000000" pitchFamily="17" charset="-128"/>
                <a:ea typeface="HG明朝B" panose="02020809000000000000" pitchFamily="17" charset="-128"/>
              </a:rPr>
              <a:t>　</a:t>
            </a:r>
            <a:r>
              <a:rPr lang="ja-JP" altLang="en-US" sz="1400" dirty="0">
                <a:solidFill>
                  <a:schemeClr val="tx1"/>
                </a:solidFill>
                <a:latin typeface="+mn-ea"/>
              </a:rPr>
              <a:t>「Ｏｈ</a:t>
            </a:r>
            <a:r>
              <a:rPr lang="en-US" altLang="ja-JP" sz="1400" dirty="0">
                <a:solidFill>
                  <a:schemeClr val="tx1"/>
                </a:solidFill>
                <a:latin typeface="+mn-ea"/>
              </a:rPr>
              <a:t>!</a:t>
            </a:r>
            <a:r>
              <a:rPr lang="ja-JP" altLang="en-US" sz="1400" dirty="0">
                <a:solidFill>
                  <a:schemeClr val="tx1"/>
                </a:solidFill>
                <a:latin typeface="+mn-ea"/>
              </a:rPr>
              <a:t>Ｓｈｉｅｎ」では、本会での審査期間中に</a:t>
            </a:r>
            <a:r>
              <a:rPr lang="ja-JP" altLang="en-US" sz="1400" u="sng" dirty="0">
                <a:solidFill>
                  <a:schemeClr val="tx1"/>
                </a:solidFill>
                <a:latin typeface="+mn-ea"/>
              </a:rPr>
              <a:t>審査結果を確認</a:t>
            </a:r>
            <a:r>
              <a:rPr lang="ja-JP" altLang="en-US" sz="1400" dirty="0">
                <a:solidFill>
                  <a:schemeClr val="tx1"/>
                </a:solidFill>
                <a:latin typeface="+mn-ea"/>
              </a:rPr>
              <a:t>することができます！</a:t>
            </a:r>
            <a:endParaRPr lang="en-US" altLang="ja-JP" sz="1400" dirty="0">
              <a:solidFill>
                <a:schemeClr val="tx1"/>
              </a:solidFill>
              <a:latin typeface="+mn-ea"/>
            </a:endParaRPr>
          </a:p>
          <a:p>
            <a:endParaRPr lang="en-US" altLang="ja-JP" sz="500" b="1" dirty="0">
              <a:solidFill>
                <a:schemeClr val="tx1"/>
              </a:solidFill>
              <a:latin typeface="+mn-ea"/>
            </a:endParaRPr>
          </a:p>
          <a:p>
            <a:r>
              <a:rPr lang="ja-JP" altLang="en-US" sz="1600" b="1" dirty="0">
                <a:solidFill>
                  <a:schemeClr val="accent6">
                    <a:lumMod val="75000"/>
                  </a:schemeClr>
                </a:solidFill>
                <a:latin typeface="HG明朝B" panose="02020809000000000000" pitchFamily="17" charset="-128"/>
                <a:ea typeface="HG明朝B" panose="02020809000000000000" pitchFamily="17" charset="-128"/>
              </a:rPr>
              <a:t>★</a:t>
            </a:r>
            <a:r>
              <a:rPr lang="ja-JP" altLang="en-US" sz="1600" b="1" dirty="0">
                <a:solidFill>
                  <a:schemeClr val="tx1"/>
                </a:solidFill>
                <a:latin typeface="HG明朝B" panose="02020809000000000000" pitchFamily="17" charset="-128"/>
                <a:ea typeface="HG明朝B" panose="02020809000000000000" pitchFamily="17" charset="-128"/>
              </a:rPr>
              <a:t>請求にエラーがあった</a:t>
            </a:r>
            <a:r>
              <a:rPr lang="en-US" altLang="ja-JP" sz="1600" b="1" dirty="0">
                <a:solidFill>
                  <a:schemeClr val="tx1"/>
                </a:solidFill>
                <a:latin typeface="HG明朝B" panose="02020809000000000000" pitchFamily="17" charset="-128"/>
                <a:ea typeface="HG明朝B" panose="02020809000000000000" pitchFamily="17" charset="-128"/>
              </a:rPr>
              <a:t>…</a:t>
            </a:r>
            <a:r>
              <a:rPr lang="ja-JP" altLang="en-US" sz="1600" b="1" dirty="0">
                <a:solidFill>
                  <a:schemeClr val="tx1"/>
                </a:solidFill>
                <a:latin typeface="HG明朝B" panose="02020809000000000000" pitchFamily="17" charset="-128"/>
                <a:ea typeface="HG明朝B" panose="02020809000000000000" pitchFamily="17" charset="-128"/>
              </a:rPr>
              <a:t>そんなときでも大丈夫 </a:t>
            </a:r>
            <a:r>
              <a:rPr kumimoji="1" lang="ja-JP" altLang="en-US" sz="2400" b="1" dirty="0">
                <a:solidFill>
                  <a:srgbClr val="FF0000"/>
                </a:solidFill>
                <a:latin typeface="HG明朝B" panose="02020809000000000000" pitchFamily="17" charset="-128"/>
                <a:ea typeface="HG明朝B" panose="02020809000000000000" pitchFamily="17" charset="-128"/>
              </a:rPr>
              <a:t>請求の差し替え可能</a:t>
            </a:r>
            <a:r>
              <a:rPr lang="ja-JP" altLang="en-US" sz="2400" b="1" dirty="0">
                <a:solidFill>
                  <a:srgbClr val="FF0000"/>
                </a:solidFill>
                <a:latin typeface="HG明朝B" panose="02020809000000000000" pitchFamily="17" charset="-128"/>
                <a:ea typeface="HG明朝B" panose="02020809000000000000" pitchFamily="17" charset="-128"/>
              </a:rPr>
              <a:t>！</a:t>
            </a:r>
            <a:endParaRPr lang="en-US" altLang="ja-JP" sz="2400" b="1" dirty="0">
              <a:solidFill>
                <a:srgbClr val="FF0000"/>
              </a:solidFill>
              <a:latin typeface="HG明朝B" panose="02020809000000000000" pitchFamily="17" charset="-128"/>
              <a:ea typeface="HG明朝B" panose="02020809000000000000" pitchFamily="17" charset="-128"/>
            </a:endParaRPr>
          </a:p>
          <a:p>
            <a:r>
              <a:rPr lang="ja-JP" altLang="en-US" sz="1400" b="1" dirty="0">
                <a:solidFill>
                  <a:srgbClr val="FF0000"/>
                </a:solidFill>
                <a:latin typeface="HG明朝B" panose="02020809000000000000" pitchFamily="17" charset="-128"/>
                <a:ea typeface="HG明朝B" panose="02020809000000000000" pitchFamily="17" charset="-128"/>
              </a:rPr>
              <a:t>　</a:t>
            </a:r>
            <a:r>
              <a:rPr lang="ja-JP" altLang="en-US" sz="1400" dirty="0">
                <a:solidFill>
                  <a:schemeClr val="tx1"/>
                </a:solidFill>
                <a:latin typeface="+mn-ea"/>
              </a:rPr>
              <a:t>　請求データの差し替え期間</a:t>
            </a:r>
            <a:r>
              <a:rPr lang="en-US" altLang="ja-JP" sz="1400" dirty="0">
                <a:solidFill>
                  <a:schemeClr val="tx1"/>
                </a:solidFill>
                <a:latin typeface="+mn-ea"/>
              </a:rPr>
              <a:t>(※)</a:t>
            </a:r>
            <a:r>
              <a:rPr lang="ja-JP" altLang="en-US" sz="1400" dirty="0">
                <a:solidFill>
                  <a:schemeClr val="tx1"/>
                </a:solidFill>
                <a:latin typeface="+mn-ea"/>
              </a:rPr>
              <a:t>に誤ったデータを削除し、電子請求受付システムで再送信（請求情報の差し替え）を行う</a:t>
            </a:r>
            <a:endParaRPr lang="en-US" altLang="ja-JP" sz="1400" dirty="0">
              <a:solidFill>
                <a:schemeClr val="tx1"/>
              </a:solidFill>
              <a:latin typeface="+mn-ea"/>
            </a:endParaRPr>
          </a:p>
          <a:p>
            <a:r>
              <a:rPr lang="ja-JP" altLang="en-US" sz="1400" dirty="0">
                <a:solidFill>
                  <a:schemeClr val="tx1"/>
                </a:solidFill>
                <a:latin typeface="+mn-ea"/>
              </a:rPr>
              <a:t>　ことができます！ただし、差し替えは</a:t>
            </a:r>
            <a:r>
              <a:rPr lang="ja-JP" altLang="en-US" sz="1600" b="1" u="heavy" dirty="0">
                <a:solidFill>
                  <a:srgbClr val="FF0000"/>
                </a:solidFill>
                <a:uFill>
                  <a:solidFill>
                    <a:srgbClr val="FF0000"/>
                  </a:solidFill>
                </a:uFill>
                <a:latin typeface="+mn-ea"/>
              </a:rPr>
              <a:t>インターネット請求事業所</a:t>
            </a:r>
            <a:r>
              <a:rPr lang="en-US" altLang="ja-JP" sz="1600" b="1" u="heavy" dirty="0">
                <a:solidFill>
                  <a:srgbClr val="FF0000"/>
                </a:solidFill>
                <a:uFill>
                  <a:solidFill>
                    <a:srgbClr val="FF0000"/>
                  </a:solidFill>
                </a:uFill>
                <a:latin typeface="+mn-ea"/>
              </a:rPr>
              <a:t>(</a:t>
            </a:r>
            <a:r>
              <a:rPr lang="ja-JP" altLang="en-US" sz="1600" b="1" u="heavy" dirty="0">
                <a:solidFill>
                  <a:srgbClr val="FF0000"/>
                </a:solidFill>
                <a:uFill>
                  <a:solidFill>
                    <a:srgbClr val="FF0000"/>
                  </a:solidFill>
                </a:uFill>
                <a:latin typeface="+mn-ea"/>
              </a:rPr>
              <a:t>代理請求含む</a:t>
            </a:r>
            <a:r>
              <a:rPr lang="en-US" altLang="ja-JP" sz="1600" b="1" u="heavy" dirty="0">
                <a:solidFill>
                  <a:srgbClr val="FF0000"/>
                </a:solidFill>
                <a:uFill>
                  <a:solidFill>
                    <a:srgbClr val="FF0000"/>
                  </a:solidFill>
                </a:uFill>
                <a:latin typeface="+mn-ea"/>
              </a:rPr>
              <a:t>)</a:t>
            </a:r>
            <a:r>
              <a:rPr lang="ja-JP" altLang="en-US" sz="1600" b="1" u="heavy" dirty="0">
                <a:solidFill>
                  <a:srgbClr val="FF0000"/>
                </a:solidFill>
                <a:uFill>
                  <a:solidFill>
                    <a:srgbClr val="FF0000"/>
                  </a:solidFill>
                </a:uFill>
                <a:latin typeface="+mn-ea"/>
              </a:rPr>
              <a:t>のみ</a:t>
            </a:r>
          </a:p>
          <a:p>
            <a:r>
              <a:rPr lang="ja-JP" altLang="en-US" sz="1400" dirty="0">
                <a:solidFill>
                  <a:schemeClr val="tx1"/>
                </a:solidFill>
                <a:latin typeface="+mn-ea"/>
              </a:rPr>
              <a:t>　</a:t>
            </a:r>
            <a:r>
              <a:rPr lang="en-US" altLang="ja-JP" sz="1200" b="1" dirty="0">
                <a:solidFill>
                  <a:srgbClr val="0070C0"/>
                </a:solidFill>
                <a:latin typeface="+mn-ea"/>
              </a:rPr>
              <a:t>※</a:t>
            </a:r>
            <a:r>
              <a:rPr lang="ja-JP" altLang="en-US" sz="1200" b="1" dirty="0">
                <a:solidFill>
                  <a:srgbClr val="0070C0"/>
                </a:solidFill>
                <a:latin typeface="+mn-ea"/>
              </a:rPr>
              <a:t> 差し替え期間については、</a:t>
            </a:r>
            <a:r>
              <a:rPr lang="en-US" altLang="ja-JP" sz="1200" b="1" dirty="0" err="1">
                <a:solidFill>
                  <a:srgbClr val="0070C0"/>
                </a:solidFill>
                <a:latin typeface="+mn-ea"/>
              </a:rPr>
              <a:t>Oh!Shien</a:t>
            </a:r>
            <a:r>
              <a:rPr lang="ja-JP" altLang="en-US" sz="1200" b="1" dirty="0">
                <a:solidFill>
                  <a:srgbClr val="0070C0"/>
                </a:solidFill>
                <a:latin typeface="+mn-ea"/>
              </a:rPr>
              <a:t>にて公開しています。</a:t>
            </a:r>
            <a:endParaRPr lang="en-US" altLang="ja-JP" sz="500" b="1" dirty="0">
              <a:solidFill>
                <a:schemeClr val="tx1"/>
              </a:solidFill>
              <a:latin typeface="HG明朝B" panose="02020809000000000000" pitchFamily="17" charset="-128"/>
              <a:ea typeface="HG明朝B" panose="02020809000000000000" pitchFamily="17" charset="-128"/>
            </a:endParaRPr>
          </a:p>
          <a:p>
            <a:r>
              <a:rPr lang="ja-JP" altLang="en-US" sz="1600" b="1" dirty="0">
                <a:solidFill>
                  <a:schemeClr val="accent6">
                    <a:lumMod val="75000"/>
                  </a:schemeClr>
                </a:solidFill>
                <a:latin typeface="HG明朝B" panose="02020809000000000000" pitchFamily="17" charset="-128"/>
                <a:ea typeface="HG明朝B" panose="02020809000000000000" pitchFamily="17" charset="-128"/>
              </a:rPr>
              <a:t>★</a:t>
            </a:r>
            <a:r>
              <a:rPr lang="ja-JP" altLang="en-US" sz="1600" b="1" dirty="0">
                <a:solidFill>
                  <a:schemeClr val="tx1"/>
                </a:solidFill>
                <a:latin typeface="HG明朝B" panose="02020809000000000000" pitchFamily="17" charset="-128"/>
                <a:ea typeface="HG明朝B" panose="02020809000000000000" pitchFamily="17" charset="-128"/>
              </a:rPr>
              <a:t>さらにうれしい </a:t>
            </a:r>
            <a:r>
              <a:rPr lang="ja-JP" altLang="en-US" sz="2400" b="1" dirty="0">
                <a:solidFill>
                  <a:srgbClr val="FF0000"/>
                </a:solidFill>
                <a:latin typeface="HG明朝B" panose="02020809000000000000" pitchFamily="17" charset="-128"/>
                <a:ea typeface="HG明朝B" panose="02020809000000000000" pitchFamily="17" charset="-128"/>
              </a:rPr>
              <a:t>過去２年間の請求履歴や支払通知等が確認できる！</a:t>
            </a:r>
            <a:endParaRPr lang="en-US" altLang="ja-JP" sz="800" b="1" dirty="0">
              <a:solidFill>
                <a:srgbClr val="FF0000"/>
              </a:solidFill>
              <a:latin typeface="HG明朝B" panose="02020809000000000000" pitchFamily="17" charset="-128"/>
              <a:ea typeface="HG明朝B" panose="02020809000000000000" pitchFamily="17" charset="-128"/>
            </a:endParaRPr>
          </a:p>
          <a:p>
            <a:endParaRPr lang="en-US" altLang="ja-JP" sz="700" b="1" dirty="0">
              <a:solidFill>
                <a:srgbClr val="FF0000"/>
              </a:solidFill>
              <a:latin typeface="HG明朝B" panose="02020809000000000000" pitchFamily="17" charset="-128"/>
              <a:ea typeface="HG明朝B" panose="02020809000000000000" pitchFamily="17" charset="-128"/>
            </a:endParaRPr>
          </a:p>
        </p:txBody>
      </p:sp>
      <p:pic>
        <p:nvPicPr>
          <p:cNvPr id="16" name="図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97016" y="251659"/>
            <a:ext cx="1368152" cy="1458524"/>
          </a:xfrm>
          <a:prstGeom prst="rect">
            <a:avLst/>
          </a:prstGeom>
        </p:spPr>
      </p:pic>
      <p:sp>
        <p:nvSpPr>
          <p:cNvPr id="17" name="角丸四角形吹き出し 16"/>
          <p:cNvSpPr/>
          <p:nvPr/>
        </p:nvSpPr>
        <p:spPr>
          <a:xfrm>
            <a:off x="305850" y="296530"/>
            <a:ext cx="4719158" cy="1176550"/>
          </a:xfrm>
          <a:prstGeom prst="wedgeRoundRectCallout">
            <a:avLst>
              <a:gd name="adj1" fmla="val 56277"/>
              <a:gd name="adj2" fmla="val 8956"/>
              <a:gd name="adj3" fmla="val 16667"/>
            </a:avLst>
          </a:prstGeom>
          <a:solidFill>
            <a:schemeClr val="bg1">
              <a:lumMod val="50000"/>
            </a:schemeClr>
          </a:solidFill>
        </p:spPr>
        <p:style>
          <a:lnRef idx="1">
            <a:schemeClr val="dk1"/>
          </a:lnRef>
          <a:fillRef idx="3">
            <a:schemeClr val="dk1"/>
          </a:fillRef>
          <a:effectRef idx="2">
            <a:schemeClr val="dk1"/>
          </a:effectRef>
          <a:fontRef idx="minor">
            <a:schemeClr val="lt1"/>
          </a:fontRef>
        </p:style>
        <p:txBody>
          <a:bodyPr rtlCol="0" anchor="ctr"/>
          <a:lstStyle/>
          <a:p>
            <a:r>
              <a:rPr lang="ja-JP" altLang="en-US" sz="1500" b="1" dirty="0">
                <a:latin typeface="HG正楷書体-PRO" panose="03000600000000000000" pitchFamily="66" charset="-128"/>
                <a:ea typeface="HG正楷書体-PRO" panose="03000600000000000000" pitchFamily="66" charset="-128"/>
              </a:rPr>
              <a:t>介護保険</a:t>
            </a:r>
            <a:r>
              <a:rPr kumimoji="1" lang="ja-JP" altLang="en-US" sz="1500" b="1" dirty="0">
                <a:latin typeface="HG正楷書体-PRO" panose="03000600000000000000" pitchFamily="66" charset="-128"/>
                <a:ea typeface="HG正楷書体-PRO" panose="03000600000000000000" pitchFamily="66" charset="-128"/>
              </a:rPr>
              <a:t>の請求をしたけど、うっかり加算の区分を間違えて</a:t>
            </a:r>
            <a:r>
              <a:rPr lang="ja-JP" altLang="en-US" sz="1500" b="1" dirty="0">
                <a:latin typeface="HG正楷書体-PRO" panose="03000600000000000000" pitchFamily="66" charset="-128"/>
                <a:ea typeface="HG正楷書体-PRO" panose="03000600000000000000" pitchFamily="66" charset="-128"/>
              </a:rPr>
              <a:t>しまい</a:t>
            </a:r>
            <a:r>
              <a:rPr kumimoji="1" lang="ja-JP" altLang="en-US" sz="1500" b="1" dirty="0">
                <a:latin typeface="HG正楷書体-PRO" panose="03000600000000000000" pitchFamily="66" charset="-128"/>
                <a:ea typeface="HG正楷書体-PRO" panose="03000600000000000000" pitchFamily="66" charset="-128"/>
              </a:rPr>
              <a:t>ほとんど</a:t>
            </a:r>
            <a:r>
              <a:rPr lang="ja-JP" altLang="en-US" sz="1500" b="1" dirty="0">
                <a:latin typeface="HG正楷書体-PRO" panose="03000600000000000000" pitchFamily="66" charset="-128"/>
                <a:ea typeface="HG正楷書体-PRO" panose="03000600000000000000" pitchFamily="66" charset="-128"/>
              </a:rPr>
              <a:t>返戻になってしまった</a:t>
            </a:r>
            <a:r>
              <a:rPr lang="en-US" altLang="ja-JP" sz="1500" b="1" dirty="0">
                <a:latin typeface="HG正楷書体-PRO" panose="03000600000000000000" pitchFamily="66" charset="-128"/>
                <a:ea typeface="HG正楷書体-PRO" panose="03000600000000000000" pitchFamily="66" charset="-128"/>
              </a:rPr>
              <a:t>…</a:t>
            </a:r>
          </a:p>
          <a:p>
            <a:r>
              <a:rPr kumimoji="1" lang="ja-JP" altLang="en-US" sz="1500" b="1" dirty="0">
                <a:latin typeface="HG正楷書体-PRO" panose="03000600000000000000" pitchFamily="66" charset="-128"/>
                <a:ea typeface="HG正楷書体-PRO" panose="03000600000000000000" pitchFamily="66" charset="-128"/>
              </a:rPr>
              <a:t>今月の給付費が少ない</a:t>
            </a:r>
            <a:r>
              <a:rPr kumimoji="1" lang="en-US" altLang="ja-JP" sz="1500" b="1" dirty="0">
                <a:latin typeface="HG正楷書体-PRO" panose="03000600000000000000" pitchFamily="66" charset="-128"/>
                <a:ea typeface="HG正楷書体-PRO" panose="03000600000000000000" pitchFamily="66" charset="-128"/>
              </a:rPr>
              <a:t>…</a:t>
            </a:r>
            <a:endParaRPr kumimoji="1" lang="ja-JP" altLang="en-US" sz="1500" b="1" dirty="0">
              <a:latin typeface="HG正楷書体-PRO" panose="03000600000000000000" pitchFamily="66" charset="-128"/>
              <a:ea typeface="HG正楷書体-PRO" panose="03000600000000000000" pitchFamily="66" charset="-128"/>
            </a:endParaRPr>
          </a:p>
        </p:txBody>
      </p:sp>
      <p:sp>
        <p:nvSpPr>
          <p:cNvPr id="19" name="雲形吹き出し 18"/>
          <p:cNvSpPr/>
          <p:nvPr/>
        </p:nvSpPr>
        <p:spPr>
          <a:xfrm>
            <a:off x="6758443" y="394643"/>
            <a:ext cx="2841708" cy="1148449"/>
          </a:xfrm>
          <a:prstGeom prst="cloudCallout">
            <a:avLst>
              <a:gd name="adj1" fmla="val -66756"/>
              <a:gd name="adj2" fmla="val 4573"/>
            </a:avLst>
          </a:prstGeom>
          <a:solidFill>
            <a:srgbClr val="4BACC6"/>
          </a:solidFill>
        </p:spPr>
        <p:style>
          <a:lnRef idx="1">
            <a:schemeClr val="accent5"/>
          </a:lnRef>
          <a:fillRef idx="2">
            <a:schemeClr val="accent5"/>
          </a:fillRef>
          <a:effectRef idx="1">
            <a:schemeClr val="accent5"/>
          </a:effectRef>
          <a:fontRef idx="minor">
            <a:schemeClr val="dk1"/>
          </a:fontRef>
        </p:style>
        <p:txBody>
          <a:bodyPr rtlCol="0" anchor="b"/>
          <a:lstStyle/>
          <a:p>
            <a:pPr algn="ctr"/>
            <a:r>
              <a:rPr lang="ja-JP" altLang="en-US" sz="2000" b="1" dirty="0">
                <a:solidFill>
                  <a:schemeClr val="bg1"/>
                </a:solidFill>
              </a:rPr>
              <a:t>こんな経験は</a:t>
            </a:r>
            <a:endParaRPr lang="en-US" altLang="ja-JP" sz="2000" b="1" dirty="0">
              <a:solidFill>
                <a:schemeClr val="bg1"/>
              </a:solidFill>
            </a:endParaRPr>
          </a:p>
          <a:p>
            <a:pPr algn="ctr"/>
            <a:r>
              <a:rPr lang="ja-JP" altLang="en-US" sz="2000" b="1" dirty="0">
                <a:solidFill>
                  <a:schemeClr val="bg1"/>
                </a:solidFill>
              </a:rPr>
              <a:t>ありませんか？</a:t>
            </a:r>
          </a:p>
        </p:txBody>
      </p:sp>
      <p:sp>
        <p:nvSpPr>
          <p:cNvPr id="24" name="下矢印吹き出し 23"/>
          <p:cNvSpPr/>
          <p:nvPr/>
        </p:nvSpPr>
        <p:spPr>
          <a:xfrm>
            <a:off x="1316596" y="1737682"/>
            <a:ext cx="7272808" cy="1346293"/>
          </a:xfrm>
          <a:prstGeom prst="downArrowCallout">
            <a:avLst>
              <a:gd name="adj1" fmla="val 25000"/>
              <a:gd name="adj2" fmla="val 25000"/>
              <a:gd name="adj3" fmla="val 25000"/>
              <a:gd name="adj4" fmla="val 56949"/>
            </a:avLst>
          </a:prstGeom>
          <a:solidFill>
            <a:srgbClr val="92D050">
              <a:alpha val="50000"/>
            </a:srgbClr>
          </a:solidFill>
          <a:ln w="38100">
            <a:solidFill>
              <a:srgbClr val="92D050"/>
            </a:solid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dirty="0">
                <a:solidFill>
                  <a:schemeClr val="tx1"/>
                </a:solidFill>
                <a:latin typeface="HGP創英角ｺﾞｼｯｸUB" panose="020B0900000000000000" pitchFamily="50" charset="-128"/>
                <a:ea typeface="HGP創英角ｺﾞｼｯｸUB" panose="020B0900000000000000" pitchFamily="50" charset="-128"/>
              </a:rPr>
              <a:t>　届出していない加算を算定したなど、請求に誤りがあると、返戻となり</a:t>
            </a:r>
            <a:endParaRPr lang="en-US" altLang="ja-JP" dirty="0">
              <a:solidFill>
                <a:schemeClr val="tx1"/>
              </a:solidFill>
              <a:latin typeface="HGP創英角ｺﾞｼｯｸUB" panose="020B0900000000000000" pitchFamily="50" charset="-128"/>
              <a:ea typeface="HGP創英角ｺﾞｼｯｸUB" panose="020B0900000000000000" pitchFamily="50" charset="-128"/>
            </a:endParaRPr>
          </a:p>
          <a:p>
            <a:pPr algn="ct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a:t>
            </a:r>
            <a:r>
              <a:rPr lang="ja-JP" altLang="en-US" sz="2000" dirty="0">
                <a:latin typeface="HGP創英角ｺﾞｼｯｸUB" panose="020B0900000000000000" pitchFamily="50" charset="-128"/>
                <a:ea typeface="HGP創英角ｺﾞｼｯｸUB" panose="020B0900000000000000" pitchFamily="50" charset="-128"/>
              </a:rPr>
              <a:t>　</a:t>
            </a:r>
            <a:r>
              <a:rPr lang="ja-JP" altLang="en-US" sz="2000" u="sng" dirty="0">
                <a:solidFill>
                  <a:srgbClr val="FF0000"/>
                </a:solidFill>
                <a:latin typeface="HGP創英角ｺﾞｼｯｸUB" panose="020B0900000000000000" pitchFamily="50" charset="-128"/>
                <a:ea typeface="HGP創英角ｺﾞｼｯｸUB" panose="020B0900000000000000" pitchFamily="50" charset="-128"/>
              </a:rPr>
              <a:t>給付費の支払いがなくなる可能性があります</a:t>
            </a:r>
            <a:r>
              <a:rPr lang="ja-JP" altLang="en-US" sz="2000" dirty="0">
                <a:solidFill>
                  <a:schemeClr val="tx1"/>
                </a:solidFill>
                <a:latin typeface="HGP創英角ｺﾞｼｯｸUB" panose="020B0900000000000000" pitchFamily="50" charset="-128"/>
                <a:ea typeface="HGP創英角ｺﾞｼｯｸUB" panose="020B0900000000000000" pitchFamily="50" charset="-128"/>
              </a:rPr>
              <a:t>　</a:t>
            </a:r>
            <a:r>
              <a:rPr lang="ja-JP" altLang="en-US" sz="2000" dirty="0">
                <a:solidFill>
                  <a:srgbClr val="FF0000"/>
                </a:solidFill>
                <a:latin typeface="HGP創英角ｺﾞｼｯｸUB" panose="020B0900000000000000" pitchFamily="50" charset="-128"/>
                <a:ea typeface="HGP創英角ｺﾞｼｯｸUB" panose="020B0900000000000000" pitchFamily="50" charset="-128"/>
              </a:rPr>
              <a:t>⚠</a:t>
            </a:r>
            <a:endParaRPr lang="en-US" altLang="ja-JP" sz="2000" dirty="0">
              <a:solidFill>
                <a:srgbClr val="FF0000"/>
              </a:solidFill>
              <a:latin typeface="HGP創英角ｺﾞｼｯｸUB" panose="020B0900000000000000" pitchFamily="50" charset="-128"/>
              <a:ea typeface="HGP創英角ｺﾞｼｯｸUB" panose="020B0900000000000000" pitchFamily="50" charset="-128"/>
            </a:endParaRPr>
          </a:p>
        </p:txBody>
      </p:sp>
      <p:sp>
        <p:nvSpPr>
          <p:cNvPr id="25" name="テキスト ボックス 24"/>
          <p:cNvSpPr txBox="1"/>
          <p:nvPr/>
        </p:nvSpPr>
        <p:spPr>
          <a:xfrm>
            <a:off x="5385048" y="2543009"/>
            <a:ext cx="3561825" cy="369332"/>
          </a:xfrm>
          <a:prstGeom prst="rect">
            <a:avLst/>
          </a:prstGeom>
          <a:noFill/>
        </p:spPr>
        <p:txBody>
          <a:bodyPr wrap="square" rtlCol="0">
            <a:spAutoFit/>
          </a:bodyPr>
          <a:lstStyle/>
          <a:p>
            <a:r>
              <a:rPr lang="ja-JP" altLang="en-US" dirty="0">
                <a:solidFill>
                  <a:srgbClr val="7CBF33"/>
                </a:solidFill>
                <a:latin typeface="HGP創英角ﾎﾟｯﾌﾟ体" panose="040B0A00000000000000" pitchFamily="50" charset="-128"/>
                <a:ea typeface="HGP創英角ﾎﾟｯﾌﾟ体" panose="040B0A00000000000000" pitchFamily="50" charset="-128"/>
              </a:rPr>
              <a:t>こんなサービスを提供しています🌼</a:t>
            </a:r>
            <a:endParaRPr lang="en-US" altLang="ja-JP" dirty="0">
              <a:solidFill>
                <a:srgbClr val="7CBF33"/>
              </a:solidFill>
              <a:latin typeface="HGP創英角ﾎﾟｯﾌﾟ体" panose="040B0A00000000000000" pitchFamily="50" charset="-128"/>
              <a:ea typeface="HGP創英角ﾎﾟｯﾌﾟ体" panose="040B0A00000000000000" pitchFamily="50" charset="-128"/>
            </a:endParaRPr>
          </a:p>
        </p:txBody>
      </p:sp>
      <p:sp>
        <p:nvSpPr>
          <p:cNvPr id="26" name="テキスト ボックス 25"/>
          <p:cNvSpPr txBox="1"/>
          <p:nvPr/>
        </p:nvSpPr>
        <p:spPr>
          <a:xfrm>
            <a:off x="721213" y="2543009"/>
            <a:ext cx="3888432" cy="369332"/>
          </a:xfrm>
          <a:prstGeom prst="rect">
            <a:avLst/>
          </a:prstGeom>
          <a:noFill/>
        </p:spPr>
        <p:txBody>
          <a:bodyPr wrap="square" rtlCol="0">
            <a:spAutoFit/>
          </a:bodyPr>
          <a:lstStyle/>
          <a:p>
            <a:pPr algn="ctr"/>
            <a:r>
              <a:rPr lang="ja-JP" altLang="en-US" dirty="0">
                <a:solidFill>
                  <a:srgbClr val="7CBF33"/>
                </a:solidFill>
                <a:latin typeface="HGP創英角ﾎﾟｯﾌﾟ体" panose="040B0A00000000000000" pitchFamily="50" charset="-128"/>
                <a:ea typeface="HGP創英角ﾎﾟｯﾌﾟ体" panose="040B0A00000000000000" pitchFamily="50" charset="-128"/>
              </a:rPr>
              <a:t>大阪府国保連合会では事業所向けに</a:t>
            </a:r>
            <a:endParaRPr lang="en-US" altLang="ja-JP" dirty="0">
              <a:solidFill>
                <a:srgbClr val="7CBF33"/>
              </a:solidFill>
              <a:latin typeface="HGP創英角ﾎﾟｯﾌﾟ体" panose="040B0A00000000000000" pitchFamily="50" charset="-128"/>
              <a:ea typeface="HGP創英角ﾎﾟｯﾌﾟ体" panose="040B0A00000000000000" pitchFamily="50" charset="-128"/>
            </a:endParaRPr>
          </a:p>
        </p:txBody>
      </p:sp>
      <p:sp>
        <p:nvSpPr>
          <p:cNvPr id="32" name="テキスト ボックス 31"/>
          <p:cNvSpPr txBox="1"/>
          <p:nvPr/>
        </p:nvSpPr>
        <p:spPr>
          <a:xfrm>
            <a:off x="7837294" y="0"/>
            <a:ext cx="2069797" cy="253916"/>
          </a:xfrm>
          <a:prstGeom prst="rect">
            <a:avLst/>
          </a:prstGeom>
          <a:noFill/>
        </p:spPr>
        <p:txBody>
          <a:bodyPr wrap="none" rtlCol="0">
            <a:spAutoFit/>
          </a:bodyPr>
          <a:lstStyle/>
          <a:p>
            <a:r>
              <a:rPr lang="ja-JP" altLang="en-US" sz="1050" dirty="0">
                <a:latin typeface="HG丸ｺﾞｼｯｸM-PRO" panose="020F0600000000000000" pitchFamily="50" charset="-128"/>
                <a:ea typeface="HG丸ｺﾞｼｯｸM-PRO" panose="020F0600000000000000" pitchFamily="50" charset="-128"/>
              </a:rPr>
              <a:t>大阪府国民健康保険団体連合会</a:t>
            </a:r>
          </a:p>
        </p:txBody>
      </p:sp>
      <p:sp>
        <p:nvSpPr>
          <p:cNvPr id="33" name="横巻き 32"/>
          <p:cNvSpPr/>
          <p:nvPr/>
        </p:nvSpPr>
        <p:spPr>
          <a:xfrm>
            <a:off x="283472" y="3026169"/>
            <a:ext cx="5019030" cy="1066004"/>
          </a:xfrm>
          <a:prstGeom prst="horizontalScroll">
            <a:avLst/>
          </a:prstGeom>
          <a:solidFill>
            <a:schemeClr val="accent6"/>
          </a:solidFill>
          <a:ln w="28575">
            <a:solidFill>
              <a:schemeClr val="accent6">
                <a:lumMod val="75000"/>
              </a:schemeClr>
            </a:solidFill>
          </a:ln>
        </p:spPr>
        <p:style>
          <a:lnRef idx="0">
            <a:scrgbClr r="0" g="0" b="0"/>
          </a:lnRef>
          <a:fillRef idx="0">
            <a:scrgbClr r="0" g="0" b="0"/>
          </a:fillRef>
          <a:effectRef idx="0">
            <a:scrgbClr r="0" g="0" b="0"/>
          </a:effectRef>
          <a:fontRef idx="minor">
            <a:schemeClr val="lt1"/>
          </a:fontRef>
        </p:style>
        <p:txBody>
          <a:bodyPr rtlCol="0" anchor="ctr"/>
          <a:lstStyle/>
          <a:p>
            <a:pPr algn="ctr"/>
            <a:r>
              <a:rPr lang="ja-JP" altLang="en-US" sz="1600" dirty="0">
                <a:latin typeface="+mn-ea"/>
              </a:rPr>
              <a:t>事業所向けインターネット情報公開支援サービス</a:t>
            </a:r>
            <a:endParaRPr lang="en-US" altLang="ja-JP" sz="1600" dirty="0">
              <a:latin typeface="+mn-ea"/>
            </a:endParaRPr>
          </a:p>
          <a:p>
            <a:pPr algn="ctr"/>
            <a:r>
              <a:rPr lang="ja-JP" altLang="en-US" sz="2800" b="1" dirty="0">
                <a:latin typeface="+mn-ea"/>
              </a:rPr>
              <a:t>Ｏｈ</a:t>
            </a:r>
            <a:r>
              <a:rPr lang="en-US" altLang="ja-JP" sz="2800" b="1" dirty="0">
                <a:latin typeface="+mn-ea"/>
              </a:rPr>
              <a:t>!</a:t>
            </a:r>
            <a:r>
              <a:rPr lang="ja-JP" altLang="en-US" sz="2800" b="1" dirty="0">
                <a:latin typeface="+mn-ea"/>
              </a:rPr>
              <a:t>Ｓｈｉｅｎ</a:t>
            </a:r>
          </a:p>
        </p:txBody>
      </p:sp>
      <p:sp>
        <p:nvSpPr>
          <p:cNvPr id="13" name="テキスト ボックス 12"/>
          <p:cNvSpPr txBox="1"/>
          <p:nvPr/>
        </p:nvSpPr>
        <p:spPr>
          <a:xfrm>
            <a:off x="71451" y="6337705"/>
            <a:ext cx="8064896" cy="461665"/>
          </a:xfrm>
          <a:prstGeom prst="rect">
            <a:avLst/>
          </a:prstGeom>
          <a:noFill/>
        </p:spPr>
        <p:txBody>
          <a:bodyPr wrap="square" rtlCol="0">
            <a:spAutoFit/>
          </a:bodyPr>
          <a:lstStyle/>
          <a:p>
            <a:pPr>
              <a:spcAft>
                <a:spcPts val="600"/>
              </a:spcAft>
            </a:pPr>
            <a:r>
              <a:rPr lang="ja-JP" altLang="en-US" sz="950" dirty="0">
                <a:ln w="0"/>
                <a:solidFill>
                  <a:schemeClr val="accent1"/>
                </a:solidFill>
                <a:effectLst>
                  <a:outerShdw blurRad="38100" dist="25400" dir="5400000" algn="ctr" rotWithShape="0">
                    <a:srgbClr val="6E747A">
                      <a:alpha val="43000"/>
                    </a:srgbClr>
                  </a:outerShdw>
                </a:effectLst>
                <a:latin typeface="HGP創英角ﾎﾟｯﾌﾟ体" panose="040B0A00000000000000" pitchFamily="50" charset="-128"/>
                <a:ea typeface="HGP創英角ﾎﾟｯﾌﾟ体" panose="040B0A00000000000000" pitchFamily="50" charset="-128"/>
              </a:rPr>
              <a:t>≪大阪府国民健康保険団体連合会ホームページ≫　</a:t>
            </a:r>
            <a:r>
              <a:rPr lang="en-US" altLang="ja-JP" sz="950" dirty="0">
                <a:ln w="0"/>
                <a:solidFill>
                  <a:schemeClr val="accent1"/>
                </a:solidFill>
                <a:effectLst>
                  <a:outerShdw blurRad="38100" dist="25400" dir="5400000" algn="ctr" rotWithShape="0">
                    <a:srgbClr val="6E747A">
                      <a:alpha val="43000"/>
                    </a:srgbClr>
                  </a:outerShdw>
                </a:effectLst>
                <a:latin typeface="HGP創英角ﾎﾟｯﾌﾟ体" panose="040B0A00000000000000" pitchFamily="50" charset="-128"/>
                <a:ea typeface="HGP創英角ﾎﾟｯﾌﾟ体" panose="040B0A00000000000000" pitchFamily="50" charset="-128"/>
              </a:rPr>
              <a:t>【</a:t>
            </a:r>
            <a:r>
              <a:rPr lang="ja-JP" altLang="en-US" sz="950" dirty="0">
                <a:ln w="0"/>
                <a:solidFill>
                  <a:schemeClr val="accent1"/>
                </a:solidFill>
                <a:effectLst>
                  <a:outerShdw blurRad="38100" dist="25400" dir="5400000" algn="ctr" rotWithShape="0">
                    <a:srgbClr val="6E747A">
                      <a:alpha val="43000"/>
                    </a:srgbClr>
                  </a:outerShdw>
                </a:effectLst>
                <a:latin typeface="HGP創英角ﾎﾟｯﾌﾟ体" panose="040B0A00000000000000" pitchFamily="50" charset="-128"/>
                <a:ea typeface="HGP創英角ﾎﾟｯﾌﾟ体" panose="040B0A00000000000000" pitchFamily="50" charset="-128"/>
              </a:rPr>
              <a:t>「Ｏｈ</a:t>
            </a:r>
            <a:r>
              <a:rPr lang="en-US" altLang="ja-JP" sz="950" dirty="0">
                <a:ln w="0"/>
                <a:solidFill>
                  <a:schemeClr val="accent1"/>
                </a:solidFill>
                <a:effectLst>
                  <a:outerShdw blurRad="38100" dist="25400" dir="5400000" algn="ctr" rotWithShape="0">
                    <a:srgbClr val="6E747A">
                      <a:alpha val="43000"/>
                    </a:srgbClr>
                  </a:outerShdw>
                </a:effectLst>
                <a:latin typeface="HGP創英角ﾎﾟｯﾌﾟ体" panose="040B0A00000000000000" pitchFamily="50" charset="-128"/>
                <a:ea typeface="HGP創英角ﾎﾟｯﾌﾟ体" panose="040B0A00000000000000" pitchFamily="50" charset="-128"/>
              </a:rPr>
              <a:t>!</a:t>
            </a:r>
            <a:r>
              <a:rPr lang="ja-JP" altLang="en-US" sz="950" dirty="0">
                <a:ln w="0"/>
                <a:solidFill>
                  <a:schemeClr val="accent1"/>
                </a:solidFill>
                <a:effectLst>
                  <a:outerShdw blurRad="38100" dist="25400" dir="5400000" algn="ctr" rotWithShape="0">
                    <a:srgbClr val="6E747A">
                      <a:alpha val="43000"/>
                    </a:srgbClr>
                  </a:outerShdw>
                </a:effectLst>
                <a:latin typeface="HGP創英角ﾎﾟｯﾌﾟ体" panose="040B0A00000000000000" pitchFamily="50" charset="-128"/>
                <a:ea typeface="HGP創英角ﾎﾟｯﾌﾟ体" panose="040B0A00000000000000" pitchFamily="50" charset="-128"/>
              </a:rPr>
              <a:t>Ｓｈｉｅｎ」へのアクセス方法</a:t>
            </a:r>
            <a:r>
              <a:rPr lang="en-US" altLang="ja-JP" sz="950" dirty="0">
                <a:ln w="0"/>
                <a:solidFill>
                  <a:schemeClr val="accent1"/>
                </a:solidFill>
                <a:effectLst>
                  <a:outerShdw blurRad="38100" dist="25400" dir="5400000" algn="ctr" rotWithShape="0">
                    <a:srgbClr val="6E747A">
                      <a:alpha val="43000"/>
                    </a:srgbClr>
                  </a:outerShdw>
                </a:effectLst>
                <a:latin typeface="HGP創英角ﾎﾟｯﾌﾟ体" panose="040B0A00000000000000" pitchFamily="50" charset="-128"/>
                <a:ea typeface="HGP創英角ﾎﾟｯﾌﾟ体" panose="040B0A00000000000000" pitchFamily="50" charset="-128"/>
              </a:rPr>
              <a:t>】</a:t>
            </a:r>
          </a:p>
          <a:p>
            <a:pPr>
              <a:spcAft>
                <a:spcPts val="600"/>
              </a:spcAft>
            </a:pPr>
            <a:r>
              <a:rPr lang="ja-JP" altLang="en-US" sz="950" dirty="0">
                <a:ln w="0"/>
                <a:solidFill>
                  <a:schemeClr val="accent1"/>
                </a:solidFill>
                <a:effectLst>
                  <a:outerShdw blurRad="38100" dist="25400" dir="5400000" algn="ctr" rotWithShape="0">
                    <a:srgbClr val="6E747A">
                      <a:alpha val="43000"/>
                    </a:srgbClr>
                  </a:outerShdw>
                </a:effectLst>
                <a:latin typeface="HGP創英角ﾎﾟｯﾌﾟ体" panose="040B0A00000000000000" pitchFamily="50" charset="-128"/>
                <a:ea typeface="HGP創英角ﾎﾟｯﾌﾟ体" panose="040B0A00000000000000" pitchFamily="50" charset="-128"/>
              </a:rPr>
              <a:t>　介護保険事業所等の皆様 ＞請求・支払関係＞ 磁気及び電子請求について ＞（２）事業所向けインターネット情報公開支援サービス（Ｏｈ</a:t>
            </a:r>
            <a:r>
              <a:rPr lang="en-US" altLang="ja-JP" sz="950" dirty="0">
                <a:ln w="0"/>
                <a:solidFill>
                  <a:schemeClr val="accent1"/>
                </a:solidFill>
                <a:effectLst>
                  <a:outerShdw blurRad="38100" dist="25400" dir="5400000" algn="ctr" rotWithShape="0">
                    <a:srgbClr val="6E747A">
                      <a:alpha val="43000"/>
                    </a:srgbClr>
                  </a:outerShdw>
                </a:effectLst>
                <a:latin typeface="HGP創英角ﾎﾟｯﾌﾟ体" panose="040B0A00000000000000" pitchFamily="50" charset="-128"/>
                <a:ea typeface="HGP創英角ﾎﾟｯﾌﾟ体" panose="040B0A00000000000000" pitchFamily="50" charset="-128"/>
              </a:rPr>
              <a:t>!</a:t>
            </a:r>
            <a:r>
              <a:rPr lang="ja-JP" altLang="en-US" sz="950" dirty="0">
                <a:ln w="0"/>
                <a:solidFill>
                  <a:schemeClr val="accent1"/>
                </a:solidFill>
                <a:effectLst>
                  <a:outerShdw blurRad="38100" dist="25400" dir="5400000" algn="ctr" rotWithShape="0">
                    <a:srgbClr val="6E747A">
                      <a:alpha val="43000"/>
                    </a:srgbClr>
                  </a:outerShdw>
                </a:effectLst>
                <a:latin typeface="HGP創英角ﾎﾟｯﾌﾟ体" panose="040B0A00000000000000" pitchFamily="50" charset="-128"/>
                <a:ea typeface="HGP創英角ﾎﾟｯﾌﾟ体" panose="040B0A00000000000000" pitchFamily="50" charset="-128"/>
              </a:rPr>
              <a:t>Ｓｈｉｅｎ）について</a:t>
            </a:r>
          </a:p>
        </p:txBody>
      </p:sp>
      <p:sp>
        <p:nvSpPr>
          <p:cNvPr id="21" name="正方形/長方形 20"/>
          <p:cNvSpPr/>
          <p:nvPr/>
        </p:nvSpPr>
        <p:spPr>
          <a:xfrm>
            <a:off x="8099915" y="6495933"/>
            <a:ext cx="1122850" cy="276999"/>
          </a:xfrm>
          <a:prstGeom prst="rect">
            <a:avLst/>
          </a:prstGeom>
          <a:noFill/>
          <a:ln w="12700"/>
          <a:effectLst>
            <a:outerShdw blurRad="50800" dist="38100" dir="2700000" algn="tl" rotWithShape="0">
              <a:prstClr val="black">
                <a:alpha val="9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dirty="0"/>
          </a:p>
        </p:txBody>
      </p:sp>
      <p:sp>
        <p:nvSpPr>
          <p:cNvPr id="22" name="正方形/長方形 21"/>
          <p:cNvSpPr/>
          <p:nvPr/>
        </p:nvSpPr>
        <p:spPr>
          <a:xfrm>
            <a:off x="9306846" y="6495933"/>
            <a:ext cx="485602" cy="276999"/>
          </a:xfrm>
          <a:prstGeom prst="rect">
            <a:avLst/>
          </a:prstGeom>
          <a:noFill/>
          <a:ln w="12700">
            <a:solidFill>
              <a:schemeClr val="tx1"/>
            </a:solidFill>
          </a:ln>
          <a:effectLst>
            <a:outerShdw blurRad="50800" dist="38100" dir="2700000" algn="tl" rotWithShape="0">
              <a:prstClr val="black">
                <a:alpha val="9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dirty="0"/>
          </a:p>
        </p:txBody>
      </p:sp>
      <p:sp>
        <p:nvSpPr>
          <p:cNvPr id="23" name="正方形/長方形 22"/>
          <p:cNvSpPr/>
          <p:nvPr/>
        </p:nvSpPr>
        <p:spPr>
          <a:xfrm>
            <a:off x="8100491" y="6483440"/>
            <a:ext cx="1122274" cy="276999"/>
          </a:xfrm>
          <a:prstGeom prst="rect">
            <a:avLst/>
          </a:prstGeom>
        </p:spPr>
        <p:txBody>
          <a:bodyPr wrap="square" anchor="ctr">
            <a:spAutoFit/>
          </a:bodyPr>
          <a:lstStyle/>
          <a:p>
            <a:pPr algn="ctr"/>
            <a:r>
              <a:rPr lang="ja-JP" altLang="en-US" sz="1200" dirty="0">
                <a:latin typeface="Bauhaus 93" panose="04030905020B02020C02" pitchFamily="82" charset="0"/>
              </a:rPr>
              <a:t>大阪府国保連</a:t>
            </a:r>
            <a:endParaRPr lang="ja-JP" altLang="en-US" sz="1200" dirty="0"/>
          </a:p>
        </p:txBody>
      </p:sp>
      <p:sp>
        <p:nvSpPr>
          <p:cNvPr id="27" name="正方形/長方形 26"/>
          <p:cNvSpPr/>
          <p:nvPr/>
        </p:nvSpPr>
        <p:spPr>
          <a:xfrm>
            <a:off x="9250792" y="6495934"/>
            <a:ext cx="541656" cy="276999"/>
          </a:xfrm>
          <a:prstGeom prst="rect">
            <a:avLst/>
          </a:prstGeom>
        </p:spPr>
        <p:txBody>
          <a:bodyPr wrap="square" anchor="ctr">
            <a:spAutoFit/>
          </a:bodyPr>
          <a:lstStyle/>
          <a:p>
            <a:pPr algn="ctr"/>
            <a:r>
              <a:rPr lang="ja-JP" altLang="en-US" sz="1200" dirty="0"/>
              <a:t>検索</a:t>
            </a:r>
            <a:endParaRPr kumimoji="1" lang="en-US" altLang="ja-JP" sz="1200" dirty="0"/>
          </a:p>
        </p:txBody>
      </p:sp>
      <p:sp>
        <p:nvSpPr>
          <p:cNvPr id="28" name="下矢印 27"/>
          <p:cNvSpPr/>
          <p:nvPr/>
        </p:nvSpPr>
        <p:spPr>
          <a:xfrm rot="19608923" flipV="1">
            <a:off x="9680909" y="6673635"/>
            <a:ext cx="73819" cy="159826"/>
          </a:xfrm>
          <a:prstGeom prst="downArrow">
            <a:avLst>
              <a:gd name="adj1" fmla="val 37937"/>
              <a:gd name="adj2" fmla="val 149258"/>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kumimoji="1" lang="ja-JP" altLang="en-US" sz="1350">
              <a:solidFill>
                <a:schemeClr val="bg1"/>
              </a:solidFill>
            </a:endParaRPr>
          </a:p>
        </p:txBody>
      </p:sp>
      <p:sp>
        <p:nvSpPr>
          <p:cNvPr id="31" name="円形吹き出し 30"/>
          <p:cNvSpPr/>
          <p:nvPr/>
        </p:nvSpPr>
        <p:spPr>
          <a:xfrm>
            <a:off x="6642553" y="3039192"/>
            <a:ext cx="3106893" cy="1253904"/>
          </a:xfrm>
          <a:prstGeom prst="wedgeEllipseCallout">
            <a:avLst>
              <a:gd name="adj1" fmla="val -59868"/>
              <a:gd name="adj2" fmla="val -4531"/>
            </a:avLst>
          </a:prstGeom>
          <a:solidFill>
            <a:srgbClr val="DC4892"/>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altLang="ja-JP" dirty="0">
                <a:solidFill>
                  <a:schemeClr val="bg1"/>
                </a:solidFill>
                <a:latin typeface="HGP創英角ﾎﾟｯﾌﾟ体" panose="040B0A00000000000000" pitchFamily="50" charset="-128"/>
                <a:ea typeface="HGP創英角ﾎﾟｯﾌﾟ体" panose="040B0A00000000000000" pitchFamily="50" charset="-128"/>
              </a:rPr>
              <a:t>【</a:t>
            </a:r>
            <a:r>
              <a:rPr lang="ja-JP" altLang="en-US" dirty="0">
                <a:solidFill>
                  <a:schemeClr val="bg1"/>
                </a:solidFill>
                <a:latin typeface="HGP創英角ﾎﾟｯﾌﾟ体" panose="040B0A00000000000000" pitchFamily="50" charset="-128"/>
                <a:ea typeface="HGP創英角ﾎﾟｯﾌﾟ体" panose="040B0A00000000000000" pitchFamily="50" charset="-128"/>
              </a:rPr>
              <a:t>ご利用は</a:t>
            </a:r>
            <a:r>
              <a:rPr lang="ja-JP" altLang="en-US" sz="2800" dirty="0">
                <a:solidFill>
                  <a:srgbClr val="FFFF00"/>
                </a:solidFill>
                <a:latin typeface="HGP創英角ﾎﾟｯﾌﾟ体" panose="040B0A00000000000000" pitchFamily="50" charset="-128"/>
                <a:ea typeface="HGP創英角ﾎﾟｯﾌﾟ体" panose="040B0A00000000000000" pitchFamily="50" charset="-128"/>
              </a:rPr>
              <a:t>無料</a:t>
            </a:r>
            <a:r>
              <a:rPr lang="en-US" altLang="ja-JP" dirty="0">
                <a:solidFill>
                  <a:schemeClr val="bg1"/>
                </a:solidFill>
                <a:latin typeface="HGP創英角ﾎﾟｯﾌﾟ体" panose="040B0A00000000000000" pitchFamily="50" charset="-128"/>
                <a:ea typeface="HGP創英角ﾎﾟｯﾌﾟ体" panose="040B0A00000000000000" pitchFamily="50" charset="-128"/>
              </a:rPr>
              <a:t>】</a:t>
            </a:r>
            <a:endParaRPr kumimoji="1" lang="en-US" altLang="ja-JP" dirty="0">
              <a:solidFill>
                <a:schemeClr val="bg1"/>
              </a:solidFill>
              <a:latin typeface="HGP創英角ﾎﾟｯﾌﾟ体" panose="040B0A00000000000000" pitchFamily="50" charset="-128"/>
              <a:ea typeface="HGP創英角ﾎﾟｯﾌﾟ体" panose="040B0A00000000000000" pitchFamily="50" charset="-128"/>
            </a:endParaRPr>
          </a:p>
          <a:p>
            <a:pPr algn="ctr"/>
            <a:r>
              <a:rPr kumimoji="1" lang="ja-JP" altLang="en-US" sz="1600" dirty="0">
                <a:latin typeface="HGP創英角ﾎﾟｯﾌﾟ体" panose="040B0A00000000000000" pitchFamily="50" charset="-128"/>
                <a:ea typeface="HGP創英角ﾎﾟｯﾌﾟ体" panose="040B0A00000000000000" pitchFamily="50" charset="-128"/>
              </a:rPr>
              <a:t>詳細は裏面をチェック</a:t>
            </a:r>
            <a:endParaRPr kumimoji="1" lang="en-US" altLang="ja-JP" sz="1600" dirty="0">
              <a:latin typeface="HGP創英角ﾎﾟｯﾌﾟ体" panose="040B0A00000000000000" pitchFamily="50" charset="-128"/>
              <a:ea typeface="HGP創英角ﾎﾟｯﾌﾟ体" panose="040B0A00000000000000" pitchFamily="50" charset="-128"/>
            </a:endParaRPr>
          </a:p>
          <a:p>
            <a:pPr algn="ctr"/>
            <a:r>
              <a:rPr lang="ja-JP" altLang="en-US" sz="1600" dirty="0">
                <a:latin typeface="HGP創英角ﾎﾟｯﾌﾟ体" panose="040B0A00000000000000" pitchFamily="50" charset="-128"/>
                <a:ea typeface="HGP創英角ﾎﾟｯﾌﾟ体" panose="040B0A00000000000000" pitchFamily="50" charset="-128"/>
              </a:rPr>
              <a:t>ぜひ導入してね♪</a:t>
            </a:r>
            <a:endParaRPr kumimoji="1" lang="ja-JP" altLang="en-US" sz="1600" dirty="0">
              <a:latin typeface="HGP創英角ﾎﾟｯﾌﾟ体" panose="040B0A00000000000000" pitchFamily="50" charset="-128"/>
              <a:ea typeface="HGP創英角ﾎﾟｯﾌﾟ体" panose="040B0A00000000000000" pitchFamily="50" charset="-128"/>
            </a:endParaRPr>
          </a:p>
        </p:txBody>
      </p:sp>
    </p:spTree>
    <p:extLst>
      <p:ext uri="{BB962C8B-B14F-4D97-AF65-F5344CB8AC3E}">
        <p14:creationId xmlns:p14="http://schemas.microsoft.com/office/powerpoint/2010/main" val="18306189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図 27"/>
          <p:cNvPicPr/>
          <p:nvPr/>
        </p:nvPicPr>
        <p:blipFill rotWithShape="1">
          <a:blip r:embed="rId3"/>
          <a:srcRect l="70986" t="13781" r="310" b="80315"/>
          <a:stretch/>
        </p:blipFill>
        <p:spPr bwMode="auto">
          <a:xfrm>
            <a:off x="2395616" y="403031"/>
            <a:ext cx="4697788" cy="577697"/>
          </a:xfrm>
          <a:prstGeom prst="rect">
            <a:avLst/>
          </a:prstGeom>
          <a:ln>
            <a:solidFill>
              <a:schemeClr val="tx1"/>
            </a:solidFill>
          </a:ln>
          <a:extLst>
            <a:ext uri="{53640926-AAD7-44D8-BBD7-CCE9431645EC}">
              <a14:shadowObscured xmlns:a14="http://schemas.microsoft.com/office/drawing/2010/main"/>
            </a:ext>
          </a:extLst>
        </p:spPr>
      </p:pic>
      <p:sp>
        <p:nvSpPr>
          <p:cNvPr id="42" name="角丸四角形 41"/>
          <p:cNvSpPr/>
          <p:nvPr/>
        </p:nvSpPr>
        <p:spPr>
          <a:xfrm>
            <a:off x="5028025" y="1113900"/>
            <a:ext cx="4768929" cy="5603878"/>
          </a:xfrm>
          <a:prstGeom prst="roundRect">
            <a:avLst>
              <a:gd name="adj" fmla="val 4626"/>
            </a:avLst>
          </a:prstGeom>
          <a:solidFill>
            <a:schemeClr val="accent5">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pPr>
              <a:defRPr/>
            </a:pPr>
            <a:r>
              <a:rPr lang="ja-JP" altLang="en-US" sz="1050" dirty="0">
                <a:solidFill>
                  <a:schemeClr val="tx1"/>
                </a:solidFill>
                <a:latin typeface="+mn-ea"/>
              </a:rPr>
              <a:t>　</a:t>
            </a:r>
            <a:r>
              <a:rPr lang="ja-JP" altLang="en-US" sz="1050" kern="100" dirty="0">
                <a:solidFill>
                  <a:schemeClr val="tx1"/>
                </a:solidFill>
                <a:latin typeface="+mn-ea"/>
                <a:cs typeface="Times New Roman"/>
              </a:rPr>
              <a:t> 「Ｏｈ</a:t>
            </a:r>
            <a:r>
              <a:rPr lang="en-US" altLang="ja-JP" sz="1050" kern="100" dirty="0">
                <a:solidFill>
                  <a:schemeClr val="tx1"/>
                </a:solidFill>
                <a:latin typeface="+mn-ea"/>
                <a:cs typeface="Times New Roman"/>
              </a:rPr>
              <a:t>!</a:t>
            </a:r>
            <a:r>
              <a:rPr lang="ja-JP" altLang="en-US" sz="1050" kern="100" dirty="0">
                <a:solidFill>
                  <a:schemeClr val="tx1"/>
                </a:solidFill>
                <a:latin typeface="+mn-ea"/>
                <a:cs typeface="Times New Roman"/>
              </a:rPr>
              <a:t>Ｓｈｉｅｎ」内にある</a:t>
            </a:r>
            <a:r>
              <a:rPr lang="ja-JP" altLang="en-US" sz="1050" kern="100" dirty="0">
                <a:solidFill>
                  <a:srgbClr val="0070C0"/>
                </a:solidFill>
                <a:latin typeface="+mn-ea"/>
                <a:cs typeface="Times New Roman"/>
              </a:rPr>
              <a:t>「</a:t>
            </a:r>
            <a:r>
              <a:rPr lang="ja-JP" altLang="en-US" sz="1050" dirty="0">
                <a:solidFill>
                  <a:srgbClr val="0070C0"/>
                </a:solidFill>
                <a:latin typeface="+mn-ea"/>
              </a:rPr>
              <a:t>確定情報システム」</a:t>
            </a:r>
            <a:r>
              <a:rPr lang="ja-JP" altLang="en-US" sz="1050" dirty="0">
                <a:solidFill>
                  <a:prstClr val="black"/>
                </a:solidFill>
                <a:latin typeface="+mn-ea"/>
              </a:rPr>
              <a:t>では、　介護給付費等の請求に対する結果通知及び詳細な請求状況等の確認が、任意の条件指定を行うことで可能です。</a:t>
            </a:r>
          </a:p>
          <a:p>
            <a:pPr>
              <a:defRPr/>
            </a:pPr>
            <a:r>
              <a:rPr lang="ja-JP" altLang="en-US" sz="1050" dirty="0">
                <a:solidFill>
                  <a:prstClr val="black"/>
                </a:solidFill>
                <a:latin typeface="+mn-ea"/>
              </a:rPr>
              <a:t>　また、過去</a:t>
            </a:r>
            <a:r>
              <a:rPr lang="ja-JP" altLang="en-US" sz="1050" b="1" u="sng" dirty="0">
                <a:solidFill>
                  <a:srgbClr val="FF0000"/>
                </a:solidFill>
                <a:latin typeface="+mn-ea"/>
              </a:rPr>
              <a:t>２年間分のデータ</a:t>
            </a:r>
            <a:r>
              <a:rPr lang="ja-JP" altLang="en-US" sz="1050" dirty="0">
                <a:solidFill>
                  <a:prstClr val="black"/>
                </a:solidFill>
                <a:latin typeface="+mn-ea"/>
              </a:rPr>
              <a:t>が履歴として画面に表示され、過去にさかのぼって請求漏れの確認や結果通知書（処遇改善加算等総額のお知らせ等）の取得が可能です。</a:t>
            </a:r>
            <a:endParaRPr lang="en-US" altLang="ja-JP" sz="1050" dirty="0">
              <a:solidFill>
                <a:prstClr val="black"/>
              </a:solidFill>
              <a:latin typeface="+mn-ea"/>
            </a:endParaRPr>
          </a:p>
          <a:p>
            <a:pPr>
              <a:defRPr/>
            </a:pPr>
            <a:r>
              <a:rPr lang="ja-JP" altLang="en-US" sz="1050" dirty="0">
                <a:solidFill>
                  <a:srgbClr val="0070C0"/>
                </a:solidFill>
                <a:latin typeface="+mn-ea"/>
              </a:rPr>
              <a:t>　　　　</a:t>
            </a:r>
            <a:r>
              <a:rPr lang="en-US" altLang="ja-JP" sz="1050" dirty="0">
                <a:solidFill>
                  <a:srgbClr val="0070C0"/>
                </a:solidFill>
                <a:latin typeface="+mn-ea"/>
              </a:rPr>
              <a:t>※</a:t>
            </a:r>
            <a:r>
              <a:rPr lang="ja-JP" altLang="en-US" sz="1050" dirty="0">
                <a:solidFill>
                  <a:srgbClr val="0070C0"/>
                </a:solidFill>
                <a:latin typeface="+mn-ea"/>
              </a:rPr>
              <a:t>全事業所が対象です。</a:t>
            </a:r>
            <a:endParaRPr lang="en-US" altLang="ja-JP" sz="1050" dirty="0">
              <a:solidFill>
                <a:srgbClr val="0070C0"/>
              </a:solidFill>
              <a:latin typeface="+mn-ea"/>
            </a:endParaRPr>
          </a:p>
          <a:p>
            <a:pPr>
              <a:defRPr/>
            </a:pPr>
            <a:endParaRPr lang="en-US" altLang="ja-JP" sz="1050" dirty="0">
              <a:solidFill>
                <a:srgbClr val="0070C0"/>
              </a:solidFill>
              <a:latin typeface="+mn-ea"/>
            </a:endParaRPr>
          </a:p>
          <a:p>
            <a:pPr>
              <a:defRPr/>
            </a:pPr>
            <a:endParaRPr lang="en-US" altLang="ja-JP" sz="1050" dirty="0">
              <a:solidFill>
                <a:srgbClr val="0070C0"/>
              </a:solidFill>
              <a:latin typeface="+mn-ea"/>
            </a:endParaRPr>
          </a:p>
          <a:p>
            <a:pPr>
              <a:defRPr/>
            </a:pPr>
            <a:endParaRPr lang="en-US" altLang="ja-JP" sz="1050" dirty="0">
              <a:solidFill>
                <a:srgbClr val="0070C0"/>
              </a:solidFill>
              <a:latin typeface="+mn-ea"/>
            </a:endParaRPr>
          </a:p>
        </p:txBody>
      </p:sp>
      <p:sp>
        <p:nvSpPr>
          <p:cNvPr id="39" name="角丸四角形 38"/>
          <p:cNvSpPr/>
          <p:nvPr/>
        </p:nvSpPr>
        <p:spPr>
          <a:xfrm>
            <a:off x="116102" y="1113900"/>
            <a:ext cx="4768929" cy="5603878"/>
          </a:xfrm>
          <a:prstGeom prst="roundRect">
            <a:avLst>
              <a:gd name="adj" fmla="val 4626"/>
            </a:avLst>
          </a:prstGeom>
          <a:solidFill>
            <a:srgbClr val="C5F1C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ja-JP" altLang="en-US" sz="1050" kern="100" dirty="0">
                <a:latin typeface="+mn-ea"/>
                <a:cs typeface="Times New Roman"/>
              </a:rPr>
              <a:t>　</a:t>
            </a:r>
            <a:r>
              <a:rPr lang="en-US" altLang="ja-JP" sz="1050" kern="100" dirty="0">
                <a:solidFill>
                  <a:schemeClr val="tx1"/>
                </a:solidFill>
                <a:latin typeface="+mn-ea"/>
                <a:cs typeface="Times New Roman"/>
              </a:rPr>
              <a:t>10</a:t>
            </a:r>
            <a:r>
              <a:rPr lang="ja-JP" altLang="en-US" sz="1050" kern="100" dirty="0">
                <a:solidFill>
                  <a:schemeClr val="tx1"/>
                </a:solidFill>
                <a:latin typeface="+mn-ea"/>
                <a:cs typeface="Times New Roman"/>
              </a:rPr>
              <a:t>日までに提出した請求情報について、</a:t>
            </a:r>
            <a:r>
              <a:rPr lang="ja-JP" altLang="en-US" sz="1050" kern="100" dirty="0">
                <a:solidFill>
                  <a:srgbClr val="FF0000"/>
                </a:solidFill>
                <a:latin typeface="+mn-ea"/>
                <a:cs typeface="Times New Roman"/>
              </a:rPr>
              <a:t>請求期間締め切りの翌々営業日の</a:t>
            </a:r>
            <a:r>
              <a:rPr lang="en-US" altLang="ja-JP" sz="1050" kern="100" dirty="0">
                <a:solidFill>
                  <a:srgbClr val="FF0000"/>
                </a:solidFill>
                <a:latin typeface="+mn-ea"/>
                <a:cs typeface="Times New Roman"/>
              </a:rPr>
              <a:t>10</a:t>
            </a:r>
            <a:r>
              <a:rPr lang="ja-JP" altLang="en-US" sz="1050" kern="100" dirty="0">
                <a:solidFill>
                  <a:srgbClr val="FF0000"/>
                </a:solidFill>
                <a:latin typeface="+mn-ea"/>
                <a:cs typeface="Times New Roman"/>
              </a:rPr>
              <a:t>：</a:t>
            </a:r>
            <a:r>
              <a:rPr lang="en-US" altLang="ja-JP" sz="1050" kern="100" dirty="0">
                <a:solidFill>
                  <a:srgbClr val="FF0000"/>
                </a:solidFill>
                <a:latin typeface="+mn-ea"/>
                <a:cs typeface="Times New Roman"/>
              </a:rPr>
              <a:t>30</a:t>
            </a:r>
            <a:r>
              <a:rPr lang="ja-JP" altLang="en-US" sz="1050" kern="100" dirty="0">
                <a:solidFill>
                  <a:srgbClr val="FF0000"/>
                </a:solidFill>
                <a:latin typeface="+mn-ea"/>
                <a:cs typeface="Times New Roman"/>
              </a:rPr>
              <a:t>頃から、資格審査までの状況（エラー</a:t>
            </a:r>
            <a:r>
              <a:rPr lang="en-US" altLang="ja-JP" sz="1050" kern="100" dirty="0">
                <a:solidFill>
                  <a:srgbClr val="FF0000"/>
                </a:solidFill>
                <a:latin typeface="+mn-ea"/>
                <a:cs typeface="Times New Roman"/>
              </a:rPr>
              <a:t>or</a:t>
            </a:r>
            <a:r>
              <a:rPr lang="ja-JP" altLang="en-US" sz="1050" kern="100" dirty="0">
                <a:solidFill>
                  <a:srgbClr val="FF0000"/>
                </a:solidFill>
                <a:latin typeface="+mn-ea"/>
                <a:cs typeface="Times New Roman"/>
              </a:rPr>
              <a:t>正常）が確認</a:t>
            </a:r>
            <a:r>
              <a:rPr lang="ja-JP" altLang="en-US" sz="1050" kern="100" dirty="0">
                <a:solidFill>
                  <a:schemeClr val="tx1"/>
                </a:solidFill>
                <a:latin typeface="+mn-ea"/>
                <a:cs typeface="Times New Roman"/>
              </a:rPr>
              <a:t>できます。</a:t>
            </a:r>
          </a:p>
          <a:p>
            <a:pPr algn="just"/>
            <a:r>
              <a:rPr lang="ja-JP" altLang="en-US" sz="1050" kern="100" dirty="0">
                <a:latin typeface="+mn-ea"/>
                <a:cs typeface="Times New Roman"/>
              </a:rPr>
              <a:t>　</a:t>
            </a:r>
            <a:r>
              <a:rPr lang="ja-JP" altLang="en-US" sz="1050" kern="100" dirty="0">
                <a:solidFill>
                  <a:schemeClr val="tx1"/>
                </a:solidFill>
                <a:latin typeface="+mn-ea"/>
                <a:cs typeface="Times New Roman"/>
              </a:rPr>
              <a:t>また、</a:t>
            </a:r>
            <a:r>
              <a:rPr lang="ja-JP" altLang="en-US" sz="1050" kern="100" dirty="0">
                <a:solidFill>
                  <a:srgbClr val="FF0000"/>
                </a:solidFill>
                <a:latin typeface="+mn-ea"/>
                <a:cs typeface="Times New Roman"/>
              </a:rPr>
              <a:t>差し替え期間中であれば、当月</a:t>
            </a:r>
            <a:r>
              <a:rPr lang="en-US" altLang="ja-JP" sz="1050" kern="100" dirty="0">
                <a:solidFill>
                  <a:srgbClr val="FF0000"/>
                </a:solidFill>
                <a:latin typeface="+mn-ea"/>
                <a:cs typeface="Times New Roman"/>
              </a:rPr>
              <a:t>10</a:t>
            </a:r>
            <a:r>
              <a:rPr lang="ja-JP" altLang="en-US" sz="1050" kern="100" dirty="0">
                <a:solidFill>
                  <a:srgbClr val="FF0000"/>
                </a:solidFill>
                <a:latin typeface="+mn-ea"/>
                <a:cs typeface="Times New Roman"/>
              </a:rPr>
              <a:t>日までに提出した請求情報の削除申請</a:t>
            </a:r>
            <a:r>
              <a:rPr lang="ja-JP" altLang="en-US" sz="1050" kern="100" dirty="0">
                <a:solidFill>
                  <a:schemeClr val="tx1"/>
                </a:solidFill>
                <a:latin typeface="+mn-ea"/>
                <a:cs typeface="Times New Roman"/>
              </a:rPr>
              <a:t>を行うことができます。</a:t>
            </a:r>
            <a:endParaRPr lang="en-US" altLang="ja-JP" sz="1050" kern="100" dirty="0">
              <a:solidFill>
                <a:schemeClr val="tx1"/>
              </a:solidFill>
              <a:latin typeface="+mn-ea"/>
              <a:cs typeface="Times New Roman"/>
            </a:endParaRPr>
          </a:p>
          <a:p>
            <a:pPr algn="just"/>
            <a:r>
              <a:rPr lang="ja-JP" altLang="en-US" sz="1050" kern="100" dirty="0">
                <a:solidFill>
                  <a:schemeClr val="tx1"/>
                </a:solidFill>
                <a:latin typeface="+mn-ea"/>
                <a:cs typeface="Times New Roman"/>
              </a:rPr>
              <a:t>　ただし、差し替えは</a:t>
            </a:r>
            <a:r>
              <a:rPr lang="ja-JP" altLang="en-US" sz="1050" u="sng" kern="100" dirty="0">
                <a:solidFill>
                  <a:srgbClr val="FF0000"/>
                </a:solidFill>
                <a:latin typeface="+mn-ea"/>
                <a:cs typeface="Times New Roman"/>
              </a:rPr>
              <a:t>インターネット請求事業所</a:t>
            </a:r>
            <a:r>
              <a:rPr lang="en-US" altLang="ja-JP" sz="1050" u="sng" kern="100" dirty="0">
                <a:solidFill>
                  <a:srgbClr val="FF0000"/>
                </a:solidFill>
                <a:latin typeface="+mn-ea"/>
                <a:cs typeface="Times New Roman"/>
              </a:rPr>
              <a:t>(</a:t>
            </a:r>
            <a:r>
              <a:rPr lang="ja-JP" altLang="en-US" sz="1050" u="sng" kern="100" dirty="0">
                <a:solidFill>
                  <a:srgbClr val="FF0000"/>
                </a:solidFill>
                <a:latin typeface="+mn-ea"/>
                <a:cs typeface="Times New Roman"/>
              </a:rPr>
              <a:t>代理請求含む</a:t>
            </a:r>
            <a:r>
              <a:rPr lang="en-US" altLang="ja-JP" sz="1050" u="sng" kern="100" dirty="0">
                <a:solidFill>
                  <a:srgbClr val="FF0000"/>
                </a:solidFill>
                <a:latin typeface="+mn-ea"/>
                <a:cs typeface="Times New Roman"/>
              </a:rPr>
              <a:t>)</a:t>
            </a:r>
            <a:r>
              <a:rPr lang="ja-JP" altLang="en-US" sz="1050" u="sng" kern="100" dirty="0">
                <a:solidFill>
                  <a:srgbClr val="FF0000"/>
                </a:solidFill>
                <a:latin typeface="+mn-ea"/>
                <a:cs typeface="Times New Roman"/>
              </a:rPr>
              <a:t>のみ</a:t>
            </a:r>
            <a:r>
              <a:rPr lang="ja-JP" altLang="en-US" sz="1050" kern="100" dirty="0">
                <a:solidFill>
                  <a:schemeClr val="tx1"/>
                </a:solidFill>
                <a:latin typeface="+mn-ea"/>
                <a:cs typeface="Times New Roman"/>
              </a:rPr>
              <a:t>です。</a:t>
            </a:r>
          </a:p>
          <a:p>
            <a:pPr algn="just"/>
            <a:r>
              <a:rPr lang="ja-JP" altLang="en-US" sz="1050" kern="100" dirty="0">
                <a:solidFill>
                  <a:schemeClr val="tx1"/>
                </a:solidFill>
                <a:latin typeface="+mn-ea"/>
                <a:cs typeface="Times New Roman"/>
              </a:rPr>
              <a:t>　</a:t>
            </a:r>
            <a:r>
              <a:rPr lang="en-US" altLang="ja-JP" sz="1050" kern="100" dirty="0">
                <a:solidFill>
                  <a:schemeClr val="tx1"/>
                </a:solidFill>
                <a:latin typeface="+mn-ea"/>
                <a:cs typeface="Times New Roman"/>
              </a:rPr>
              <a:t>※</a:t>
            </a:r>
            <a:r>
              <a:rPr lang="ja-JP" altLang="en-US" sz="1050" kern="100" dirty="0">
                <a:solidFill>
                  <a:schemeClr val="tx1"/>
                </a:solidFill>
                <a:latin typeface="+mn-ea"/>
                <a:cs typeface="Times New Roman"/>
              </a:rPr>
              <a:t>　差し替え期間中の削除申請は、「Ｏｈ</a:t>
            </a:r>
            <a:r>
              <a:rPr lang="en-US" altLang="ja-JP" sz="1050" kern="100" dirty="0">
                <a:solidFill>
                  <a:schemeClr val="tx1"/>
                </a:solidFill>
                <a:latin typeface="+mn-ea"/>
                <a:cs typeface="Times New Roman"/>
              </a:rPr>
              <a:t>!</a:t>
            </a:r>
            <a:r>
              <a:rPr lang="ja-JP" altLang="en-US" sz="1050" kern="100" dirty="0">
                <a:solidFill>
                  <a:schemeClr val="tx1"/>
                </a:solidFill>
                <a:latin typeface="+mn-ea"/>
                <a:cs typeface="Times New Roman"/>
              </a:rPr>
              <a:t>Ｓｈｉｅｎ」でのみ行うことができます。</a:t>
            </a:r>
            <a:r>
              <a:rPr lang="ja-JP" altLang="en-US" sz="1050" b="1" kern="100" dirty="0">
                <a:solidFill>
                  <a:srgbClr val="FF0000"/>
                </a:solidFill>
                <a:latin typeface="+mn-ea"/>
                <a:cs typeface="Times New Roman"/>
              </a:rPr>
              <a:t>　　　　</a:t>
            </a:r>
            <a:endParaRPr lang="en-US" altLang="ja-JP" sz="1050" b="1" kern="100" dirty="0">
              <a:solidFill>
                <a:srgbClr val="FF0000"/>
              </a:solidFill>
              <a:latin typeface="+mn-ea"/>
              <a:cs typeface="Times New Roman"/>
            </a:endParaRPr>
          </a:p>
          <a:p>
            <a:pPr algn="just"/>
            <a:r>
              <a:rPr lang="ja-JP" altLang="en-US" sz="1050" b="1" kern="100" dirty="0">
                <a:solidFill>
                  <a:srgbClr val="FF0000"/>
                </a:solidFill>
                <a:latin typeface="+mn-ea"/>
                <a:cs typeface="Times New Roman"/>
              </a:rPr>
              <a:t>　　　</a:t>
            </a:r>
            <a:r>
              <a:rPr lang="ja-JP" altLang="en-US" sz="1050" kern="100" dirty="0">
                <a:solidFill>
                  <a:schemeClr val="tx1"/>
                </a:solidFill>
                <a:latin typeface="+mn-ea"/>
                <a:cs typeface="Times New Roman"/>
              </a:rPr>
              <a:t>「電子請求受付システム」では行うことができませんのでご注意ください。</a:t>
            </a:r>
            <a:endParaRPr lang="en-US" altLang="ja-JP" sz="1050" kern="100" dirty="0">
              <a:solidFill>
                <a:schemeClr val="tx1"/>
              </a:solidFill>
              <a:latin typeface="+mn-ea"/>
              <a:cs typeface="Times New Roman"/>
            </a:endParaRPr>
          </a:p>
        </p:txBody>
      </p:sp>
      <p:sp>
        <p:nvSpPr>
          <p:cNvPr id="12" name="テキスト ボックス 11"/>
          <p:cNvSpPr txBox="1"/>
          <p:nvPr/>
        </p:nvSpPr>
        <p:spPr>
          <a:xfrm>
            <a:off x="116102" y="116632"/>
            <a:ext cx="9013362" cy="338554"/>
          </a:xfrm>
          <a:prstGeom prst="rect">
            <a:avLst/>
          </a:prstGeom>
          <a:noFill/>
        </p:spPr>
        <p:txBody>
          <a:bodyPr wrap="square" rtlCol="0">
            <a:spAutoFit/>
          </a:bodyPr>
          <a:lstStyle/>
          <a:p>
            <a:pPr>
              <a:spcAft>
                <a:spcPts val="600"/>
              </a:spcAft>
            </a:pPr>
            <a:r>
              <a:rPr lang="ja-JP" altLang="en-US" sz="1600" b="1" dirty="0">
                <a:latin typeface="+mj-ea"/>
                <a:ea typeface="+mj-ea"/>
              </a:rPr>
              <a:t>「Ｏｈ</a:t>
            </a:r>
            <a:r>
              <a:rPr lang="en-US" altLang="ja-JP" sz="1600" b="1" dirty="0">
                <a:latin typeface="+mj-ea"/>
                <a:ea typeface="+mj-ea"/>
              </a:rPr>
              <a:t>!</a:t>
            </a:r>
            <a:r>
              <a:rPr lang="ja-JP" altLang="en-US" sz="1600" b="1" dirty="0">
                <a:latin typeface="+mj-ea"/>
                <a:ea typeface="+mj-ea"/>
              </a:rPr>
              <a:t>Ｓｈｉｅｎ」操作画面イメージ　</a:t>
            </a:r>
            <a:r>
              <a:rPr lang="en-US" altLang="ja-JP" sz="1000" b="1" dirty="0">
                <a:latin typeface="+mj-ea"/>
                <a:ea typeface="+mj-ea"/>
              </a:rPr>
              <a:t>※</a:t>
            </a:r>
            <a:r>
              <a:rPr lang="ja-JP" altLang="en-US" sz="1000" b="1" dirty="0">
                <a:latin typeface="+mj-ea"/>
                <a:ea typeface="+mj-ea"/>
              </a:rPr>
              <a:t>詳細な操作方法や項目説明等については、本会</a:t>
            </a:r>
            <a:r>
              <a:rPr lang="en-US" altLang="ja-JP" sz="1000" b="1" dirty="0">
                <a:latin typeface="+mj-ea"/>
                <a:ea typeface="+mj-ea"/>
              </a:rPr>
              <a:t>HP </a:t>
            </a:r>
            <a:r>
              <a:rPr lang="ja-JP" altLang="en-US" sz="1000" b="1" dirty="0">
                <a:latin typeface="+mj-ea"/>
                <a:ea typeface="+mj-ea"/>
              </a:rPr>
              <a:t>「導入・操作マニュアル」をご覧ください。</a:t>
            </a:r>
            <a:endParaRPr lang="ja-JP" altLang="en-US" sz="1600" b="1" dirty="0">
              <a:latin typeface="+mj-ea"/>
              <a:ea typeface="+mj-ea"/>
            </a:endParaRPr>
          </a:p>
        </p:txBody>
      </p:sp>
      <p:sp>
        <p:nvSpPr>
          <p:cNvPr id="14" name="テキスト ボックス 13"/>
          <p:cNvSpPr txBox="1"/>
          <p:nvPr/>
        </p:nvSpPr>
        <p:spPr>
          <a:xfrm>
            <a:off x="7837294" y="0"/>
            <a:ext cx="2069797" cy="253916"/>
          </a:xfrm>
          <a:prstGeom prst="rect">
            <a:avLst/>
          </a:prstGeom>
          <a:noFill/>
        </p:spPr>
        <p:txBody>
          <a:bodyPr wrap="none" rtlCol="0">
            <a:spAutoFit/>
          </a:bodyPr>
          <a:lstStyle/>
          <a:p>
            <a:r>
              <a:rPr lang="ja-JP" altLang="en-US" sz="1050" dirty="0">
                <a:latin typeface="HG丸ｺﾞｼｯｸM-PRO" panose="020F0600000000000000" pitchFamily="50" charset="-128"/>
                <a:ea typeface="HG丸ｺﾞｼｯｸM-PRO" panose="020F0600000000000000" pitchFamily="50" charset="-128"/>
              </a:rPr>
              <a:t>大阪府国民健康保険団体連合会</a:t>
            </a:r>
          </a:p>
        </p:txBody>
      </p:sp>
      <p:sp>
        <p:nvSpPr>
          <p:cNvPr id="19" name="角丸四角形 18"/>
          <p:cNvSpPr/>
          <p:nvPr/>
        </p:nvSpPr>
        <p:spPr>
          <a:xfrm>
            <a:off x="3163042" y="434166"/>
            <a:ext cx="614681" cy="521150"/>
          </a:xfrm>
          <a:prstGeom prst="roundRect">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defRPr/>
            </a:pPr>
            <a:endParaRPr lang="ja-JP" altLang="en-US">
              <a:solidFill>
                <a:prstClr val="black"/>
              </a:solidFill>
              <a:latin typeface="ＭＳ Ｐゴシック" panose="020B0600070205080204" pitchFamily="50" charset="-128"/>
              <a:ea typeface="ＭＳ Ｐゴシック" panose="020B0600070205080204" pitchFamily="50" charset="-128"/>
            </a:endParaRPr>
          </a:p>
        </p:txBody>
      </p:sp>
      <p:sp>
        <p:nvSpPr>
          <p:cNvPr id="24" name="右矢印 23"/>
          <p:cNvSpPr/>
          <p:nvPr/>
        </p:nvSpPr>
        <p:spPr>
          <a:xfrm rot="5400000">
            <a:off x="3327299" y="1059013"/>
            <a:ext cx="355347" cy="263252"/>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2"/>
          <p:cNvSpPr txBox="1"/>
          <p:nvPr/>
        </p:nvSpPr>
        <p:spPr>
          <a:xfrm>
            <a:off x="7819310" y="5982331"/>
            <a:ext cx="1803985" cy="661720"/>
          </a:xfrm>
          <a:prstGeom prst="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en-US" altLang="ja-JP" sz="1000" b="1" dirty="0">
                <a:solidFill>
                  <a:schemeClr val="bg1"/>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r>
              <a:rPr lang="ja-JP" altLang="en-US" sz="1000" b="1" dirty="0">
                <a:solidFill>
                  <a:schemeClr val="bg1"/>
                </a:solidFill>
                <a:latin typeface="HG丸ｺﾞｼｯｸM-PRO" panose="020F0600000000000000" pitchFamily="50" charset="-128"/>
                <a:ea typeface="HG丸ｺﾞｼｯｸM-PRO" panose="020F0600000000000000" pitchFamily="50" charset="-128"/>
                <a:cs typeface="Times New Roman" panose="02020603050405020304" pitchFamily="18" charset="0"/>
              </a:rPr>
              <a:t>問合せ先</a:t>
            </a:r>
            <a:r>
              <a:rPr lang="en-US" altLang="ja-JP" sz="1000" b="1" dirty="0">
                <a:solidFill>
                  <a:schemeClr val="bg1"/>
                </a:solidFill>
                <a:latin typeface="HG丸ｺﾞｼｯｸM-PRO" panose="020F0600000000000000" pitchFamily="50" charset="-128"/>
                <a:ea typeface="HG丸ｺﾞｼｯｸM-PRO" panose="020F0600000000000000" pitchFamily="50" charset="-128"/>
                <a:cs typeface="Times New Roman" panose="02020603050405020304" pitchFamily="18" charset="0"/>
              </a:rPr>
              <a:t>】</a:t>
            </a:r>
            <a:endParaRPr lang="ja-JP" altLang="en-US" sz="1000" b="1" dirty="0">
              <a:solidFill>
                <a:schemeClr val="bg1"/>
              </a:solidFill>
              <a:latin typeface="HG丸ｺﾞｼｯｸM-PRO" panose="020F0600000000000000" pitchFamily="50" charset="-128"/>
              <a:ea typeface="HG丸ｺﾞｼｯｸM-PRO" panose="020F0600000000000000" pitchFamily="50" charset="-128"/>
              <a:cs typeface="ＭＳ Ｐゴシック" panose="020B0600070205080204" pitchFamily="50" charset="-128"/>
            </a:endParaRPr>
          </a:p>
          <a:p>
            <a:r>
              <a:rPr lang="ja-JP" altLang="en-US" sz="900" dirty="0">
                <a:solidFill>
                  <a:schemeClr val="bg1"/>
                </a:solidFill>
                <a:latin typeface="HG丸ｺﾞｼｯｸM-PRO" panose="020F0600000000000000" pitchFamily="50" charset="-128"/>
                <a:ea typeface="HG丸ｺﾞｼｯｸM-PRO" panose="020F0600000000000000" pitchFamily="50" charset="-128"/>
                <a:cs typeface="Times New Roman" panose="02020603050405020304" pitchFamily="18" charset="0"/>
              </a:rPr>
              <a:t>大阪府国民健康保険団体連合会</a:t>
            </a:r>
            <a:endParaRPr lang="ja-JP" altLang="en-US" sz="900" dirty="0">
              <a:solidFill>
                <a:schemeClr val="bg1"/>
              </a:solidFill>
              <a:latin typeface="HG丸ｺﾞｼｯｸM-PRO" panose="020F0600000000000000" pitchFamily="50" charset="-128"/>
              <a:ea typeface="HG丸ｺﾞｼｯｸM-PRO" panose="020F0600000000000000" pitchFamily="50" charset="-128"/>
              <a:cs typeface="ＭＳ Ｐゴシック" panose="020B0600070205080204" pitchFamily="50" charset="-128"/>
            </a:endParaRPr>
          </a:p>
          <a:p>
            <a:r>
              <a:rPr lang="ja-JP" altLang="en-US" sz="900" dirty="0">
                <a:solidFill>
                  <a:schemeClr val="bg1"/>
                </a:solidFill>
                <a:latin typeface="HG丸ｺﾞｼｯｸM-PRO" panose="020F0600000000000000" pitchFamily="50" charset="-128"/>
                <a:ea typeface="HG丸ｺﾞｼｯｸM-PRO" panose="020F0600000000000000" pitchFamily="50" charset="-128"/>
                <a:cs typeface="Times New Roman" panose="02020603050405020304" pitchFamily="18" charset="0"/>
              </a:rPr>
              <a:t>介護保険課（介護保険担当）</a:t>
            </a:r>
            <a:endParaRPr lang="ja-JP" altLang="en-US" sz="900" dirty="0">
              <a:solidFill>
                <a:schemeClr val="bg1"/>
              </a:solidFill>
              <a:latin typeface="HG丸ｺﾞｼｯｸM-PRO" panose="020F0600000000000000" pitchFamily="50" charset="-128"/>
              <a:ea typeface="HG丸ｺﾞｼｯｸM-PRO" panose="020F0600000000000000" pitchFamily="50" charset="-128"/>
              <a:cs typeface="ＭＳ Ｐゴシック" panose="020B0600070205080204" pitchFamily="50" charset="-128"/>
            </a:endParaRPr>
          </a:p>
          <a:p>
            <a:r>
              <a:rPr lang="en-US" sz="900" dirty="0">
                <a:solidFill>
                  <a:schemeClr val="bg1"/>
                </a:solidFill>
                <a:latin typeface="HG丸ｺﾞｼｯｸM-PRO" panose="020F0600000000000000" pitchFamily="50" charset="-128"/>
                <a:ea typeface="HG丸ｺﾞｼｯｸM-PRO" panose="020F0600000000000000" pitchFamily="50" charset="-128"/>
                <a:cs typeface="Times New Roman" panose="02020603050405020304" pitchFamily="18" charset="0"/>
              </a:rPr>
              <a:t>TEL06-6949-</a:t>
            </a:r>
            <a:r>
              <a:rPr lang="en-US" altLang="ja-JP" sz="900" dirty="0">
                <a:solidFill>
                  <a:schemeClr val="bg1"/>
                </a:solidFill>
                <a:latin typeface="HG丸ｺﾞｼｯｸM-PRO" panose="020F0600000000000000" pitchFamily="50" charset="-128"/>
                <a:ea typeface="HG丸ｺﾞｼｯｸM-PRO" panose="020F0600000000000000" pitchFamily="50" charset="-128"/>
                <a:cs typeface="Times New Roman" panose="02020603050405020304" pitchFamily="18" charset="0"/>
              </a:rPr>
              <a:t>5446</a:t>
            </a:r>
            <a:endParaRPr lang="en-US" sz="900" dirty="0">
              <a:solidFill>
                <a:schemeClr val="bg1"/>
              </a:solidFill>
              <a:latin typeface="HG丸ｺﾞｼｯｸM-PRO" panose="020F0600000000000000" pitchFamily="50" charset="-128"/>
              <a:ea typeface="HG丸ｺﾞｼｯｸM-PRO" panose="020F0600000000000000" pitchFamily="50" charset="-128"/>
              <a:cs typeface="Times New Roman" panose="02020603050405020304" pitchFamily="18" charset="0"/>
            </a:endParaRPr>
          </a:p>
        </p:txBody>
      </p:sp>
      <p:sp>
        <p:nvSpPr>
          <p:cNvPr id="35" name="右矢印 34"/>
          <p:cNvSpPr/>
          <p:nvPr/>
        </p:nvSpPr>
        <p:spPr>
          <a:xfrm rot="5400000">
            <a:off x="6539266" y="1059014"/>
            <a:ext cx="355345" cy="263252"/>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角丸四角形吹き出し 35"/>
          <p:cNvSpPr/>
          <p:nvPr/>
        </p:nvSpPr>
        <p:spPr>
          <a:xfrm>
            <a:off x="222253" y="498522"/>
            <a:ext cx="2096733" cy="580941"/>
          </a:xfrm>
          <a:prstGeom prst="wedgeRoundRectCallout">
            <a:avLst>
              <a:gd name="adj1" fmla="val -1023"/>
              <a:gd name="adj2" fmla="val 103548"/>
              <a:gd name="adj3" fmla="val 16667"/>
            </a:avLst>
          </a:prstGeom>
          <a:solidFill>
            <a:srgbClr val="00B05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r>
              <a:rPr lang="ja-JP" altLang="en-US" b="1" dirty="0">
                <a:solidFill>
                  <a:schemeClr val="bg1"/>
                </a:solidFill>
                <a:latin typeface="+mn-ea"/>
                <a:cs typeface="Times New Roman"/>
              </a:rPr>
              <a:t>①「請求状況」画面</a:t>
            </a:r>
          </a:p>
        </p:txBody>
      </p:sp>
      <p:sp>
        <p:nvSpPr>
          <p:cNvPr id="37" name="角丸四角形吹き出し 36"/>
          <p:cNvSpPr/>
          <p:nvPr/>
        </p:nvSpPr>
        <p:spPr>
          <a:xfrm flipH="1">
            <a:off x="7578155" y="498521"/>
            <a:ext cx="2099896" cy="580941"/>
          </a:xfrm>
          <a:prstGeom prst="wedgeRoundRectCallout">
            <a:avLst>
              <a:gd name="adj1" fmla="val -1216"/>
              <a:gd name="adj2" fmla="val 103733"/>
              <a:gd name="adj3" fmla="val 16667"/>
            </a:avLst>
          </a:prstGeom>
          <a:solidFill>
            <a:srgbClr val="0070C0"/>
          </a:solidFill>
          <a:ln>
            <a:noFill/>
          </a:ln>
        </p:spPr>
        <p:style>
          <a:lnRef idx="0">
            <a:scrgbClr r="0" g="0" b="0"/>
          </a:lnRef>
          <a:fillRef idx="0">
            <a:scrgbClr r="0" g="0" b="0"/>
          </a:fillRef>
          <a:effectRef idx="0">
            <a:scrgbClr r="0" g="0" b="0"/>
          </a:effectRef>
          <a:fontRef idx="minor">
            <a:schemeClr val="lt1"/>
          </a:fontRef>
        </p:style>
        <p:txBody>
          <a:bodyPr wrap="square" rtlCol="0" anchor="ctr">
            <a:noAutofit/>
          </a:bodyPr>
          <a:lstStyle/>
          <a:p>
            <a:pPr algn="ctr"/>
            <a:r>
              <a:rPr lang="ja-JP" altLang="en-US" b="1" dirty="0">
                <a:solidFill>
                  <a:schemeClr val="bg1"/>
                </a:solidFill>
                <a:latin typeface="+mn-ea"/>
                <a:cs typeface="Times New Roman"/>
              </a:rPr>
              <a:t>②「確定情報」画面</a:t>
            </a:r>
          </a:p>
        </p:txBody>
      </p:sp>
      <p:sp>
        <p:nvSpPr>
          <p:cNvPr id="44" name="右矢印 43"/>
          <p:cNvSpPr/>
          <p:nvPr/>
        </p:nvSpPr>
        <p:spPr>
          <a:xfrm rot="5400000">
            <a:off x="5584219" y="2663671"/>
            <a:ext cx="710701" cy="135254"/>
          </a:xfrm>
          <a:prstGeom prst="rightArrow">
            <a:avLst>
              <a:gd name="adj1" fmla="val 35915"/>
              <a:gd name="adj2" fmla="val 74429"/>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6" name="角丸四角形 55"/>
          <p:cNvSpPr/>
          <p:nvPr/>
        </p:nvSpPr>
        <p:spPr>
          <a:xfrm>
            <a:off x="6382300" y="434167"/>
            <a:ext cx="658932" cy="531198"/>
          </a:xfrm>
          <a:prstGeom prst="roundRect">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defRPr/>
            </a:pPr>
            <a:endParaRPr lang="ja-JP" altLang="en-US">
              <a:solidFill>
                <a:prstClr val="black"/>
              </a:solidFill>
              <a:latin typeface="ＭＳ Ｐゴシック" panose="020B0600070205080204" pitchFamily="50" charset="-128"/>
              <a:ea typeface="ＭＳ Ｐゴシック" panose="020B0600070205080204" pitchFamily="50" charset="-128"/>
            </a:endParaRPr>
          </a:p>
        </p:txBody>
      </p:sp>
      <p:sp>
        <p:nvSpPr>
          <p:cNvPr id="4" name="上カーブ リボン 3"/>
          <p:cNvSpPr/>
          <p:nvPr/>
        </p:nvSpPr>
        <p:spPr>
          <a:xfrm>
            <a:off x="4291950" y="1398848"/>
            <a:ext cx="1278036" cy="977098"/>
          </a:xfrm>
          <a:prstGeom prst="ellipseRibbon2">
            <a:avLst>
              <a:gd name="adj1" fmla="val 21666"/>
              <a:gd name="adj2" fmla="val 69430"/>
              <a:gd name="adj3" fmla="val 12814"/>
            </a:avLst>
          </a:prstGeom>
          <a:solidFill>
            <a:schemeClr val="accent6"/>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000" b="1" dirty="0">
                <a:solidFill>
                  <a:schemeClr val="bg1"/>
                </a:solidFill>
              </a:rPr>
              <a:t>併用して</a:t>
            </a:r>
            <a:endParaRPr lang="en-US" altLang="ja-JP" sz="1000" b="1" dirty="0">
              <a:solidFill>
                <a:schemeClr val="bg1"/>
              </a:solidFill>
            </a:endParaRPr>
          </a:p>
          <a:p>
            <a:pPr algn="ctr"/>
            <a:r>
              <a:rPr lang="ja-JP" altLang="en-US" sz="1000" b="1" dirty="0">
                <a:solidFill>
                  <a:schemeClr val="bg1"/>
                </a:solidFill>
              </a:rPr>
              <a:t>利用すると</a:t>
            </a:r>
            <a:endParaRPr lang="en-US" altLang="ja-JP" sz="1000" b="1" dirty="0">
              <a:solidFill>
                <a:schemeClr val="bg1"/>
              </a:solidFill>
            </a:endParaRPr>
          </a:p>
          <a:p>
            <a:pPr algn="ctr"/>
            <a:r>
              <a:rPr lang="ja-JP" altLang="en-US" sz="1000" b="1" dirty="0">
                <a:solidFill>
                  <a:schemeClr val="bg1"/>
                </a:solidFill>
              </a:rPr>
              <a:t>さらに便利！</a:t>
            </a:r>
          </a:p>
        </p:txBody>
      </p:sp>
      <p:pic>
        <p:nvPicPr>
          <p:cNvPr id="1026" name="図 1"/>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12673"/>
          <a:stretch/>
        </p:blipFill>
        <p:spPr bwMode="auto">
          <a:xfrm>
            <a:off x="630254" y="1420039"/>
            <a:ext cx="3600450" cy="1696846"/>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3" name="右矢印 32"/>
          <p:cNvSpPr/>
          <p:nvPr/>
        </p:nvSpPr>
        <p:spPr>
          <a:xfrm rot="5400000">
            <a:off x="3434861" y="2860484"/>
            <a:ext cx="597548" cy="171258"/>
          </a:xfrm>
          <a:prstGeom prst="rightArrow">
            <a:avLst>
              <a:gd name="adj1" fmla="val 35915"/>
              <a:gd name="adj2" fmla="val 74429"/>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角丸四角形 14"/>
          <p:cNvSpPr/>
          <p:nvPr/>
        </p:nvSpPr>
        <p:spPr>
          <a:xfrm>
            <a:off x="3548581" y="2375945"/>
            <a:ext cx="362916" cy="240811"/>
          </a:xfrm>
          <a:prstGeom prst="roundRect">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defRPr/>
            </a:pPr>
            <a:endParaRPr lang="ja-JP" altLang="en-US">
              <a:solidFill>
                <a:prstClr val="black"/>
              </a:solidFill>
              <a:latin typeface="ＭＳ Ｐゴシック" panose="020B0600070205080204" pitchFamily="50" charset="-128"/>
              <a:ea typeface="ＭＳ Ｐゴシック" panose="020B0600070205080204" pitchFamily="50" charset="-128"/>
            </a:endParaRPr>
          </a:p>
        </p:txBody>
      </p:sp>
      <p:pic>
        <p:nvPicPr>
          <p:cNvPr id="1027" name="図 1"/>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4191" t="11202" r="5815" b="12356"/>
          <a:stretch/>
        </p:blipFill>
        <p:spPr bwMode="auto">
          <a:xfrm>
            <a:off x="336171" y="3286621"/>
            <a:ext cx="4424513" cy="2126064"/>
          </a:xfrm>
          <a:prstGeom prst="rect">
            <a:avLst/>
          </a:prstGeom>
          <a:noFill/>
          <a:ln w="635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1" name="角丸四角形 10"/>
          <p:cNvSpPr/>
          <p:nvPr/>
        </p:nvSpPr>
        <p:spPr>
          <a:xfrm>
            <a:off x="2708217" y="3275470"/>
            <a:ext cx="2076692" cy="2137215"/>
          </a:xfrm>
          <a:prstGeom prst="roundRect">
            <a:avLst>
              <a:gd name="adj" fmla="val 6824"/>
            </a:avLst>
          </a:prstGeom>
          <a:noFill/>
          <a:ln w="3810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endParaRPr lang="ja-JP" altLang="en-US"/>
          </a:p>
        </p:txBody>
      </p:sp>
      <p:sp>
        <p:nvSpPr>
          <p:cNvPr id="17" name="角丸四角形吹き出し 16"/>
          <p:cNvSpPr/>
          <p:nvPr/>
        </p:nvSpPr>
        <p:spPr>
          <a:xfrm>
            <a:off x="490294" y="3987254"/>
            <a:ext cx="1866405" cy="933437"/>
          </a:xfrm>
          <a:prstGeom prst="wedgeRoundRectCallout">
            <a:avLst>
              <a:gd name="adj1" fmla="val 72027"/>
              <a:gd name="adj2" fmla="val 10107"/>
              <a:gd name="adj3" fmla="val 16667"/>
            </a:avLst>
          </a:prstGeom>
          <a:ln w="28575">
            <a:solidFill>
              <a:srgbClr val="FF0000"/>
            </a:solidFill>
          </a:ln>
        </p:spPr>
        <p:style>
          <a:lnRef idx="2">
            <a:schemeClr val="accent2"/>
          </a:lnRef>
          <a:fillRef idx="1">
            <a:schemeClr val="lt1"/>
          </a:fillRef>
          <a:effectRef idx="0">
            <a:schemeClr val="accent2"/>
          </a:effectRef>
          <a:fontRef idx="minor">
            <a:schemeClr val="dk1"/>
          </a:fontRef>
        </p:style>
        <p:txBody>
          <a:bodyPr wrap="square" rtlCol="0" anchor="ctr">
            <a:noAutofit/>
          </a:bodyPr>
          <a:lstStyle/>
          <a:p>
            <a:r>
              <a:rPr lang="ja-JP" altLang="en-US" sz="900" dirty="0">
                <a:solidFill>
                  <a:srgbClr val="000000"/>
                </a:solidFill>
                <a:latin typeface="+mn-ea"/>
                <a:cs typeface="ＭＳ 明朝"/>
              </a:rPr>
              <a:t>エラー等があった場合、エラーコードと内容が表示されます。</a:t>
            </a:r>
            <a:endParaRPr lang="en-US" altLang="ja-JP" sz="900" dirty="0">
              <a:solidFill>
                <a:srgbClr val="000000"/>
              </a:solidFill>
              <a:latin typeface="+mn-ea"/>
              <a:cs typeface="ＭＳ 明朝"/>
            </a:endParaRPr>
          </a:p>
          <a:p>
            <a:r>
              <a:rPr lang="ja-JP" altLang="en-US" sz="900" dirty="0">
                <a:solidFill>
                  <a:srgbClr val="000000"/>
                </a:solidFill>
                <a:latin typeface="+mn-ea"/>
                <a:cs typeface="ＭＳ 明朝"/>
              </a:rPr>
              <a:t>より詳細な説明が用意されている場合、エラーコードをクリックすると、エラー詳細情報が表示されます。</a:t>
            </a:r>
            <a:endParaRPr lang="ja-JP" altLang="en-US" sz="900" dirty="0">
              <a:solidFill>
                <a:srgbClr val="000000"/>
              </a:solidFill>
              <a:latin typeface="+mn-ea"/>
              <a:cs typeface="Times New Roman"/>
            </a:endParaRPr>
          </a:p>
        </p:txBody>
      </p:sp>
      <p:pic>
        <p:nvPicPr>
          <p:cNvPr id="1028" name="図 1"/>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t="12679" r="10876" b="3131"/>
          <a:stretch/>
        </p:blipFill>
        <p:spPr bwMode="auto">
          <a:xfrm>
            <a:off x="5680750" y="1403671"/>
            <a:ext cx="3794809" cy="245617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0" name="角丸四角形 29"/>
          <p:cNvSpPr/>
          <p:nvPr/>
        </p:nvSpPr>
        <p:spPr>
          <a:xfrm>
            <a:off x="5664522" y="1368313"/>
            <a:ext cx="640880" cy="1876574"/>
          </a:xfrm>
          <a:prstGeom prst="roundRect">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defRPr/>
            </a:pPr>
            <a:endParaRPr lang="ja-JP" altLang="en-US">
              <a:solidFill>
                <a:prstClr val="black"/>
              </a:solidFill>
              <a:latin typeface="ＭＳ Ｐゴシック" panose="020B0600070205080204" pitchFamily="50" charset="-128"/>
              <a:ea typeface="ＭＳ Ｐゴシック" panose="020B0600070205080204" pitchFamily="50" charset="-128"/>
            </a:endParaRPr>
          </a:p>
        </p:txBody>
      </p:sp>
      <p:sp>
        <p:nvSpPr>
          <p:cNvPr id="3" name="四角形吹き出し 2"/>
          <p:cNvSpPr/>
          <p:nvPr/>
        </p:nvSpPr>
        <p:spPr>
          <a:xfrm>
            <a:off x="6831024" y="3101705"/>
            <a:ext cx="2441494" cy="1793660"/>
          </a:xfrm>
          <a:prstGeom prst="wedgeRectCallout">
            <a:avLst>
              <a:gd name="adj1" fmla="val -76072"/>
              <a:gd name="adj2" fmla="val -109380"/>
            </a:avLst>
          </a:prstGeom>
          <a:solidFill>
            <a:schemeClr val="bg1"/>
          </a:solidFill>
          <a:ln w="3175">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lumMod val="65000"/>
                  <a:lumOff val="35000"/>
                </a:schemeClr>
              </a:solidFill>
            </a:endParaRPr>
          </a:p>
        </p:txBody>
      </p:sp>
      <p:pic>
        <p:nvPicPr>
          <p:cNvPr id="2" name="図 1"/>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t="9759" b="6067"/>
          <a:stretch/>
        </p:blipFill>
        <p:spPr bwMode="auto">
          <a:xfrm>
            <a:off x="6941899" y="3201950"/>
            <a:ext cx="2180071" cy="15927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AutoShape 3"/>
          <p:cNvSpPr>
            <a:spLocks noChangeArrowheads="1"/>
          </p:cNvSpPr>
          <p:nvPr/>
        </p:nvSpPr>
        <p:spPr bwMode="auto">
          <a:xfrm>
            <a:off x="5712980" y="1976305"/>
            <a:ext cx="493503" cy="97414"/>
          </a:xfrm>
          <a:prstGeom prst="roundRect">
            <a:avLst>
              <a:gd name="adj" fmla="val 12801"/>
            </a:avLst>
          </a:prstGeom>
          <a:noFill/>
          <a:ln w="15875">
            <a:solidFill>
              <a:srgbClr val="FF0000"/>
            </a:solidFill>
            <a:round/>
            <a:headEnd/>
            <a:tailEnd/>
          </a:ln>
          <a:extLst>
            <a:ext uri="{909E8E84-426E-40DD-AFC4-6F175D3DCCD1}">
              <a14:hiddenFill xmlns:a14="http://schemas.microsoft.com/office/drawing/2010/main">
                <a:solidFill>
                  <a:srgbClr val="FFFFFF"/>
                </a:solidFill>
              </a14:hiddenFill>
            </a:ext>
          </a:extLst>
        </p:spPr>
        <p:txBody>
          <a:bodyPr vert="horz" wrap="square" lIns="74295" tIns="8890" rIns="74295" bIns="8890" numCol="1" anchor="t" anchorCtr="0" compatLnSpc="1">
            <a:prstTxWarp prst="textNoShape">
              <a:avLst/>
            </a:prstTxWarp>
          </a:bodyPr>
          <a:lstStyle/>
          <a:p>
            <a:endParaRPr lang="ja-JP" altLang="en-US"/>
          </a:p>
        </p:txBody>
      </p:sp>
      <p:sp>
        <p:nvSpPr>
          <p:cNvPr id="27" name="角丸四角形吹き出し 26"/>
          <p:cNvSpPr/>
          <p:nvPr/>
        </p:nvSpPr>
        <p:spPr>
          <a:xfrm>
            <a:off x="5205881" y="3640717"/>
            <a:ext cx="1482149" cy="596490"/>
          </a:xfrm>
          <a:prstGeom prst="wedgeRoundRectCallout">
            <a:avLst>
              <a:gd name="adj1" fmla="val 6854"/>
              <a:gd name="adj2" fmla="val -108101"/>
              <a:gd name="adj3" fmla="val 16667"/>
            </a:avLst>
          </a:prstGeom>
          <a:solidFill>
            <a:schemeClr val="accent3">
              <a:lumMod val="40000"/>
              <a:lumOff val="60000"/>
            </a:schemeClr>
          </a:solidFill>
          <a:ln w="28575">
            <a:solidFill>
              <a:schemeClr val="accent3">
                <a:lumMod val="75000"/>
              </a:schemeClr>
            </a:solidFill>
          </a:ln>
        </p:spPr>
        <p:style>
          <a:lnRef idx="2">
            <a:schemeClr val="accent2"/>
          </a:lnRef>
          <a:fillRef idx="1">
            <a:schemeClr val="lt1"/>
          </a:fillRef>
          <a:effectRef idx="0">
            <a:schemeClr val="accent2"/>
          </a:effectRef>
          <a:fontRef idx="minor">
            <a:schemeClr val="dk1"/>
          </a:fontRef>
        </p:style>
        <p:txBody>
          <a:bodyPr wrap="square" rtlCol="0" anchor="ctr">
            <a:noAutofit/>
          </a:bodyPr>
          <a:lstStyle/>
          <a:p>
            <a:r>
              <a:rPr lang="ja-JP" altLang="en-US" sz="900" dirty="0">
                <a:solidFill>
                  <a:srgbClr val="000000"/>
                </a:solidFill>
                <a:latin typeface="+mn-ea"/>
                <a:cs typeface="Times New Roman"/>
              </a:rPr>
              <a:t>クリックすると各種詳細情報を見ることができます。</a:t>
            </a:r>
          </a:p>
        </p:txBody>
      </p:sp>
    </p:spTree>
    <p:extLst>
      <p:ext uri="{BB962C8B-B14F-4D97-AF65-F5344CB8AC3E}">
        <p14:creationId xmlns:p14="http://schemas.microsoft.com/office/powerpoint/2010/main" val="372817568"/>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8291</TotalTime>
  <Words>647</Words>
  <Application>Microsoft Office PowerPoint</Application>
  <PresentationFormat>A4 210 x 297 mm</PresentationFormat>
  <Paragraphs>52</Paragraphs>
  <Slides>2</Slides>
  <Notes>2</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2</vt:i4>
      </vt:variant>
    </vt:vector>
  </HeadingPairs>
  <TitlesOfParts>
    <vt:vector size="13" baseType="lpstr">
      <vt:lpstr>HGP創英角ｺﾞｼｯｸUB</vt:lpstr>
      <vt:lpstr>HGP創英角ﾎﾟｯﾌﾟ体</vt:lpstr>
      <vt:lpstr>HG丸ｺﾞｼｯｸM-PRO</vt:lpstr>
      <vt:lpstr>HG正楷書体-PRO</vt:lpstr>
      <vt:lpstr>HG明朝B</vt:lpstr>
      <vt:lpstr>ＭＳ Ｐゴシック</vt:lpstr>
      <vt:lpstr>游ゴシック</vt:lpstr>
      <vt:lpstr>Arial</vt:lpstr>
      <vt:lpstr>Bauhaus 93</vt:lpstr>
      <vt:lpstr>Calibri</vt:lpstr>
      <vt:lpstr>Office ​​テーマ</vt:lpstr>
      <vt:lpstr>PowerPoint プレゼンテーション</vt:lpstr>
      <vt:lpstr>PowerPoint プレゼンテーション</vt:lpstr>
    </vt:vector>
  </TitlesOfParts>
  <Company>大阪府国保連合会</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障害福祉サービス費等請求に係るエラーコード対応マニュアル</dc:title>
  <dc:creator>osaka-CL918</dc:creator>
  <cp:lastModifiedBy>三野　翔平</cp:lastModifiedBy>
  <cp:revision>508</cp:revision>
  <cp:lastPrinted>2024-05-07T01:54:46Z</cp:lastPrinted>
  <dcterms:created xsi:type="dcterms:W3CDTF">2016-10-13T07:47:51Z</dcterms:created>
  <dcterms:modified xsi:type="dcterms:W3CDTF">2024-05-07T01:55:35Z</dcterms:modified>
</cp:coreProperties>
</file>